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41"/>
  </p:notesMasterIdLst>
  <p:handoutMasterIdLst>
    <p:handoutMasterId r:id="rId42"/>
  </p:handoutMasterIdLst>
  <p:sldIdLst>
    <p:sldId id="256" r:id="rId2"/>
    <p:sldId id="371" r:id="rId3"/>
    <p:sldId id="381" r:id="rId4"/>
    <p:sldId id="372" r:id="rId5"/>
    <p:sldId id="373" r:id="rId6"/>
    <p:sldId id="374" r:id="rId7"/>
    <p:sldId id="376" r:id="rId8"/>
    <p:sldId id="351" r:id="rId9"/>
    <p:sldId id="380" r:id="rId10"/>
    <p:sldId id="352" r:id="rId11"/>
    <p:sldId id="322" r:id="rId12"/>
    <p:sldId id="379" r:id="rId13"/>
    <p:sldId id="354" r:id="rId14"/>
    <p:sldId id="356" r:id="rId15"/>
    <p:sldId id="355" r:id="rId16"/>
    <p:sldId id="359" r:id="rId17"/>
    <p:sldId id="357" r:id="rId18"/>
    <p:sldId id="358" r:id="rId19"/>
    <p:sldId id="361" r:id="rId20"/>
    <p:sldId id="367" r:id="rId21"/>
    <p:sldId id="333" r:id="rId22"/>
    <p:sldId id="362" r:id="rId23"/>
    <p:sldId id="337" r:id="rId24"/>
    <p:sldId id="338" r:id="rId25"/>
    <p:sldId id="347" r:id="rId26"/>
    <p:sldId id="339" r:id="rId27"/>
    <p:sldId id="340" r:id="rId28"/>
    <p:sldId id="341" r:id="rId29"/>
    <p:sldId id="342" r:id="rId30"/>
    <p:sldId id="343" r:id="rId31"/>
    <p:sldId id="344" r:id="rId32"/>
    <p:sldId id="345" r:id="rId33"/>
    <p:sldId id="346" r:id="rId34"/>
    <p:sldId id="368" r:id="rId35"/>
    <p:sldId id="369" r:id="rId36"/>
    <p:sldId id="370" r:id="rId37"/>
    <p:sldId id="334" r:id="rId38"/>
    <p:sldId id="382" r:id="rId39"/>
    <p:sldId id="383" r:id="rId40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900"/>
    <a:srgbClr val="00808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224" autoAdjust="0"/>
  </p:normalViewPr>
  <p:slideViewPr>
    <p:cSldViewPr>
      <p:cViewPr>
        <p:scale>
          <a:sx n="86" d="100"/>
          <a:sy n="86" d="100"/>
        </p:scale>
        <p:origin x="936" y="-5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62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651B55-009C-40A6-B0F7-89D88334641A}" type="doc">
      <dgm:prSet loTypeId="urn:microsoft.com/office/officeart/2011/layout/HexagonRadial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442854E6-AFD4-4CF7-A74E-71553DA90F6F}">
      <dgm:prSet phldrT="[Texto]" custT="1"/>
      <dgm:spPr/>
      <dgm:t>
        <a:bodyPr/>
        <a:lstStyle/>
        <a:p>
          <a:r>
            <a:rPr lang="pt-BR" sz="1800" dirty="0"/>
            <a:t>Autonomia</a:t>
          </a:r>
        </a:p>
      </dgm:t>
    </dgm:pt>
    <dgm:pt modelId="{DC833E17-32DD-4D5E-9AF3-ED6E8C97F250}" type="parTrans" cxnId="{067FF04A-1714-4836-81A3-6BB6734F4C8A}">
      <dgm:prSet/>
      <dgm:spPr/>
      <dgm:t>
        <a:bodyPr/>
        <a:lstStyle/>
        <a:p>
          <a:endParaRPr lang="pt-BR"/>
        </a:p>
      </dgm:t>
    </dgm:pt>
    <dgm:pt modelId="{5B8FFA57-6162-471D-8667-AC568301FE5E}" type="sibTrans" cxnId="{067FF04A-1714-4836-81A3-6BB6734F4C8A}">
      <dgm:prSet/>
      <dgm:spPr/>
      <dgm:t>
        <a:bodyPr/>
        <a:lstStyle/>
        <a:p>
          <a:endParaRPr lang="pt-BR"/>
        </a:p>
      </dgm:t>
    </dgm:pt>
    <dgm:pt modelId="{B2B57A5C-9477-4D60-965A-47601209885E}">
      <dgm:prSet phldrT="[Texto]" custT="1"/>
      <dgm:spPr/>
      <dgm:t>
        <a:bodyPr/>
        <a:lstStyle/>
        <a:p>
          <a:r>
            <a:rPr lang="pt-BR" sz="1500" dirty="0" err="1"/>
            <a:t>Adaptabili-dade</a:t>
          </a:r>
          <a:endParaRPr lang="pt-BR" sz="1500" dirty="0"/>
        </a:p>
      </dgm:t>
    </dgm:pt>
    <dgm:pt modelId="{3F8F92B3-92CF-432B-A782-BDBB535852A2}" type="parTrans" cxnId="{3453DCE9-2FB8-4AFD-951B-B9D922AFD534}">
      <dgm:prSet/>
      <dgm:spPr/>
      <dgm:t>
        <a:bodyPr/>
        <a:lstStyle/>
        <a:p>
          <a:endParaRPr lang="pt-BR"/>
        </a:p>
      </dgm:t>
    </dgm:pt>
    <dgm:pt modelId="{AB427F04-C0B7-4698-A794-FB089FDDCA34}" type="sibTrans" cxnId="{3453DCE9-2FB8-4AFD-951B-B9D922AFD534}">
      <dgm:prSet/>
      <dgm:spPr/>
      <dgm:t>
        <a:bodyPr/>
        <a:lstStyle/>
        <a:p>
          <a:endParaRPr lang="pt-BR"/>
        </a:p>
      </dgm:t>
    </dgm:pt>
    <dgm:pt modelId="{3EE96D52-FA57-4F84-AF68-FD1E7399E92A}">
      <dgm:prSet phldrT="[Texto]"/>
      <dgm:spPr/>
      <dgm:t>
        <a:bodyPr/>
        <a:lstStyle/>
        <a:p>
          <a:r>
            <a:rPr lang="pt-BR" dirty="0">
              <a:solidFill>
                <a:schemeClr val="tx1"/>
              </a:solidFill>
            </a:rPr>
            <a:t>Persuasão</a:t>
          </a:r>
        </a:p>
      </dgm:t>
    </dgm:pt>
    <dgm:pt modelId="{6FFC54CB-EAB4-4BC2-AFA4-2CA39458DF53}" type="parTrans" cxnId="{BF45C0C8-2221-4083-8C33-2BA6CA789C46}">
      <dgm:prSet/>
      <dgm:spPr/>
      <dgm:t>
        <a:bodyPr/>
        <a:lstStyle/>
        <a:p>
          <a:endParaRPr lang="pt-BR"/>
        </a:p>
      </dgm:t>
    </dgm:pt>
    <dgm:pt modelId="{85D805CE-66A9-4F4D-A491-3307F15D1DB6}" type="sibTrans" cxnId="{BF45C0C8-2221-4083-8C33-2BA6CA789C46}">
      <dgm:prSet/>
      <dgm:spPr/>
      <dgm:t>
        <a:bodyPr/>
        <a:lstStyle/>
        <a:p>
          <a:endParaRPr lang="pt-BR"/>
        </a:p>
      </dgm:t>
    </dgm:pt>
    <dgm:pt modelId="{910C7EBA-5815-4AFF-AF4A-99491D497301}">
      <dgm:prSet phldrT="[Texto]"/>
      <dgm:spPr/>
      <dgm:t>
        <a:bodyPr/>
        <a:lstStyle/>
        <a:p>
          <a:r>
            <a:rPr lang="pt-BR" dirty="0"/>
            <a:t>Dedicação</a:t>
          </a:r>
        </a:p>
      </dgm:t>
    </dgm:pt>
    <dgm:pt modelId="{99C6C53B-81CE-4FC0-8DFE-B7E004202C0A}" type="parTrans" cxnId="{4BB5C473-A1BA-4608-BB27-82650A143A1C}">
      <dgm:prSet/>
      <dgm:spPr/>
      <dgm:t>
        <a:bodyPr/>
        <a:lstStyle/>
        <a:p>
          <a:endParaRPr lang="pt-BR"/>
        </a:p>
      </dgm:t>
    </dgm:pt>
    <dgm:pt modelId="{D132D318-4B81-4854-BB17-FF4FF0406387}" type="sibTrans" cxnId="{4BB5C473-A1BA-4608-BB27-82650A143A1C}">
      <dgm:prSet/>
      <dgm:spPr/>
      <dgm:t>
        <a:bodyPr/>
        <a:lstStyle/>
        <a:p>
          <a:endParaRPr lang="pt-BR"/>
        </a:p>
      </dgm:t>
    </dgm:pt>
    <dgm:pt modelId="{1328D818-892B-4014-9750-22568A555EB1}">
      <dgm:prSet phldrT="[Texto]"/>
      <dgm:spPr/>
      <dgm:t>
        <a:bodyPr/>
        <a:lstStyle/>
        <a:p>
          <a:r>
            <a:rPr lang="pt-BR" dirty="0"/>
            <a:t>Faz mais com menos</a:t>
          </a:r>
        </a:p>
      </dgm:t>
    </dgm:pt>
    <dgm:pt modelId="{219C2141-8951-4108-8B33-3144E0EF7893}" type="parTrans" cxnId="{BEC100A2-6058-490B-AEFC-DB21EA4D441F}">
      <dgm:prSet/>
      <dgm:spPr/>
      <dgm:t>
        <a:bodyPr/>
        <a:lstStyle/>
        <a:p>
          <a:endParaRPr lang="pt-BR"/>
        </a:p>
      </dgm:t>
    </dgm:pt>
    <dgm:pt modelId="{F7D8FAFB-2297-4E3B-A063-85E3583AF76A}" type="sibTrans" cxnId="{BEC100A2-6058-490B-AEFC-DB21EA4D441F}">
      <dgm:prSet/>
      <dgm:spPr/>
      <dgm:t>
        <a:bodyPr/>
        <a:lstStyle/>
        <a:p>
          <a:endParaRPr lang="pt-BR"/>
        </a:p>
      </dgm:t>
    </dgm:pt>
    <dgm:pt modelId="{6F6130E7-44CE-4EAE-89F7-543B0C0ED521}">
      <dgm:prSet phldrT="[Texto]"/>
      <dgm:spPr/>
      <dgm:t>
        <a:bodyPr/>
        <a:lstStyle/>
        <a:p>
          <a:r>
            <a:rPr lang="pt-BR" dirty="0"/>
            <a:t>Otimismo</a:t>
          </a:r>
        </a:p>
      </dgm:t>
    </dgm:pt>
    <dgm:pt modelId="{E318DE28-7C39-4CEF-8586-807949AA61EB}" type="parTrans" cxnId="{35B469DC-85A9-4FA1-89D6-513BA3D2CDB0}">
      <dgm:prSet/>
      <dgm:spPr/>
      <dgm:t>
        <a:bodyPr/>
        <a:lstStyle/>
        <a:p>
          <a:endParaRPr lang="pt-BR"/>
        </a:p>
      </dgm:t>
    </dgm:pt>
    <dgm:pt modelId="{34103057-29A5-473C-A0BC-A71459DB21F1}" type="sibTrans" cxnId="{35B469DC-85A9-4FA1-89D6-513BA3D2CDB0}">
      <dgm:prSet/>
      <dgm:spPr/>
      <dgm:t>
        <a:bodyPr/>
        <a:lstStyle/>
        <a:p>
          <a:endParaRPr lang="pt-BR"/>
        </a:p>
      </dgm:t>
    </dgm:pt>
    <dgm:pt modelId="{F4D6A046-CB97-4D91-B907-9B5B35237B54}">
      <dgm:prSet phldrT="[Texto]"/>
      <dgm:spPr/>
      <dgm:t>
        <a:bodyPr/>
        <a:lstStyle/>
        <a:p>
          <a:r>
            <a:rPr lang="pt-BR" dirty="0"/>
            <a:t>Criatividade</a:t>
          </a:r>
        </a:p>
      </dgm:t>
    </dgm:pt>
    <dgm:pt modelId="{31353E9F-DBEA-4D8A-921A-1E7F6650F3DC}" type="parTrans" cxnId="{6151D2C6-9273-4B81-820D-592F374B1A79}">
      <dgm:prSet/>
      <dgm:spPr/>
      <dgm:t>
        <a:bodyPr/>
        <a:lstStyle/>
        <a:p>
          <a:endParaRPr lang="pt-BR"/>
        </a:p>
      </dgm:t>
    </dgm:pt>
    <dgm:pt modelId="{1B975810-7E94-42E0-87DA-C19B9874D502}" type="sibTrans" cxnId="{6151D2C6-9273-4B81-820D-592F374B1A79}">
      <dgm:prSet/>
      <dgm:spPr/>
      <dgm:t>
        <a:bodyPr/>
        <a:lstStyle/>
        <a:p>
          <a:endParaRPr lang="pt-BR"/>
        </a:p>
      </dgm:t>
    </dgm:pt>
    <dgm:pt modelId="{A5103E09-F254-40B0-9D5A-2060572982A3}" type="pres">
      <dgm:prSet presAssocID="{71651B55-009C-40A6-B0F7-89D88334641A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37156829-E46F-4E5E-8C57-E415C33DEAA8}" type="pres">
      <dgm:prSet presAssocID="{442854E6-AFD4-4CF7-A74E-71553DA90F6F}" presName="Parent" presStyleLbl="node0" presStyleIdx="0" presStyleCnt="1">
        <dgm:presLayoutVars>
          <dgm:chMax val="6"/>
          <dgm:chPref val="6"/>
        </dgm:presLayoutVars>
      </dgm:prSet>
      <dgm:spPr/>
    </dgm:pt>
    <dgm:pt modelId="{5CFC3685-452B-4780-81F0-D3BC31CF5C78}" type="pres">
      <dgm:prSet presAssocID="{B2B57A5C-9477-4D60-965A-47601209885E}" presName="Accent1" presStyleCnt="0"/>
      <dgm:spPr/>
    </dgm:pt>
    <dgm:pt modelId="{61636EB0-BB2A-4E9B-90EF-113C1BE4CA0A}" type="pres">
      <dgm:prSet presAssocID="{B2B57A5C-9477-4D60-965A-47601209885E}" presName="Accent" presStyleLbl="bgShp" presStyleIdx="0" presStyleCnt="6"/>
      <dgm:spPr/>
    </dgm:pt>
    <dgm:pt modelId="{ED431460-1070-4C2E-B269-35C706C5FDDB}" type="pres">
      <dgm:prSet presAssocID="{B2B57A5C-9477-4D60-965A-47601209885E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CA45DAA8-87D2-4A86-BCCE-C70982E7AA40}" type="pres">
      <dgm:prSet presAssocID="{3EE96D52-FA57-4F84-AF68-FD1E7399E92A}" presName="Accent2" presStyleCnt="0"/>
      <dgm:spPr/>
    </dgm:pt>
    <dgm:pt modelId="{EDA725B3-72AA-4F5D-837A-8D7F8CD4734E}" type="pres">
      <dgm:prSet presAssocID="{3EE96D52-FA57-4F84-AF68-FD1E7399E92A}" presName="Accent" presStyleLbl="bgShp" presStyleIdx="1" presStyleCnt="6"/>
      <dgm:spPr/>
    </dgm:pt>
    <dgm:pt modelId="{50AF1D17-8EC3-48A2-883A-25DB465F8FB7}" type="pres">
      <dgm:prSet presAssocID="{3EE96D52-FA57-4F84-AF68-FD1E7399E92A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3931846E-2FFF-4A0A-98EC-23A748EC81E2}" type="pres">
      <dgm:prSet presAssocID="{910C7EBA-5815-4AFF-AF4A-99491D497301}" presName="Accent3" presStyleCnt="0"/>
      <dgm:spPr/>
    </dgm:pt>
    <dgm:pt modelId="{B44077DD-3AB4-4192-8562-FFA8334D2B9A}" type="pres">
      <dgm:prSet presAssocID="{910C7EBA-5815-4AFF-AF4A-99491D497301}" presName="Accent" presStyleLbl="bgShp" presStyleIdx="2" presStyleCnt="6"/>
      <dgm:spPr/>
    </dgm:pt>
    <dgm:pt modelId="{D0B1A158-CDD5-4E4B-9FDD-59E09E61D1CB}" type="pres">
      <dgm:prSet presAssocID="{910C7EBA-5815-4AFF-AF4A-99491D497301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5CADFAF9-27EF-4EF3-985C-5CCAF7926C51}" type="pres">
      <dgm:prSet presAssocID="{1328D818-892B-4014-9750-22568A555EB1}" presName="Accent4" presStyleCnt="0"/>
      <dgm:spPr/>
    </dgm:pt>
    <dgm:pt modelId="{88010A31-AEB5-443E-B709-B15BD997590E}" type="pres">
      <dgm:prSet presAssocID="{1328D818-892B-4014-9750-22568A555EB1}" presName="Accent" presStyleLbl="bgShp" presStyleIdx="3" presStyleCnt="6"/>
      <dgm:spPr/>
    </dgm:pt>
    <dgm:pt modelId="{42477BCB-7E39-4CF7-82AE-0F2C7CA155AB}" type="pres">
      <dgm:prSet presAssocID="{1328D818-892B-4014-9750-22568A555EB1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A6F0048D-F64C-410A-A997-B5D59C911D8E}" type="pres">
      <dgm:prSet presAssocID="{6F6130E7-44CE-4EAE-89F7-543B0C0ED521}" presName="Accent5" presStyleCnt="0"/>
      <dgm:spPr/>
    </dgm:pt>
    <dgm:pt modelId="{7F84BC9B-71EC-4D40-9B7A-448191FF03DE}" type="pres">
      <dgm:prSet presAssocID="{6F6130E7-44CE-4EAE-89F7-543B0C0ED521}" presName="Accent" presStyleLbl="bgShp" presStyleIdx="4" presStyleCnt="6"/>
      <dgm:spPr/>
    </dgm:pt>
    <dgm:pt modelId="{5D215187-09BC-42E9-913D-5B4C5E8A249C}" type="pres">
      <dgm:prSet presAssocID="{6F6130E7-44CE-4EAE-89F7-543B0C0ED521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45D2E90B-DB60-435B-8972-0CB39E23F44C}" type="pres">
      <dgm:prSet presAssocID="{F4D6A046-CB97-4D91-B907-9B5B35237B54}" presName="Accent6" presStyleCnt="0"/>
      <dgm:spPr/>
    </dgm:pt>
    <dgm:pt modelId="{7EF4EB3F-FC60-46E1-84CD-E9A7822DD9D9}" type="pres">
      <dgm:prSet presAssocID="{F4D6A046-CB97-4D91-B907-9B5B35237B54}" presName="Accent" presStyleLbl="bgShp" presStyleIdx="5" presStyleCnt="6" custLinFactNeighborY="-551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60B7E2D-A537-4B6C-BC3B-ABDCF318313D}" type="pres">
      <dgm:prSet presAssocID="{F4D6A046-CB97-4D91-B907-9B5B35237B54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977BA01B-41B9-41CD-8F15-2A137ACA2E38}" type="presOf" srcId="{910C7EBA-5815-4AFF-AF4A-99491D497301}" destId="{D0B1A158-CDD5-4E4B-9FDD-59E09E61D1CB}" srcOrd="0" destOrd="0" presId="urn:microsoft.com/office/officeart/2011/layout/HexagonRadial"/>
    <dgm:cxn modelId="{85E5D11F-CFE4-455E-92E0-AB35E467B7BE}" type="presOf" srcId="{B2B57A5C-9477-4D60-965A-47601209885E}" destId="{ED431460-1070-4C2E-B269-35C706C5FDDB}" srcOrd="0" destOrd="0" presId="urn:microsoft.com/office/officeart/2011/layout/HexagonRadial"/>
    <dgm:cxn modelId="{C7F1803A-B58B-4D52-B375-CC5C58C740E6}" type="presOf" srcId="{6F6130E7-44CE-4EAE-89F7-543B0C0ED521}" destId="{5D215187-09BC-42E9-913D-5B4C5E8A249C}" srcOrd="0" destOrd="0" presId="urn:microsoft.com/office/officeart/2011/layout/HexagonRadial"/>
    <dgm:cxn modelId="{C80B5E5C-2E49-459D-8F2F-483F08F6FBCD}" type="presOf" srcId="{3EE96D52-FA57-4F84-AF68-FD1E7399E92A}" destId="{50AF1D17-8EC3-48A2-883A-25DB465F8FB7}" srcOrd="0" destOrd="0" presId="urn:microsoft.com/office/officeart/2011/layout/HexagonRadial"/>
    <dgm:cxn modelId="{E2595564-90A1-4C65-A5B8-5087C2F3E9AE}" type="presOf" srcId="{442854E6-AFD4-4CF7-A74E-71553DA90F6F}" destId="{37156829-E46F-4E5E-8C57-E415C33DEAA8}" srcOrd="0" destOrd="0" presId="urn:microsoft.com/office/officeart/2011/layout/HexagonRadial"/>
    <dgm:cxn modelId="{154ADE45-DCF2-46E4-A57E-2C6BE3ADF136}" type="presOf" srcId="{1328D818-892B-4014-9750-22568A555EB1}" destId="{42477BCB-7E39-4CF7-82AE-0F2C7CA155AB}" srcOrd="0" destOrd="0" presId="urn:microsoft.com/office/officeart/2011/layout/HexagonRadial"/>
    <dgm:cxn modelId="{067FF04A-1714-4836-81A3-6BB6734F4C8A}" srcId="{71651B55-009C-40A6-B0F7-89D88334641A}" destId="{442854E6-AFD4-4CF7-A74E-71553DA90F6F}" srcOrd="0" destOrd="0" parTransId="{DC833E17-32DD-4D5E-9AF3-ED6E8C97F250}" sibTransId="{5B8FFA57-6162-471D-8667-AC568301FE5E}"/>
    <dgm:cxn modelId="{4BB5C473-A1BA-4608-BB27-82650A143A1C}" srcId="{442854E6-AFD4-4CF7-A74E-71553DA90F6F}" destId="{910C7EBA-5815-4AFF-AF4A-99491D497301}" srcOrd="2" destOrd="0" parTransId="{99C6C53B-81CE-4FC0-8DFE-B7E004202C0A}" sibTransId="{D132D318-4B81-4854-BB17-FF4FF0406387}"/>
    <dgm:cxn modelId="{BEC100A2-6058-490B-AEFC-DB21EA4D441F}" srcId="{442854E6-AFD4-4CF7-A74E-71553DA90F6F}" destId="{1328D818-892B-4014-9750-22568A555EB1}" srcOrd="3" destOrd="0" parTransId="{219C2141-8951-4108-8B33-3144E0EF7893}" sibTransId="{F7D8FAFB-2297-4E3B-A063-85E3583AF76A}"/>
    <dgm:cxn modelId="{5EF9C1BA-69D3-4DE1-A789-7E3CF50A945B}" type="presOf" srcId="{F4D6A046-CB97-4D91-B907-9B5B35237B54}" destId="{260B7E2D-A537-4B6C-BC3B-ABDCF318313D}" srcOrd="0" destOrd="0" presId="urn:microsoft.com/office/officeart/2011/layout/HexagonRadial"/>
    <dgm:cxn modelId="{1D0335C5-C5FB-4D9A-8559-3C7CDCA6C1A6}" type="presOf" srcId="{71651B55-009C-40A6-B0F7-89D88334641A}" destId="{A5103E09-F254-40B0-9D5A-2060572982A3}" srcOrd="0" destOrd="0" presId="urn:microsoft.com/office/officeart/2011/layout/HexagonRadial"/>
    <dgm:cxn modelId="{6151D2C6-9273-4B81-820D-592F374B1A79}" srcId="{442854E6-AFD4-4CF7-A74E-71553DA90F6F}" destId="{F4D6A046-CB97-4D91-B907-9B5B35237B54}" srcOrd="5" destOrd="0" parTransId="{31353E9F-DBEA-4D8A-921A-1E7F6650F3DC}" sibTransId="{1B975810-7E94-42E0-87DA-C19B9874D502}"/>
    <dgm:cxn modelId="{BF45C0C8-2221-4083-8C33-2BA6CA789C46}" srcId="{442854E6-AFD4-4CF7-A74E-71553DA90F6F}" destId="{3EE96D52-FA57-4F84-AF68-FD1E7399E92A}" srcOrd="1" destOrd="0" parTransId="{6FFC54CB-EAB4-4BC2-AFA4-2CA39458DF53}" sibTransId="{85D805CE-66A9-4F4D-A491-3307F15D1DB6}"/>
    <dgm:cxn modelId="{35B469DC-85A9-4FA1-89D6-513BA3D2CDB0}" srcId="{442854E6-AFD4-4CF7-A74E-71553DA90F6F}" destId="{6F6130E7-44CE-4EAE-89F7-543B0C0ED521}" srcOrd="4" destOrd="0" parTransId="{E318DE28-7C39-4CEF-8586-807949AA61EB}" sibTransId="{34103057-29A5-473C-A0BC-A71459DB21F1}"/>
    <dgm:cxn modelId="{3453DCE9-2FB8-4AFD-951B-B9D922AFD534}" srcId="{442854E6-AFD4-4CF7-A74E-71553DA90F6F}" destId="{B2B57A5C-9477-4D60-965A-47601209885E}" srcOrd="0" destOrd="0" parTransId="{3F8F92B3-92CF-432B-A782-BDBB535852A2}" sibTransId="{AB427F04-C0B7-4698-A794-FB089FDDCA34}"/>
    <dgm:cxn modelId="{6B4AC749-D72A-4D54-8D05-1AE16AD4CB2D}" type="presParOf" srcId="{A5103E09-F254-40B0-9D5A-2060572982A3}" destId="{37156829-E46F-4E5E-8C57-E415C33DEAA8}" srcOrd="0" destOrd="0" presId="urn:microsoft.com/office/officeart/2011/layout/HexagonRadial"/>
    <dgm:cxn modelId="{5C2F3F71-F553-46EB-849E-267503F8FE03}" type="presParOf" srcId="{A5103E09-F254-40B0-9D5A-2060572982A3}" destId="{5CFC3685-452B-4780-81F0-D3BC31CF5C78}" srcOrd="1" destOrd="0" presId="urn:microsoft.com/office/officeart/2011/layout/HexagonRadial"/>
    <dgm:cxn modelId="{D4D53B70-C13C-410E-9C83-E832765C0AC2}" type="presParOf" srcId="{5CFC3685-452B-4780-81F0-D3BC31CF5C78}" destId="{61636EB0-BB2A-4E9B-90EF-113C1BE4CA0A}" srcOrd="0" destOrd="0" presId="urn:microsoft.com/office/officeart/2011/layout/HexagonRadial"/>
    <dgm:cxn modelId="{75F44A84-B98D-427B-AF56-FA9DD8C55CE4}" type="presParOf" srcId="{A5103E09-F254-40B0-9D5A-2060572982A3}" destId="{ED431460-1070-4C2E-B269-35C706C5FDDB}" srcOrd="2" destOrd="0" presId="urn:microsoft.com/office/officeart/2011/layout/HexagonRadial"/>
    <dgm:cxn modelId="{1C1B1878-FC05-442D-AC51-23E493A4449B}" type="presParOf" srcId="{A5103E09-F254-40B0-9D5A-2060572982A3}" destId="{CA45DAA8-87D2-4A86-BCCE-C70982E7AA40}" srcOrd="3" destOrd="0" presId="urn:microsoft.com/office/officeart/2011/layout/HexagonRadial"/>
    <dgm:cxn modelId="{C9675695-8A0D-4340-B795-724052C82490}" type="presParOf" srcId="{CA45DAA8-87D2-4A86-BCCE-C70982E7AA40}" destId="{EDA725B3-72AA-4F5D-837A-8D7F8CD4734E}" srcOrd="0" destOrd="0" presId="urn:microsoft.com/office/officeart/2011/layout/HexagonRadial"/>
    <dgm:cxn modelId="{C28F6272-EA58-4D8E-A57B-5E78135DFD97}" type="presParOf" srcId="{A5103E09-F254-40B0-9D5A-2060572982A3}" destId="{50AF1D17-8EC3-48A2-883A-25DB465F8FB7}" srcOrd="4" destOrd="0" presId="urn:microsoft.com/office/officeart/2011/layout/HexagonRadial"/>
    <dgm:cxn modelId="{BF802ABF-F8AA-4FBF-AD4E-F06BAA7628F6}" type="presParOf" srcId="{A5103E09-F254-40B0-9D5A-2060572982A3}" destId="{3931846E-2FFF-4A0A-98EC-23A748EC81E2}" srcOrd="5" destOrd="0" presId="urn:microsoft.com/office/officeart/2011/layout/HexagonRadial"/>
    <dgm:cxn modelId="{DA7E97E7-8CAC-4B3D-8B47-4160383EF9D8}" type="presParOf" srcId="{3931846E-2FFF-4A0A-98EC-23A748EC81E2}" destId="{B44077DD-3AB4-4192-8562-FFA8334D2B9A}" srcOrd="0" destOrd="0" presId="urn:microsoft.com/office/officeart/2011/layout/HexagonRadial"/>
    <dgm:cxn modelId="{FEE9D41D-382C-4F3C-BE36-8C6F54D30F8C}" type="presParOf" srcId="{A5103E09-F254-40B0-9D5A-2060572982A3}" destId="{D0B1A158-CDD5-4E4B-9FDD-59E09E61D1CB}" srcOrd="6" destOrd="0" presId="urn:microsoft.com/office/officeart/2011/layout/HexagonRadial"/>
    <dgm:cxn modelId="{BC972206-7619-48B3-BD47-FFF539BCC58A}" type="presParOf" srcId="{A5103E09-F254-40B0-9D5A-2060572982A3}" destId="{5CADFAF9-27EF-4EF3-985C-5CCAF7926C51}" srcOrd="7" destOrd="0" presId="urn:microsoft.com/office/officeart/2011/layout/HexagonRadial"/>
    <dgm:cxn modelId="{17484B5B-F095-4E0F-95D7-032B807CD813}" type="presParOf" srcId="{5CADFAF9-27EF-4EF3-985C-5CCAF7926C51}" destId="{88010A31-AEB5-443E-B709-B15BD997590E}" srcOrd="0" destOrd="0" presId="urn:microsoft.com/office/officeart/2011/layout/HexagonRadial"/>
    <dgm:cxn modelId="{EA7F7B2F-BE16-4966-9B07-2F47D019BADE}" type="presParOf" srcId="{A5103E09-F254-40B0-9D5A-2060572982A3}" destId="{42477BCB-7E39-4CF7-82AE-0F2C7CA155AB}" srcOrd="8" destOrd="0" presId="urn:microsoft.com/office/officeart/2011/layout/HexagonRadial"/>
    <dgm:cxn modelId="{452AC247-A2E2-4778-BE41-3A59B3E7357C}" type="presParOf" srcId="{A5103E09-F254-40B0-9D5A-2060572982A3}" destId="{A6F0048D-F64C-410A-A997-B5D59C911D8E}" srcOrd="9" destOrd="0" presId="urn:microsoft.com/office/officeart/2011/layout/HexagonRadial"/>
    <dgm:cxn modelId="{7FED993D-11E2-4DB6-83FF-FF67995ED5CD}" type="presParOf" srcId="{A6F0048D-F64C-410A-A997-B5D59C911D8E}" destId="{7F84BC9B-71EC-4D40-9B7A-448191FF03DE}" srcOrd="0" destOrd="0" presId="urn:microsoft.com/office/officeart/2011/layout/HexagonRadial"/>
    <dgm:cxn modelId="{F5133644-AF47-4CD9-975F-4761CE6DC0A2}" type="presParOf" srcId="{A5103E09-F254-40B0-9D5A-2060572982A3}" destId="{5D215187-09BC-42E9-913D-5B4C5E8A249C}" srcOrd="10" destOrd="0" presId="urn:microsoft.com/office/officeart/2011/layout/HexagonRadial"/>
    <dgm:cxn modelId="{F790BDAB-A60B-4EC6-8D04-D00F5F68F4AB}" type="presParOf" srcId="{A5103E09-F254-40B0-9D5A-2060572982A3}" destId="{45D2E90B-DB60-435B-8972-0CB39E23F44C}" srcOrd="11" destOrd="0" presId="urn:microsoft.com/office/officeart/2011/layout/HexagonRadial"/>
    <dgm:cxn modelId="{20A17D4D-D453-416D-A8AA-55A28866B41F}" type="presParOf" srcId="{45D2E90B-DB60-435B-8972-0CB39E23F44C}" destId="{7EF4EB3F-FC60-46E1-84CD-E9A7822DD9D9}" srcOrd="0" destOrd="0" presId="urn:microsoft.com/office/officeart/2011/layout/HexagonRadial"/>
    <dgm:cxn modelId="{37B1AD2D-3706-4D24-AC84-A98A343012B6}" type="presParOf" srcId="{A5103E09-F254-40B0-9D5A-2060572982A3}" destId="{260B7E2D-A537-4B6C-BC3B-ABDCF318313D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48C28F-A41C-4000-BDB5-838AB6C820F6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7B67C408-74D1-4DE6-8518-DCFBD9080C9E}">
      <dgm:prSet phldrT="[Texto]"/>
      <dgm:spPr/>
      <dgm:t>
        <a:bodyPr/>
        <a:lstStyle/>
        <a:p>
          <a:r>
            <a:rPr lang="pt-BR" dirty="0"/>
            <a:t>Inconformismo (desejo de mudar o mundo)</a:t>
          </a:r>
        </a:p>
      </dgm:t>
    </dgm:pt>
    <dgm:pt modelId="{42CC6554-B10C-491B-8AAB-1CB1A78A08FF}" type="parTrans" cxnId="{D6CFF3F5-FC29-4894-BA7C-A29B5518EA5C}">
      <dgm:prSet/>
      <dgm:spPr/>
      <dgm:t>
        <a:bodyPr/>
        <a:lstStyle/>
        <a:p>
          <a:endParaRPr lang="pt-BR"/>
        </a:p>
      </dgm:t>
    </dgm:pt>
    <dgm:pt modelId="{7E8B911A-F6BC-4DCA-B244-524383B1F5AA}" type="sibTrans" cxnId="{D6CFF3F5-FC29-4894-BA7C-A29B5518EA5C}">
      <dgm:prSet/>
      <dgm:spPr/>
      <dgm:t>
        <a:bodyPr/>
        <a:lstStyle/>
        <a:p>
          <a:endParaRPr lang="pt-BR"/>
        </a:p>
      </dgm:t>
    </dgm:pt>
    <dgm:pt modelId="{70C6AEA0-2F05-4E5B-A907-9A70CE6EF253}">
      <dgm:prSet phldrT="[Texto]"/>
      <dgm:spPr/>
      <dgm:t>
        <a:bodyPr/>
        <a:lstStyle/>
        <a:p>
          <a:r>
            <a:rPr lang="pt-BR" dirty="0">
              <a:solidFill>
                <a:schemeClr val="accent4">
                  <a:lumMod val="75000"/>
                </a:schemeClr>
              </a:solidFill>
            </a:rPr>
            <a:t>Conhecimento</a:t>
          </a:r>
        </a:p>
      </dgm:t>
    </dgm:pt>
    <dgm:pt modelId="{AA31EEE8-A510-4050-9162-A1BB140D46C9}" type="parTrans" cxnId="{F6BCEDE1-A9F4-42E7-983E-A1F64465AF95}">
      <dgm:prSet/>
      <dgm:spPr/>
      <dgm:t>
        <a:bodyPr/>
        <a:lstStyle/>
        <a:p>
          <a:endParaRPr lang="pt-BR"/>
        </a:p>
      </dgm:t>
    </dgm:pt>
    <dgm:pt modelId="{50A9AB30-5D2E-43AC-9ECF-D97F79CDD861}" type="sibTrans" cxnId="{F6BCEDE1-A9F4-42E7-983E-A1F64465AF95}">
      <dgm:prSet/>
      <dgm:spPr/>
      <dgm:t>
        <a:bodyPr/>
        <a:lstStyle/>
        <a:p>
          <a:endParaRPr lang="pt-BR"/>
        </a:p>
      </dgm:t>
    </dgm:pt>
    <dgm:pt modelId="{D8E3E677-EE9D-4FEA-B7FE-98B145393CF8}">
      <dgm:prSet phldrT="[Texto]"/>
      <dgm:spPr/>
      <dgm:t>
        <a:bodyPr/>
        <a:lstStyle/>
        <a:p>
          <a:r>
            <a:rPr lang="pt-BR" dirty="0"/>
            <a:t>Suporte financeiro</a:t>
          </a:r>
        </a:p>
      </dgm:t>
    </dgm:pt>
    <dgm:pt modelId="{19C7DC8C-237F-42D9-B399-5F01DE1D9E5E}" type="parTrans" cxnId="{23C493D4-A07D-4587-9796-B2FF94997177}">
      <dgm:prSet/>
      <dgm:spPr/>
      <dgm:t>
        <a:bodyPr/>
        <a:lstStyle/>
        <a:p>
          <a:endParaRPr lang="pt-BR"/>
        </a:p>
      </dgm:t>
    </dgm:pt>
    <dgm:pt modelId="{ADE94556-F3A8-4C15-9C3D-0A0A3E497C14}" type="sibTrans" cxnId="{23C493D4-A07D-4587-9796-B2FF94997177}">
      <dgm:prSet/>
      <dgm:spPr/>
      <dgm:t>
        <a:bodyPr/>
        <a:lstStyle/>
        <a:p>
          <a:endParaRPr lang="pt-BR"/>
        </a:p>
      </dgm:t>
    </dgm:pt>
    <dgm:pt modelId="{7B7C222F-AD91-431A-95F0-3B0D0C0B2E88}">
      <dgm:prSet phldrT="[Texto]"/>
      <dgm:spPr/>
      <dgm:t>
        <a:bodyPr/>
        <a:lstStyle/>
        <a:p>
          <a:r>
            <a:rPr lang="pt-BR" dirty="0"/>
            <a:t>Pessoas, networking, comunidade</a:t>
          </a:r>
        </a:p>
      </dgm:t>
    </dgm:pt>
    <dgm:pt modelId="{51869313-772D-4B21-B3AE-0E956FCEC7AA}" type="parTrans" cxnId="{AE790F03-7B59-415A-B4C2-D2683547A7C7}">
      <dgm:prSet/>
      <dgm:spPr/>
      <dgm:t>
        <a:bodyPr/>
        <a:lstStyle/>
        <a:p>
          <a:endParaRPr lang="pt-BR"/>
        </a:p>
      </dgm:t>
    </dgm:pt>
    <dgm:pt modelId="{09552BF0-4795-4BC8-A65A-AF780BBA1497}" type="sibTrans" cxnId="{AE790F03-7B59-415A-B4C2-D2683547A7C7}">
      <dgm:prSet/>
      <dgm:spPr/>
      <dgm:t>
        <a:bodyPr/>
        <a:lstStyle/>
        <a:p>
          <a:endParaRPr lang="pt-BR"/>
        </a:p>
      </dgm:t>
    </dgm:pt>
    <dgm:pt modelId="{3C2958EC-DEBF-49A2-947B-331BCED8440F}">
      <dgm:prSet phldrT="[Texto]"/>
      <dgm:spPr/>
      <dgm:t>
        <a:bodyPr/>
        <a:lstStyle/>
        <a:p>
          <a:r>
            <a:rPr lang="pt-BR" dirty="0"/>
            <a:t>Janela de oportunidade</a:t>
          </a:r>
        </a:p>
      </dgm:t>
    </dgm:pt>
    <dgm:pt modelId="{609ECB2D-E6F3-47E8-92AB-01594E5C254B}" type="parTrans" cxnId="{FCD9336C-12EA-44D0-B994-C58886B89AF7}">
      <dgm:prSet/>
      <dgm:spPr/>
      <dgm:t>
        <a:bodyPr/>
        <a:lstStyle/>
        <a:p>
          <a:endParaRPr lang="pt-BR"/>
        </a:p>
      </dgm:t>
    </dgm:pt>
    <dgm:pt modelId="{E9641138-C247-4747-8C41-D3F61C76E515}" type="sibTrans" cxnId="{FCD9336C-12EA-44D0-B994-C58886B89AF7}">
      <dgm:prSet/>
      <dgm:spPr/>
      <dgm:t>
        <a:bodyPr/>
        <a:lstStyle/>
        <a:p>
          <a:endParaRPr lang="pt-BR"/>
        </a:p>
      </dgm:t>
    </dgm:pt>
    <dgm:pt modelId="{C9A0C0EE-A3BC-4951-AA80-3E202DCD14BA}">
      <dgm:prSet phldrT="[Texto]"/>
      <dgm:spPr/>
      <dgm:t>
        <a:bodyPr/>
        <a:lstStyle/>
        <a:p>
          <a:r>
            <a:rPr lang="pt-BR" dirty="0"/>
            <a:t>Pensar grande!</a:t>
          </a:r>
        </a:p>
      </dgm:t>
    </dgm:pt>
    <dgm:pt modelId="{ACA04EF3-AC79-44BC-842A-73347593713D}" type="parTrans" cxnId="{6036223F-ADA6-4D02-B0EE-CF801D3C4C38}">
      <dgm:prSet/>
      <dgm:spPr/>
      <dgm:t>
        <a:bodyPr/>
        <a:lstStyle/>
        <a:p>
          <a:endParaRPr lang="pt-BR"/>
        </a:p>
      </dgm:t>
    </dgm:pt>
    <dgm:pt modelId="{47FD8519-C3DF-4968-B429-7C48514284E1}" type="sibTrans" cxnId="{6036223F-ADA6-4D02-B0EE-CF801D3C4C38}">
      <dgm:prSet/>
      <dgm:spPr/>
      <dgm:t>
        <a:bodyPr/>
        <a:lstStyle/>
        <a:p>
          <a:endParaRPr lang="pt-BR"/>
        </a:p>
      </dgm:t>
    </dgm:pt>
    <dgm:pt modelId="{31B77C20-33A7-4B0F-BA7B-9093A733C928}" type="pres">
      <dgm:prSet presAssocID="{8848C28F-A41C-4000-BDB5-838AB6C820F6}" presName="diagram" presStyleCnt="0">
        <dgm:presLayoutVars>
          <dgm:dir/>
          <dgm:resizeHandles val="exact"/>
        </dgm:presLayoutVars>
      </dgm:prSet>
      <dgm:spPr/>
    </dgm:pt>
    <dgm:pt modelId="{C5EEF04D-F246-463B-A121-D4164A44497B}" type="pres">
      <dgm:prSet presAssocID="{7B67C408-74D1-4DE6-8518-DCFBD9080C9E}" presName="node" presStyleLbl="node1" presStyleIdx="0" presStyleCnt="6">
        <dgm:presLayoutVars>
          <dgm:bulletEnabled val="1"/>
        </dgm:presLayoutVars>
      </dgm:prSet>
      <dgm:spPr/>
    </dgm:pt>
    <dgm:pt modelId="{FB2738A1-6D0D-40EA-9598-757CEA35F8D6}" type="pres">
      <dgm:prSet presAssocID="{7E8B911A-F6BC-4DCA-B244-524383B1F5AA}" presName="sibTrans" presStyleCnt="0"/>
      <dgm:spPr/>
    </dgm:pt>
    <dgm:pt modelId="{4DF54CD9-F1F8-4EB9-B6C0-73A590E0C8DB}" type="pres">
      <dgm:prSet presAssocID="{70C6AEA0-2F05-4E5B-A907-9A70CE6EF253}" presName="node" presStyleLbl="node1" presStyleIdx="1" presStyleCnt="6">
        <dgm:presLayoutVars>
          <dgm:bulletEnabled val="1"/>
        </dgm:presLayoutVars>
      </dgm:prSet>
      <dgm:spPr/>
    </dgm:pt>
    <dgm:pt modelId="{0565CDCB-1F6E-4C21-9806-1B26BE847901}" type="pres">
      <dgm:prSet presAssocID="{50A9AB30-5D2E-43AC-9ECF-D97F79CDD861}" presName="sibTrans" presStyleCnt="0"/>
      <dgm:spPr/>
    </dgm:pt>
    <dgm:pt modelId="{F5187DD8-6152-4292-BA19-8A8118D99BB5}" type="pres">
      <dgm:prSet presAssocID="{D8E3E677-EE9D-4FEA-B7FE-98B145393CF8}" presName="node" presStyleLbl="node1" presStyleIdx="2" presStyleCnt="6">
        <dgm:presLayoutVars>
          <dgm:bulletEnabled val="1"/>
        </dgm:presLayoutVars>
      </dgm:prSet>
      <dgm:spPr/>
    </dgm:pt>
    <dgm:pt modelId="{B3CB88AB-0A56-4126-867D-B8E4496359A4}" type="pres">
      <dgm:prSet presAssocID="{ADE94556-F3A8-4C15-9C3D-0A0A3E497C14}" presName="sibTrans" presStyleCnt="0"/>
      <dgm:spPr/>
    </dgm:pt>
    <dgm:pt modelId="{BCF10B0C-03ED-4840-941B-3F262A49C6FB}" type="pres">
      <dgm:prSet presAssocID="{7B7C222F-AD91-431A-95F0-3B0D0C0B2E88}" presName="node" presStyleLbl="node1" presStyleIdx="3" presStyleCnt="6">
        <dgm:presLayoutVars>
          <dgm:bulletEnabled val="1"/>
        </dgm:presLayoutVars>
      </dgm:prSet>
      <dgm:spPr/>
    </dgm:pt>
    <dgm:pt modelId="{E96F6099-7F4F-4737-97A7-FD2AF60D533C}" type="pres">
      <dgm:prSet presAssocID="{09552BF0-4795-4BC8-A65A-AF780BBA1497}" presName="sibTrans" presStyleCnt="0"/>
      <dgm:spPr/>
    </dgm:pt>
    <dgm:pt modelId="{17A8CD06-572E-4D04-83D5-0D1D94D7E8A4}" type="pres">
      <dgm:prSet presAssocID="{3C2958EC-DEBF-49A2-947B-331BCED8440F}" presName="node" presStyleLbl="node1" presStyleIdx="4" presStyleCnt="6">
        <dgm:presLayoutVars>
          <dgm:bulletEnabled val="1"/>
        </dgm:presLayoutVars>
      </dgm:prSet>
      <dgm:spPr/>
    </dgm:pt>
    <dgm:pt modelId="{E198A723-DACA-4D1F-BBC9-64F7BF2E106F}" type="pres">
      <dgm:prSet presAssocID="{E9641138-C247-4747-8C41-D3F61C76E515}" presName="sibTrans" presStyleCnt="0"/>
      <dgm:spPr/>
    </dgm:pt>
    <dgm:pt modelId="{1C0A409E-4105-4363-99A9-9ABBBF405C03}" type="pres">
      <dgm:prSet presAssocID="{C9A0C0EE-A3BC-4951-AA80-3E202DCD14BA}" presName="node" presStyleLbl="node1" presStyleIdx="5" presStyleCnt="6">
        <dgm:presLayoutVars>
          <dgm:bulletEnabled val="1"/>
        </dgm:presLayoutVars>
      </dgm:prSet>
      <dgm:spPr/>
    </dgm:pt>
  </dgm:ptLst>
  <dgm:cxnLst>
    <dgm:cxn modelId="{AE790F03-7B59-415A-B4C2-D2683547A7C7}" srcId="{8848C28F-A41C-4000-BDB5-838AB6C820F6}" destId="{7B7C222F-AD91-431A-95F0-3B0D0C0B2E88}" srcOrd="3" destOrd="0" parTransId="{51869313-772D-4B21-B3AE-0E956FCEC7AA}" sibTransId="{09552BF0-4795-4BC8-A65A-AF780BBA1497}"/>
    <dgm:cxn modelId="{4540791C-A20D-4036-B397-DAB38AC4063C}" type="presOf" srcId="{C9A0C0EE-A3BC-4951-AA80-3E202DCD14BA}" destId="{1C0A409E-4105-4363-99A9-9ABBBF405C03}" srcOrd="0" destOrd="0" presId="urn:microsoft.com/office/officeart/2005/8/layout/default"/>
    <dgm:cxn modelId="{6036223F-ADA6-4D02-B0EE-CF801D3C4C38}" srcId="{8848C28F-A41C-4000-BDB5-838AB6C820F6}" destId="{C9A0C0EE-A3BC-4951-AA80-3E202DCD14BA}" srcOrd="5" destOrd="0" parTransId="{ACA04EF3-AC79-44BC-842A-73347593713D}" sibTransId="{47FD8519-C3DF-4968-B429-7C48514284E1}"/>
    <dgm:cxn modelId="{19DF2043-7D2D-4D11-8916-C4DB0902AFD3}" type="presOf" srcId="{8848C28F-A41C-4000-BDB5-838AB6C820F6}" destId="{31B77C20-33A7-4B0F-BA7B-9093A733C928}" srcOrd="0" destOrd="0" presId="urn:microsoft.com/office/officeart/2005/8/layout/default"/>
    <dgm:cxn modelId="{D973F068-37F4-43DB-B39A-8C3B6A16C962}" type="presOf" srcId="{7B7C222F-AD91-431A-95F0-3B0D0C0B2E88}" destId="{BCF10B0C-03ED-4840-941B-3F262A49C6FB}" srcOrd="0" destOrd="0" presId="urn:microsoft.com/office/officeart/2005/8/layout/default"/>
    <dgm:cxn modelId="{FCD9336C-12EA-44D0-B994-C58886B89AF7}" srcId="{8848C28F-A41C-4000-BDB5-838AB6C820F6}" destId="{3C2958EC-DEBF-49A2-947B-331BCED8440F}" srcOrd="4" destOrd="0" parTransId="{609ECB2D-E6F3-47E8-92AB-01594E5C254B}" sibTransId="{E9641138-C247-4747-8C41-D3F61C76E515}"/>
    <dgm:cxn modelId="{63D2E653-C428-4BE9-835E-C95BE8BE3E02}" type="presOf" srcId="{7B67C408-74D1-4DE6-8518-DCFBD9080C9E}" destId="{C5EEF04D-F246-463B-A121-D4164A44497B}" srcOrd="0" destOrd="0" presId="urn:microsoft.com/office/officeart/2005/8/layout/default"/>
    <dgm:cxn modelId="{D5EE03AC-5A42-4A42-B733-924CA36C2576}" type="presOf" srcId="{3C2958EC-DEBF-49A2-947B-331BCED8440F}" destId="{17A8CD06-572E-4D04-83D5-0D1D94D7E8A4}" srcOrd="0" destOrd="0" presId="urn:microsoft.com/office/officeart/2005/8/layout/default"/>
    <dgm:cxn modelId="{7B790AC3-5655-4C53-AC21-FB490EC3AE30}" type="presOf" srcId="{D8E3E677-EE9D-4FEA-B7FE-98B145393CF8}" destId="{F5187DD8-6152-4292-BA19-8A8118D99BB5}" srcOrd="0" destOrd="0" presId="urn:microsoft.com/office/officeart/2005/8/layout/default"/>
    <dgm:cxn modelId="{23C493D4-A07D-4587-9796-B2FF94997177}" srcId="{8848C28F-A41C-4000-BDB5-838AB6C820F6}" destId="{D8E3E677-EE9D-4FEA-B7FE-98B145393CF8}" srcOrd="2" destOrd="0" parTransId="{19C7DC8C-237F-42D9-B399-5F01DE1D9E5E}" sibTransId="{ADE94556-F3A8-4C15-9C3D-0A0A3E497C14}"/>
    <dgm:cxn modelId="{F6BCEDE1-A9F4-42E7-983E-A1F64465AF95}" srcId="{8848C28F-A41C-4000-BDB5-838AB6C820F6}" destId="{70C6AEA0-2F05-4E5B-A907-9A70CE6EF253}" srcOrd="1" destOrd="0" parTransId="{AA31EEE8-A510-4050-9162-A1BB140D46C9}" sibTransId="{50A9AB30-5D2E-43AC-9ECF-D97F79CDD861}"/>
    <dgm:cxn modelId="{5107D3F1-8A4F-4CA8-87EF-FF7FD97F922B}" type="presOf" srcId="{70C6AEA0-2F05-4E5B-A907-9A70CE6EF253}" destId="{4DF54CD9-F1F8-4EB9-B6C0-73A590E0C8DB}" srcOrd="0" destOrd="0" presId="urn:microsoft.com/office/officeart/2005/8/layout/default"/>
    <dgm:cxn modelId="{D6CFF3F5-FC29-4894-BA7C-A29B5518EA5C}" srcId="{8848C28F-A41C-4000-BDB5-838AB6C820F6}" destId="{7B67C408-74D1-4DE6-8518-DCFBD9080C9E}" srcOrd="0" destOrd="0" parTransId="{42CC6554-B10C-491B-8AAB-1CB1A78A08FF}" sibTransId="{7E8B911A-F6BC-4DCA-B244-524383B1F5AA}"/>
    <dgm:cxn modelId="{A0379005-95D1-4FD0-BB93-6D275EE72AB2}" type="presParOf" srcId="{31B77C20-33A7-4B0F-BA7B-9093A733C928}" destId="{C5EEF04D-F246-463B-A121-D4164A44497B}" srcOrd="0" destOrd="0" presId="urn:microsoft.com/office/officeart/2005/8/layout/default"/>
    <dgm:cxn modelId="{A7211548-11F2-4C71-9DC9-5B843632185D}" type="presParOf" srcId="{31B77C20-33A7-4B0F-BA7B-9093A733C928}" destId="{FB2738A1-6D0D-40EA-9598-757CEA35F8D6}" srcOrd="1" destOrd="0" presId="urn:microsoft.com/office/officeart/2005/8/layout/default"/>
    <dgm:cxn modelId="{2A405617-1F0E-444F-90B5-3BD9788EFC04}" type="presParOf" srcId="{31B77C20-33A7-4B0F-BA7B-9093A733C928}" destId="{4DF54CD9-F1F8-4EB9-B6C0-73A590E0C8DB}" srcOrd="2" destOrd="0" presId="urn:microsoft.com/office/officeart/2005/8/layout/default"/>
    <dgm:cxn modelId="{46585C8A-6F3E-4206-A641-61D55DB86B34}" type="presParOf" srcId="{31B77C20-33A7-4B0F-BA7B-9093A733C928}" destId="{0565CDCB-1F6E-4C21-9806-1B26BE847901}" srcOrd="3" destOrd="0" presId="urn:microsoft.com/office/officeart/2005/8/layout/default"/>
    <dgm:cxn modelId="{926BDBC6-BDC6-4CF8-987D-479413D0B615}" type="presParOf" srcId="{31B77C20-33A7-4B0F-BA7B-9093A733C928}" destId="{F5187DD8-6152-4292-BA19-8A8118D99BB5}" srcOrd="4" destOrd="0" presId="urn:microsoft.com/office/officeart/2005/8/layout/default"/>
    <dgm:cxn modelId="{E84D41E5-ED25-4C37-AA4E-D0D7F19EBE02}" type="presParOf" srcId="{31B77C20-33A7-4B0F-BA7B-9093A733C928}" destId="{B3CB88AB-0A56-4126-867D-B8E4496359A4}" srcOrd="5" destOrd="0" presId="urn:microsoft.com/office/officeart/2005/8/layout/default"/>
    <dgm:cxn modelId="{D8A33599-627D-41D8-A648-46482EE84905}" type="presParOf" srcId="{31B77C20-33A7-4B0F-BA7B-9093A733C928}" destId="{BCF10B0C-03ED-4840-941B-3F262A49C6FB}" srcOrd="6" destOrd="0" presId="urn:microsoft.com/office/officeart/2005/8/layout/default"/>
    <dgm:cxn modelId="{078B8222-9BFF-41A9-A378-28A394AFA603}" type="presParOf" srcId="{31B77C20-33A7-4B0F-BA7B-9093A733C928}" destId="{E96F6099-7F4F-4737-97A7-FD2AF60D533C}" srcOrd="7" destOrd="0" presId="urn:microsoft.com/office/officeart/2005/8/layout/default"/>
    <dgm:cxn modelId="{AC64436F-FE47-4EA2-93D1-F38D63AA2ADF}" type="presParOf" srcId="{31B77C20-33A7-4B0F-BA7B-9093A733C928}" destId="{17A8CD06-572E-4D04-83D5-0D1D94D7E8A4}" srcOrd="8" destOrd="0" presId="urn:microsoft.com/office/officeart/2005/8/layout/default"/>
    <dgm:cxn modelId="{D59CD72C-3A69-47E7-B58E-52E247767126}" type="presParOf" srcId="{31B77C20-33A7-4B0F-BA7B-9093A733C928}" destId="{E198A723-DACA-4D1F-BBC9-64F7BF2E106F}" srcOrd="9" destOrd="0" presId="urn:microsoft.com/office/officeart/2005/8/layout/default"/>
    <dgm:cxn modelId="{94518F95-9362-4F3D-8651-59B1704155A8}" type="presParOf" srcId="{31B77C20-33A7-4B0F-BA7B-9093A733C928}" destId="{1C0A409E-4105-4363-99A9-9ABBBF405C03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848C28F-A41C-4000-BDB5-838AB6C820F6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7B67C408-74D1-4DE6-8518-DCFBD9080C9E}">
      <dgm:prSet phldrT="[Texto]"/>
      <dgm:spPr/>
      <dgm:t>
        <a:bodyPr/>
        <a:lstStyle/>
        <a:p>
          <a:r>
            <a:rPr lang="pt-BR" dirty="0"/>
            <a:t>Inconformismo (desejo de mudar o mundo)</a:t>
          </a:r>
        </a:p>
      </dgm:t>
    </dgm:pt>
    <dgm:pt modelId="{42CC6554-B10C-491B-8AAB-1CB1A78A08FF}" type="parTrans" cxnId="{D6CFF3F5-FC29-4894-BA7C-A29B5518EA5C}">
      <dgm:prSet/>
      <dgm:spPr/>
      <dgm:t>
        <a:bodyPr/>
        <a:lstStyle/>
        <a:p>
          <a:endParaRPr lang="pt-BR"/>
        </a:p>
      </dgm:t>
    </dgm:pt>
    <dgm:pt modelId="{7E8B911A-F6BC-4DCA-B244-524383B1F5AA}" type="sibTrans" cxnId="{D6CFF3F5-FC29-4894-BA7C-A29B5518EA5C}">
      <dgm:prSet/>
      <dgm:spPr/>
      <dgm:t>
        <a:bodyPr/>
        <a:lstStyle/>
        <a:p>
          <a:endParaRPr lang="pt-BR"/>
        </a:p>
      </dgm:t>
    </dgm:pt>
    <dgm:pt modelId="{70C6AEA0-2F05-4E5B-A907-9A70CE6EF253}">
      <dgm:prSet phldrT="[Texto]"/>
      <dgm:spPr/>
      <dgm:t>
        <a:bodyPr/>
        <a:lstStyle/>
        <a:p>
          <a:r>
            <a:rPr lang="pt-BR" dirty="0"/>
            <a:t>Conhecimento</a:t>
          </a:r>
        </a:p>
      </dgm:t>
    </dgm:pt>
    <dgm:pt modelId="{AA31EEE8-A510-4050-9162-A1BB140D46C9}" type="parTrans" cxnId="{F6BCEDE1-A9F4-42E7-983E-A1F64465AF95}">
      <dgm:prSet/>
      <dgm:spPr/>
      <dgm:t>
        <a:bodyPr/>
        <a:lstStyle/>
        <a:p>
          <a:endParaRPr lang="pt-BR"/>
        </a:p>
      </dgm:t>
    </dgm:pt>
    <dgm:pt modelId="{50A9AB30-5D2E-43AC-9ECF-D97F79CDD861}" type="sibTrans" cxnId="{F6BCEDE1-A9F4-42E7-983E-A1F64465AF95}">
      <dgm:prSet/>
      <dgm:spPr/>
      <dgm:t>
        <a:bodyPr/>
        <a:lstStyle/>
        <a:p>
          <a:endParaRPr lang="pt-BR"/>
        </a:p>
      </dgm:t>
    </dgm:pt>
    <dgm:pt modelId="{D8E3E677-EE9D-4FEA-B7FE-98B145393CF8}">
      <dgm:prSet phldrT="[Texto]"/>
      <dgm:spPr/>
      <dgm:t>
        <a:bodyPr/>
        <a:lstStyle/>
        <a:p>
          <a:r>
            <a:rPr lang="pt-BR" dirty="0"/>
            <a:t>Suporte financeiro</a:t>
          </a:r>
        </a:p>
      </dgm:t>
    </dgm:pt>
    <dgm:pt modelId="{19C7DC8C-237F-42D9-B399-5F01DE1D9E5E}" type="parTrans" cxnId="{23C493D4-A07D-4587-9796-B2FF94997177}">
      <dgm:prSet/>
      <dgm:spPr/>
      <dgm:t>
        <a:bodyPr/>
        <a:lstStyle/>
        <a:p>
          <a:endParaRPr lang="pt-BR"/>
        </a:p>
      </dgm:t>
    </dgm:pt>
    <dgm:pt modelId="{ADE94556-F3A8-4C15-9C3D-0A0A3E497C14}" type="sibTrans" cxnId="{23C493D4-A07D-4587-9796-B2FF94997177}">
      <dgm:prSet/>
      <dgm:spPr/>
      <dgm:t>
        <a:bodyPr/>
        <a:lstStyle/>
        <a:p>
          <a:endParaRPr lang="pt-BR"/>
        </a:p>
      </dgm:t>
    </dgm:pt>
    <dgm:pt modelId="{7B7C222F-AD91-431A-95F0-3B0D0C0B2E88}">
      <dgm:prSet phldrT="[Texto]"/>
      <dgm:spPr/>
      <dgm:t>
        <a:bodyPr/>
        <a:lstStyle/>
        <a:p>
          <a:r>
            <a:rPr lang="pt-BR" dirty="0"/>
            <a:t>Pessoas, networking, comunidade</a:t>
          </a:r>
        </a:p>
      </dgm:t>
    </dgm:pt>
    <dgm:pt modelId="{51869313-772D-4B21-B3AE-0E956FCEC7AA}" type="parTrans" cxnId="{AE790F03-7B59-415A-B4C2-D2683547A7C7}">
      <dgm:prSet/>
      <dgm:spPr/>
      <dgm:t>
        <a:bodyPr/>
        <a:lstStyle/>
        <a:p>
          <a:endParaRPr lang="pt-BR"/>
        </a:p>
      </dgm:t>
    </dgm:pt>
    <dgm:pt modelId="{09552BF0-4795-4BC8-A65A-AF780BBA1497}" type="sibTrans" cxnId="{AE790F03-7B59-415A-B4C2-D2683547A7C7}">
      <dgm:prSet/>
      <dgm:spPr/>
      <dgm:t>
        <a:bodyPr/>
        <a:lstStyle/>
        <a:p>
          <a:endParaRPr lang="pt-BR"/>
        </a:p>
      </dgm:t>
    </dgm:pt>
    <dgm:pt modelId="{3C2958EC-DEBF-49A2-947B-331BCED8440F}">
      <dgm:prSet phldrT="[Texto]"/>
      <dgm:spPr/>
      <dgm:t>
        <a:bodyPr/>
        <a:lstStyle/>
        <a:p>
          <a:r>
            <a:rPr lang="pt-BR" dirty="0"/>
            <a:t>Janela de oportunidade</a:t>
          </a:r>
        </a:p>
      </dgm:t>
    </dgm:pt>
    <dgm:pt modelId="{609ECB2D-E6F3-47E8-92AB-01594E5C254B}" type="parTrans" cxnId="{FCD9336C-12EA-44D0-B994-C58886B89AF7}">
      <dgm:prSet/>
      <dgm:spPr/>
      <dgm:t>
        <a:bodyPr/>
        <a:lstStyle/>
        <a:p>
          <a:endParaRPr lang="pt-BR"/>
        </a:p>
      </dgm:t>
    </dgm:pt>
    <dgm:pt modelId="{E9641138-C247-4747-8C41-D3F61C76E515}" type="sibTrans" cxnId="{FCD9336C-12EA-44D0-B994-C58886B89AF7}">
      <dgm:prSet/>
      <dgm:spPr/>
      <dgm:t>
        <a:bodyPr/>
        <a:lstStyle/>
        <a:p>
          <a:endParaRPr lang="pt-BR"/>
        </a:p>
      </dgm:t>
    </dgm:pt>
    <dgm:pt modelId="{C9A0C0EE-A3BC-4951-AA80-3E202DCD14BA}">
      <dgm:prSet phldrT="[Texto]"/>
      <dgm:spPr/>
      <dgm:t>
        <a:bodyPr/>
        <a:lstStyle/>
        <a:p>
          <a:r>
            <a:rPr lang="pt-BR" dirty="0"/>
            <a:t>Pensar grande</a:t>
          </a:r>
        </a:p>
      </dgm:t>
    </dgm:pt>
    <dgm:pt modelId="{ACA04EF3-AC79-44BC-842A-73347593713D}" type="parTrans" cxnId="{6036223F-ADA6-4D02-B0EE-CF801D3C4C38}">
      <dgm:prSet/>
      <dgm:spPr/>
      <dgm:t>
        <a:bodyPr/>
        <a:lstStyle/>
        <a:p>
          <a:endParaRPr lang="pt-BR"/>
        </a:p>
      </dgm:t>
    </dgm:pt>
    <dgm:pt modelId="{47FD8519-C3DF-4968-B429-7C48514284E1}" type="sibTrans" cxnId="{6036223F-ADA6-4D02-B0EE-CF801D3C4C38}">
      <dgm:prSet/>
      <dgm:spPr/>
      <dgm:t>
        <a:bodyPr/>
        <a:lstStyle/>
        <a:p>
          <a:endParaRPr lang="pt-BR"/>
        </a:p>
      </dgm:t>
    </dgm:pt>
    <dgm:pt modelId="{31B77C20-33A7-4B0F-BA7B-9093A733C928}" type="pres">
      <dgm:prSet presAssocID="{8848C28F-A41C-4000-BDB5-838AB6C820F6}" presName="diagram" presStyleCnt="0">
        <dgm:presLayoutVars>
          <dgm:dir/>
          <dgm:resizeHandles val="exact"/>
        </dgm:presLayoutVars>
      </dgm:prSet>
      <dgm:spPr/>
    </dgm:pt>
    <dgm:pt modelId="{C5EEF04D-F246-463B-A121-D4164A44497B}" type="pres">
      <dgm:prSet presAssocID="{7B67C408-74D1-4DE6-8518-DCFBD9080C9E}" presName="node" presStyleLbl="node1" presStyleIdx="0" presStyleCnt="6">
        <dgm:presLayoutVars>
          <dgm:bulletEnabled val="1"/>
        </dgm:presLayoutVars>
      </dgm:prSet>
      <dgm:spPr/>
    </dgm:pt>
    <dgm:pt modelId="{FB2738A1-6D0D-40EA-9598-757CEA35F8D6}" type="pres">
      <dgm:prSet presAssocID="{7E8B911A-F6BC-4DCA-B244-524383B1F5AA}" presName="sibTrans" presStyleCnt="0"/>
      <dgm:spPr/>
    </dgm:pt>
    <dgm:pt modelId="{4DF54CD9-F1F8-4EB9-B6C0-73A590E0C8DB}" type="pres">
      <dgm:prSet presAssocID="{70C6AEA0-2F05-4E5B-A907-9A70CE6EF253}" presName="node" presStyleLbl="node1" presStyleIdx="1" presStyleCnt="6">
        <dgm:presLayoutVars>
          <dgm:bulletEnabled val="1"/>
        </dgm:presLayoutVars>
      </dgm:prSet>
      <dgm:spPr/>
    </dgm:pt>
    <dgm:pt modelId="{0565CDCB-1F6E-4C21-9806-1B26BE847901}" type="pres">
      <dgm:prSet presAssocID="{50A9AB30-5D2E-43AC-9ECF-D97F79CDD861}" presName="sibTrans" presStyleCnt="0"/>
      <dgm:spPr/>
    </dgm:pt>
    <dgm:pt modelId="{F5187DD8-6152-4292-BA19-8A8118D99BB5}" type="pres">
      <dgm:prSet presAssocID="{D8E3E677-EE9D-4FEA-B7FE-98B145393CF8}" presName="node" presStyleLbl="node1" presStyleIdx="2" presStyleCnt="6">
        <dgm:presLayoutVars>
          <dgm:bulletEnabled val="1"/>
        </dgm:presLayoutVars>
      </dgm:prSet>
      <dgm:spPr/>
    </dgm:pt>
    <dgm:pt modelId="{B3CB88AB-0A56-4126-867D-B8E4496359A4}" type="pres">
      <dgm:prSet presAssocID="{ADE94556-F3A8-4C15-9C3D-0A0A3E497C14}" presName="sibTrans" presStyleCnt="0"/>
      <dgm:spPr/>
    </dgm:pt>
    <dgm:pt modelId="{BCF10B0C-03ED-4840-941B-3F262A49C6FB}" type="pres">
      <dgm:prSet presAssocID="{7B7C222F-AD91-431A-95F0-3B0D0C0B2E88}" presName="node" presStyleLbl="node1" presStyleIdx="3" presStyleCnt="6">
        <dgm:presLayoutVars>
          <dgm:bulletEnabled val="1"/>
        </dgm:presLayoutVars>
      </dgm:prSet>
      <dgm:spPr/>
    </dgm:pt>
    <dgm:pt modelId="{E96F6099-7F4F-4737-97A7-FD2AF60D533C}" type="pres">
      <dgm:prSet presAssocID="{09552BF0-4795-4BC8-A65A-AF780BBA1497}" presName="sibTrans" presStyleCnt="0"/>
      <dgm:spPr/>
    </dgm:pt>
    <dgm:pt modelId="{17A8CD06-572E-4D04-83D5-0D1D94D7E8A4}" type="pres">
      <dgm:prSet presAssocID="{3C2958EC-DEBF-49A2-947B-331BCED8440F}" presName="node" presStyleLbl="node1" presStyleIdx="4" presStyleCnt="6">
        <dgm:presLayoutVars>
          <dgm:bulletEnabled val="1"/>
        </dgm:presLayoutVars>
      </dgm:prSet>
      <dgm:spPr/>
    </dgm:pt>
    <dgm:pt modelId="{E198A723-DACA-4D1F-BBC9-64F7BF2E106F}" type="pres">
      <dgm:prSet presAssocID="{E9641138-C247-4747-8C41-D3F61C76E515}" presName="sibTrans" presStyleCnt="0"/>
      <dgm:spPr/>
    </dgm:pt>
    <dgm:pt modelId="{1C0A409E-4105-4363-99A9-9ABBBF405C03}" type="pres">
      <dgm:prSet presAssocID="{C9A0C0EE-A3BC-4951-AA80-3E202DCD14BA}" presName="node" presStyleLbl="node1" presStyleIdx="5" presStyleCnt="6">
        <dgm:presLayoutVars>
          <dgm:bulletEnabled val="1"/>
        </dgm:presLayoutVars>
      </dgm:prSet>
      <dgm:spPr/>
    </dgm:pt>
  </dgm:ptLst>
  <dgm:cxnLst>
    <dgm:cxn modelId="{AE790F03-7B59-415A-B4C2-D2683547A7C7}" srcId="{8848C28F-A41C-4000-BDB5-838AB6C820F6}" destId="{7B7C222F-AD91-431A-95F0-3B0D0C0B2E88}" srcOrd="3" destOrd="0" parTransId="{51869313-772D-4B21-B3AE-0E956FCEC7AA}" sibTransId="{09552BF0-4795-4BC8-A65A-AF780BBA1497}"/>
    <dgm:cxn modelId="{6036223F-ADA6-4D02-B0EE-CF801D3C4C38}" srcId="{8848C28F-A41C-4000-BDB5-838AB6C820F6}" destId="{C9A0C0EE-A3BC-4951-AA80-3E202DCD14BA}" srcOrd="5" destOrd="0" parTransId="{ACA04EF3-AC79-44BC-842A-73347593713D}" sibTransId="{47FD8519-C3DF-4968-B429-7C48514284E1}"/>
    <dgm:cxn modelId="{C4983A46-6B19-43DE-9E32-2169AE22D855}" type="presOf" srcId="{8848C28F-A41C-4000-BDB5-838AB6C820F6}" destId="{31B77C20-33A7-4B0F-BA7B-9093A733C928}" srcOrd="0" destOrd="0" presId="urn:microsoft.com/office/officeart/2005/8/layout/default"/>
    <dgm:cxn modelId="{FCD9336C-12EA-44D0-B994-C58886B89AF7}" srcId="{8848C28F-A41C-4000-BDB5-838AB6C820F6}" destId="{3C2958EC-DEBF-49A2-947B-331BCED8440F}" srcOrd="4" destOrd="0" parTransId="{609ECB2D-E6F3-47E8-92AB-01594E5C254B}" sibTransId="{E9641138-C247-4747-8C41-D3F61C76E515}"/>
    <dgm:cxn modelId="{E69C4872-A627-4C95-BAA9-B30A2EE4FEBD}" type="presOf" srcId="{7B67C408-74D1-4DE6-8518-DCFBD9080C9E}" destId="{C5EEF04D-F246-463B-A121-D4164A44497B}" srcOrd="0" destOrd="0" presId="urn:microsoft.com/office/officeart/2005/8/layout/default"/>
    <dgm:cxn modelId="{969D6D88-E14D-447A-91C0-4509BDE9699F}" type="presOf" srcId="{C9A0C0EE-A3BC-4951-AA80-3E202DCD14BA}" destId="{1C0A409E-4105-4363-99A9-9ABBBF405C03}" srcOrd="0" destOrd="0" presId="urn:microsoft.com/office/officeart/2005/8/layout/default"/>
    <dgm:cxn modelId="{1759908D-E754-492A-A776-DA30DF732151}" type="presOf" srcId="{3C2958EC-DEBF-49A2-947B-331BCED8440F}" destId="{17A8CD06-572E-4D04-83D5-0D1D94D7E8A4}" srcOrd="0" destOrd="0" presId="urn:microsoft.com/office/officeart/2005/8/layout/default"/>
    <dgm:cxn modelId="{265822C7-7CAB-4258-A1D0-762D4C17F99A}" type="presOf" srcId="{7B7C222F-AD91-431A-95F0-3B0D0C0B2E88}" destId="{BCF10B0C-03ED-4840-941B-3F262A49C6FB}" srcOrd="0" destOrd="0" presId="urn:microsoft.com/office/officeart/2005/8/layout/default"/>
    <dgm:cxn modelId="{23C493D4-A07D-4587-9796-B2FF94997177}" srcId="{8848C28F-A41C-4000-BDB5-838AB6C820F6}" destId="{D8E3E677-EE9D-4FEA-B7FE-98B145393CF8}" srcOrd="2" destOrd="0" parTransId="{19C7DC8C-237F-42D9-B399-5F01DE1D9E5E}" sibTransId="{ADE94556-F3A8-4C15-9C3D-0A0A3E497C14}"/>
    <dgm:cxn modelId="{B75CA0E0-708E-4627-B06A-9FFDF03D068D}" type="presOf" srcId="{70C6AEA0-2F05-4E5B-A907-9A70CE6EF253}" destId="{4DF54CD9-F1F8-4EB9-B6C0-73A590E0C8DB}" srcOrd="0" destOrd="0" presId="urn:microsoft.com/office/officeart/2005/8/layout/default"/>
    <dgm:cxn modelId="{F6BCEDE1-A9F4-42E7-983E-A1F64465AF95}" srcId="{8848C28F-A41C-4000-BDB5-838AB6C820F6}" destId="{70C6AEA0-2F05-4E5B-A907-9A70CE6EF253}" srcOrd="1" destOrd="0" parTransId="{AA31EEE8-A510-4050-9162-A1BB140D46C9}" sibTransId="{50A9AB30-5D2E-43AC-9ECF-D97F79CDD861}"/>
    <dgm:cxn modelId="{C32644E5-1D2A-48F0-A367-F156C00487FA}" type="presOf" srcId="{D8E3E677-EE9D-4FEA-B7FE-98B145393CF8}" destId="{F5187DD8-6152-4292-BA19-8A8118D99BB5}" srcOrd="0" destOrd="0" presId="urn:microsoft.com/office/officeart/2005/8/layout/default"/>
    <dgm:cxn modelId="{D6CFF3F5-FC29-4894-BA7C-A29B5518EA5C}" srcId="{8848C28F-A41C-4000-BDB5-838AB6C820F6}" destId="{7B67C408-74D1-4DE6-8518-DCFBD9080C9E}" srcOrd="0" destOrd="0" parTransId="{42CC6554-B10C-491B-8AAB-1CB1A78A08FF}" sibTransId="{7E8B911A-F6BC-4DCA-B244-524383B1F5AA}"/>
    <dgm:cxn modelId="{69A0A66C-61E5-4C5F-A498-8ED246BDBA17}" type="presParOf" srcId="{31B77C20-33A7-4B0F-BA7B-9093A733C928}" destId="{C5EEF04D-F246-463B-A121-D4164A44497B}" srcOrd="0" destOrd="0" presId="urn:microsoft.com/office/officeart/2005/8/layout/default"/>
    <dgm:cxn modelId="{B762FBCE-C6DD-45C2-82ED-30B87ECC1250}" type="presParOf" srcId="{31B77C20-33A7-4B0F-BA7B-9093A733C928}" destId="{FB2738A1-6D0D-40EA-9598-757CEA35F8D6}" srcOrd="1" destOrd="0" presId="urn:microsoft.com/office/officeart/2005/8/layout/default"/>
    <dgm:cxn modelId="{A19B6B25-BD8C-4A68-8899-E42EA11DC877}" type="presParOf" srcId="{31B77C20-33A7-4B0F-BA7B-9093A733C928}" destId="{4DF54CD9-F1F8-4EB9-B6C0-73A590E0C8DB}" srcOrd="2" destOrd="0" presId="urn:microsoft.com/office/officeart/2005/8/layout/default"/>
    <dgm:cxn modelId="{4DE539FC-6E37-4249-BB1C-79C8558BC28E}" type="presParOf" srcId="{31B77C20-33A7-4B0F-BA7B-9093A733C928}" destId="{0565CDCB-1F6E-4C21-9806-1B26BE847901}" srcOrd="3" destOrd="0" presId="urn:microsoft.com/office/officeart/2005/8/layout/default"/>
    <dgm:cxn modelId="{E7674BC5-5414-4624-BEFC-9C4C9D55B523}" type="presParOf" srcId="{31B77C20-33A7-4B0F-BA7B-9093A733C928}" destId="{F5187DD8-6152-4292-BA19-8A8118D99BB5}" srcOrd="4" destOrd="0" presId="urn:microsoft.com/office/officeart/2005/8/layout/default"/>
    <dgm:cxn modelId="{FAC87BD2-58B8-49F6-9A87-75FAFC0249F6}" type="presParOf" srcId="{31B77C20-33A7-4B0F-BA7B-9093A733C928}" destId="{B3CB88AB-0A56-4126-867D-B8E4496359A4}" srcOrd="5" destOrd="0" presId="urn:microsoft.com/office/officeart/2005/8/layout/default"/>
    <dgm:cxn modelId="{AF74B899-57B3-4E28-B68B-E519087E61CD}" type="presParOf" srcId="{31B77C20-33A7-4B0F-BA7B-9093A733C928}" destId="{BCF10B0C-03ED-4840-941B-3F262A49C6FB}" srcOrd="6" destOrd="0" presId="urn:microsoft.com/office/officeart/2005/8/layout/default"/>
    <dgm:cxn modelId="{27AB977D-FD26-4A91-A4B1-964887A864AC}" type="presParOf" srcId="{31B77C20-33A7-4B0F-BA7B-9093A733C928}" destId="{E96F6099-7F4F-4737-97A7-FD2AF60D533C}" srcOrd="7" destOrd="0" presId="urn:microsoft.com/office/officeart/2005/8/layout/default"/>
    <dgm:cxn modelId="{FA8411C1-6D63-4C52-A6A5-BE6A42E72829}" type="presParOf" srcId="{31B77C20-33A7-4B0F-BA7B-9093A733C928}" destId="{17A8CD06-572E-4D04-83D5-0D1D94D7E8A4}" srcOrd="8" destOrd="0" presId="urn:microsoft.com/office/officeart/2005/8/layout/default"/>
    <dgm:cxn modelId="{70EB8E62-B2D3-42D9-B4E4-C31C0B16A8B7}" type="presParOf" srcId="{31B77C20-33A7-4B0F-BA7B-9093A733C928}" destId="{E198A723-DACA-4D1F-BBC9-64F7BF2E106F}" srcOrd="9" destOrd="0" presId="urn:microsoft.com/office/officeart/2005/8/layout/default"/>
    <dgm:cxn modelId="{BC068AC4-BE0A-4732-8ABE-10C56A86CCEE}" type="presParOf" srcId="{31B77C20-33A7-4B0F-BA7B-9093A733C928}" destId="{1C0A409E-4105-4363-99A9-9ABBBF405C03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2BC226E-055F-4A7A-BE96-F8C4B64B8486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FE0A980C-4AD2-498C-8D12-83DC40688CCE}">
      <dgm:prSet phldrT="[Texto]"/>
      <dgm:spPr/>
      <dgm:t>
        <a:bodyPr/>
        <a:lstStyle/>
        <a:p>
          <a:r>
            <a:rPr lang="pt-BR" b="1" dirty="0">
              <a:latin typeface="Lucida Sans Unicode" panose="020B0602030504020204" pitchFamily="34" charset="0"/>
              <a:cs typeface="Lucida Sans Unicode" panose="020B0602030504020204" pitchFamily="34" charset="0"/>
            </a:rPr>
            <a:t>Análise de Oportunidade</a:t>
          </a:r>
        </a:p>
      </dgm:t>
    </dgm:pt>
    <dgm:pt modelId="{B5E2A8F1-9416-4ED4-B94B-246562FEE703}" type="parTrans" cxnId="{D6EE8594-BB41-49C2-B62A-210CE9AF7718}">
      <dgm:prSet/>
      <dgm:spPr/>
      <dgm:t>
        <a:bodyPr/>
        <a:lstStyle/>
        <a:p>
          <a:endParaRPr lang="pt-BR"/>
        </a:p>
      </dgm:t>
    </dgm:pt>
    <dgm:pt modelId="{1E0A3921-2A81-4D5E-8AB5-1EA7D1B9C169}" type="sibTrans" cxnId="{D6EE8594-BB41-49C2-B62A-210CE9AF7718}">
      <dgm:prSet/>
      <dgm:spPr/>
      <dgm:t>
        <a:bodyPr/>
        <a:lstStyle/>
        <a:p>
          <a:endParaRPr lang="pt-BR"/>
        </a:p>
      </dgm:t>
    </dgm:pt>
    <dgm:pt modelId="{AC0DA32E-CEED-433D-892E-F4FD16F1B7FB}">
      <dgm:prSet phldrT="[Texto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pt-BR" b="1" dirty="0">
              <a:solidFill>
                <a:srgbClr val="FF0000"/>
              </a:solidFill>
            </a:rPr>
            <a:t>Ideia de </a:t>
          </a:r>
          <a:r>
            <a:rPr lang="pt-BR" b="1" dirty="0">
              <a:solidFill>
                <a:srgbClr val="FF0000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negócio</a:t>
          </a:r>
          <a:r>
            <a:rPr lang="pt-BR" b="1" dirty="0">
              <a:solidFill>
                <a:srgbClr val="FF0000"/>
              </a:solidFill>
            </a:rPr>
            <a:t> definida</a:t>
          </a:r>
        </a:p>
      </dgm:t>
    </dgm:pt>
    <dgm:pt modelId="{EF46401C-D951-4F44-B8D8-AEEB5BBBDD31}" type="parTrans" cxnId="{809648AA-0B7C-4121-B1FD-72C80E2170D9}">
      <dgm:prSet/>
      <dgm:spPr/>
      <dgm:t>
        <a:bodyPr/>
        <a:lstStyle/>
        <a:p>
          <a:endParaRPr lang="pt-BR"/>
        </a:p>
      </dgm:t>
    </dgm:pt>
    <dgm:pt modelId="{DB8791CB-07EE-4CE1-B855-C1AD5C907877}" type="sibTrans" cxnId="{809648AA-0B7C-4121-B1FD-72C80E2170D9}">
      <dgm:prSet/>
      <dgm:spPr/>
      <dgm:t>
        <a:bodyPr/>
        <a:lstStyle/>
        <a:p>
          <a:endParaRPr lang="pt-BR"/>
        </a:p>
      </dgm:t>
    </dgm:pt>
    <dgm:pt modelId="{205DE9F6-45F5-4620-A266-740BC223471F}">
      <dgm:prSet phldrT="[Texto]"/>
      <dgm:spPr/>
      <dgm:t>
        <a:bodyPr/>
        <a:lstStyle/>
        <a:p>
          <a:r>
            <a:rPr lang="pt-BR" b="1" dirty="0">
              <a:latin typeface="Lucida Sans Unicode" panose="020B0602030504020204" pitchFamily="34" charset="0"/>
              <a:cs typeface="Lucida Sans Unicode" panose="020B0602030504020204" pitchFamily="34" charset="0"/>
            </a:rPr>
            <a:t>Ideia(s</a:t>
          </a:r>
          <a:r>
            <a:rPr lang="pt-BR" b="1" dirty="0"/>
            <a:t>)</a:t>
          </a:r>
        </a:p>
      </dgm:t>
    </dgm:pt>
    <dgm:pt modelId="{2720BB90-FB73-4E33-93A8-E43215731FEE}" type="parTrans" cxnId="{1A8652B7-A140-42CB-A27D-346164EFC0A2}">
      <dgm:prSet/>
      <dgm:spPr/>
      <dgm:t>
        <a:bodyPr/>
        <a:lstStyle/>
        <a:p>
          <a:endParaRPr lang="pt-BR"/>
        </a:p>
      </dgm:t>
    </dgm:pt>
    <dgm:pt modelId="{D91112A1-345A-4B94-AB48-118300C5D189}" type="sibTrans" cxnId="{1A8652B7-A140-42CB-A27D-346164EFC0A2}">
      <dgm:prSet/>
      <dgm:spPr/>
      <dgm:t>
        <a:bodyPr/>
        <a:lstStyle/>
        <a:p>
          <a:endParaRPr lang="pt-BR"/>
        </a:p>
      </dgm:t>
    </dgm:pt>
    <dgm:pt modelId="{BA87AEC8-3BA1-44DC-9693-93D61FA2D72E}" type="pres">
      <dgm:prSet presAssocID="{52BC226E-055F-4A7A-BE96-F8C4B64B8486}" presName="Name0" presStyleCnt="0">
        <dgm:presLayoutVars>
          <dgm:dir/>
          <dgm:animOne val="branch"/>
          <dgm:animLvl val="lvl"/>
        </dgm:presLayoutVars>
      </dgm:prSet>
      <dgm:spPr/>
    </dgm:pt>
    <dgm:pt modelId="{8AED9E04-EC1A-4A3E-96FC-D20863FF9E30}" type="pres">
      <dgm:prSet presAssocID="{205DE9F6-45F5-4620-A266-740BC223471F}" presName="chaos" presStyleCnt="0"/>
      <dgm:spPr/>
    </dgm:pt>
    <dgm:pt modelId="{25B9AF56-C5D5-492D-AEF2-BEF050BBC755}" type="pres">
      <dgm:prSet presAssocID="{205DE9F6-45F5-4620-A266-740BC223471F}" presName="parTx1" presStyleLbl="revTx" presStyleIdx="0" presStyleCnt="2"/>
      <dgm:spPr/>
    </dgm:pt>
    <dgm:pt modelId="{7531FE49-F276-4258-AF70-9CF52741F8B7}" type="pres">
      <dgm:prSet presAssocID="{205DE9F6-45F5-4620-A266-740BC223471F}" presName="c1" presStyleLbl="node1" presStyleIdx="0" presStyleCnt="19"/>
      <dgm:spPr/>
    </dgm:pt>
    <dgm:pt modelId="{B4DF8041-4E57-412D-9507-29831EFBB283}" type="pres">
      <dgm:prSet presAssocID="{205DE9F6-45F5-4620-A266-740BC223471F}" presName="c2" presStyleLbl="node1" presStyleIdx="1" presStyleCnt="19"/>
      <dgm:spPr/>
    </dgm:pt>
    <dgm:pt modelId="{3D69ACED-2B71-472A-BBF4-AD8A28CB016F}" type="pres">
      <dgm:prSet presAssocID="{205DE9F6-45F5-4620-A266-740BC223471F}" presName="c3" presStyleLbl="node1" presStyleIdx="2" presStyleCnt="19"/>
      <dgm:spPr/>
    </dgm:pt>
    <dgm:pt modelId="{76CD38A9-6EDC-4B90-A82D-ED31433B2DA1}" type="pres">
      <dgm:prSet presAssocID="{205DE9F6-45F5-4620-A266-740BC223471F}" presName="c4" presStyleLbl="node1" presStyleIdx="3" presStyleCnt="19"/>
      <dgm:spPr/>
    </dgm:pt>
    <dgm:pt modelId="{C8D2C38F-D733-45AE-971E-3E79AF46F7B3}" type="pres">
      <dgm:prSet presAssocID="{205DE9F6-45F5-4620-A266-740BC223471F}" presName="c5" presStyleLbl="node1" presStyleIdx="4" presStyleCnt="19"/>
      <dgm:spPr/>
    </dgm:pt>
    <dgm:pt modelId="{B2C85C3F-4722-4FC1-814E-78FCE3BD0DE0}" type="pres">
      <dgm:prSet presAssocID="{205DE9F6-45F5-4620-A266-740BC223471F}" presName="c6" presStyleLbl="node1" presStyleIdx="5" presStyleCnt="19"/>
      <dgm:spPr/>
    </dgm:pt>
    <dgm:pt modelId="{A8F10959-F9CD-4D1C-9424-E7CC29D35A9A}" type="pres">
      <dgm:prSet presAssocID="{205DE9F6-45F5-4620-A266-740BC223471F}" presName="c7" presStyleLbl="node1" presStyleIdx="6" presStyleCnt="19"/>
      <dgm:spPr/>
    </dgm:pt>
    <dgm:pt modelId="{4F1EF8CE-73F7-48AB-AEC0-6FDA61E27B83}" type="pres">
      <dgm:prSet presAssocID="{205DE9F6-45F5-4620-A266-740BC223471F}" presName="c8" presStyleLbl="node1" presStyleIdx="7" presStyleCnt="19"/>
      <dgm:spPr/>
    </dgm:pt>
    <dgm:pt modelId="{8BD37447-88C2-46A3-9F7A-03CE559B7AF6}" type="pres">
      <dgm:prSet presAssocID="{205DE9F6-45F5-4620-A266-740BC223471F}" presName="c9" presStyleLbl="node1" presStyleIdx="8" presStyleCnt="19"/>
      <dgm:spPr/>
    </dgm:pt>
    <dgm:pt modelId="{F4F5CE79-AC0B-438B-9873-77CB96BD717F}" type="pres">
      <dgm:prSet presAssocID="{205DE9F6-45F5-4620-A266-740BC223471F}" presName="c10" presStyleLbl="node1" presStyleIdx="9" presStyleCnt="19"/>
      <dgm:spPr/>
    </dgm:pt>
    <dgm:pt modelId="{2600566D-A215-4237-B87A-25A17B1FB198}" type="pres">
      <dgm:prSet presAssocID="{205DE9F6-45F5-4620-A266-740BC223471F}" presName="c11" presStyleLbl="node1" presStyleIdx="10" presStyleCnt="19"/>
      <dgm:spPr/>
    </dgm:pt>
    <dgm:pt modelId="{5AFBFC8D-3F6D-49DA-8CCD-684DB893225E}" type="pres">
      <dgm:prSet presAssocID="{205DE9F6-45F5-4620-A266-740BC223471F}" presName="c12" presStyleLbl="node1" presStyleIdx="11" presStyleCnt="19"/>
      <dgm:spPr/>
    </dgm:pt>
    <dgm:pt modelId="{56EA4154-C2A9-4337-9BA9-B9BA58D2E05E}" type="pres">
      <dgm:prSet presAssocID="{205DE9F6-45F5-4620-A266-740BC223471F}" presName="c13" presStyleLbl="node1" presStyleIdx="12" presStyleCnt="19"/>
      <dgm:spPr/>
    </dgm:pt>
    <dgm:pt modelId="{0EB618C7-18BA-47A5-8B0A-F353EC420615}" type="pres">
      <dgm:prSet presAssocID="{205DE9F6-45F5-4620-A266-740BC223471F}" presName="c14" presStyleLbl="node1" presStyleIdx="13" presStyleCnt="19"/>
      <dgm:spPr/>
    </dgm:pt>
    <dgm:pt modelId="{7479CC16-F942-41CC-8237-BCBBA68C9C4C}" type="pres">
      <dgm:prSet presAssocID="{205DE9F6-45F5-4620-A266-740BC223471F}" presName="c15" presStyleLbl="node1" presStyleIdx="14" presStyleCnt="19"/>
      <dgm:spPr/>
    </dgm:pt>
    <dgm:pt modelId="{B3AF125B-914C-4305-9713-0CE51653B617}" type="pres">
      <dgm:prSet presAssocID="{205DE9F6-45F5-4620-A266-740BC223471F}" presName="c16" presStyleLbl="node1" presStyleIdx="15" presStyleCnt="19"/>
      <dgm:spPr/>
    </dgm:pt>
    <dgm:pt modelId="{7DCFE5E9-3E56-4A6A-B159-F1108E4FC60D}" type="pres">
      <dgm:prSet presAssocID="{205DE9F6-45F5-4620-A266-740BC223471F}" presName="c17" presStyleLbl="node1" presStyleIdx="16" presStyleCnt="19"/>
      <dgm:spPr/>
    </dgm:pt>
    <dgm:pt modelId="{6D99694F-120F-4384-B710-2ED160F976D8}" type="pres">
      <dgm:prSet presAssocID="{205DE9F6-45F5-4620-A266-740BC223471F}" presName="c18" presStyleLbl="node1" presStyleIdx="17" presStyleCnt="19"/>
      <dgm:spPr/>
    </dgm:pt>
    <dgm:pt modelId="{AC9B464A-101A-4FAE-BEC2-847AF569C8C8}" type="pres">
      <dgm:prSet presAssocID="{D91112A1-345A-4B94-AB48-118300C5D189}" presName="chevronComposite1" presStyleCnt="0"/>
      <dgm:spPr/>
    </dgm:pt>
    <dgm:pt modelId="{ECCF5F0D-DAA8-46DB-ADF1-36A0155014D2}" type="pres">
      <dgm:prSet presAssocID="{D91112A1-345A-4B94-AB48-118300C5D189}" presName="chevron1" presStyleLbl="sibTrans2D1" presStyleIdx="0" presStyleCnt="2"/>
      <dgm:spPr/>
    </dgm:pt>
    <dgm:pt modelId="{8F1CC64B-4D00-434A-ABA7-6A52705B1E73}" type="pres">
      <dgm:prSet presAssocID="{D91112A1-345A-4B94-AB48-118300C5D189}" presName="spChevron1" presStyleCnt="0"/>
      <dgm:spPr/>
    </dgm:pt>
    <dgm:pt modelId="{10E638BD-6399-4030-927A-EFA92D65615E}" type="pres">
      <dgm:prSet presAssocID="{FE0A980C-4AD2-498C-8D12-83DC40688CCE}" presName="middle" presStyleCnt="0"/>
      <dgm:spPr/>
    </dgm:pt>
    <dgm:pt modelId="{0EE36CA3-407B-433D-8E49-197C0D96C719}" type="pres">
      <dgm:prSet presAssocID="{FE0A980C-4AD2-498C-8D12-83DC40688CCE}" presName="parTxMid" presStyleLbl="revTx" presStyleIdx="1" presStyleCnt="2"/>
      <dgm:spPr/>
    </dgm:pt>
    <dgm:pt modelId="{7CD27340-FD26-4C03-9591-1B5824795361}" type="pres">
      <dgm:prSet presAssocID="{FE0A980C-4AD2-498C-8D12-83DC40688CCE}" presName="spMid" presStyleCnt="0"/>
      <dgm:spPr/>
    </dgm:pt>
    <dgm:pt modelId="{5B3E4429-E9E4-493B-B427-7C878AC39F0F}" type="pres">
      <dgm:prSet presAssocID="{1E0A3921-2A81-4D5E-8AB5-1EA7D1B9C169}" presName="chevronComposite1" presStyleCnt="0"/>
      <dgm:spPr/>
    </dgm:pt>
    <dgm:pt modelId="{549F85A2-76F6-4EA1-BE02-6CFD6276182E}" type="pres">
      <dgm:prSet presAssocID="{1E0A3921-2A81-4D5E-8AB5-1EA7D1B9C169}" presName="chevron1" presStyleLbl="sibTrans2D1" presStyleIdx="1" presStyleCnt="2"/>
      <dgm:spPr/>
    </dgm:pt>
    <dgm:pt modelId="{4745C13A-0C35-4456-8AFC-14CDD3172007}" type="pres">
      <dgm:prSet presAssocID="{1E0A3921-2A81-4D5E-8AB5-1EA7D1B9C169}" presName="spChevron1" presStyleCnt="0"/>
      <dgm:spPr/>
    </dgm:pt>
    <dgm:pt modelId="{7CCD4133-9794-4247-955E-BDC3B1CD3358}" type="pres">
      <dgm:prSet presAssocID="{AC0DA32E-CEED-433D-892E-F4FD16F1B7FB}" presName="last" presStyleCnt="0"/>
      <dgm:spPr/>
    </dgm:pt>
    <dgm:pt modelId="{3A724BD1-6418-4A38-8657-70825D431E24}" type="pres">
      <dgm:prSet presAssocID="{AC0DA32E-CEED-433D-892E-F4FD16F1B7FB}" presName="circleTx" presStyleLbl="node1" presStyleIdx="18" presStyleCnt="19" custScaleX="71055" custScaleY="68984" custLinFactNeighborX="-16107" custLinFactNeighborY="-3598"/>
      <dgm:spPr/>
    </dgm:pt>
    <dgm:pt modelId="{C19B671E-A2D2-4C55-97CB-4CD82F31F6C4}" type="pres">
      <dgm:prSet presAssocID="{AC0DA32E-CEED-433D-892E-F4FD16F1B7FB}" presName="spN" presStyleCnt="0"/>
      <dgm:spPr/>
    </dgm:pt>
  </dgm:ptLst>
  <dgm:cxnLst>
    <dgm:cxn modelId="{14E62638-8A90-4195-AB5A-180E989D9465}" type="presOf" srcId="{AC0DA32E-CEED-433D-892E-F4FD16F1B7FB}" destId="{3A724BD1-6418-4A38-8657-70825D431E24}" srcOrd="0" destOrd="0" presId="urn:microsoft.com/office/officeart/2009/3/layout/RandomtoResultProcess"/>
    <dgm:cxn modelId="{73611F58-33F0-47CF-A950-E7C3A7C8E036}" type="presOf" srcId="{FE0A980C-4AD2-498C-8D12-83DC40688CCE}" destId="{0EE36CA3-407B-433D-8E49-197C0D96C719}" srcOrd="0" destOrd="0" presId="urn:microsoft.com/office/officeart/2009/3/layout/RandomtoResultProcess"/>
    <dgm:cxn modelId="{D6EE8594-BB41-49C2-B62A-210CE9AF7718}" srcId="{52BC226E-055F-4A7A-BE96-F8C4B64B8486}" destId="{FE0A980C-4AD2-498C-8D12-83DC40688CCE}" srcOrd="1" destOrd="0" parTransId="{B5E2A8F1-9416-4ED4-B94B-246562FEE703}" sibTransId="{1E0A3921-2A81-4D5E-8AB5-1EA7D1B9C169}"/>
    <dgm:cxn modelId="{3298269C-AE04-4DCC-837E-2ECB84C5C491}" type="presOf" srcId="{52BC226E-055F-4A7A-BE96-F8C4B64B8486}" destId="{BA87AEC8-3BA1-44DC-9693-93D61FA2D72E}" srcOrd="0" destOrd="0" presId="urn:microsoft.com/office/officeart/2009/3/layout/RandomtoResultProcess"/>
    <dgm:cxn modelId="{809648AA-0B7C-4121-B1FD-72C80E2170D9}" srcId="{52BC226E-055F-4A7A-BE96-F8C4B64B8486}" destId="{AC0DA32E-CEED-433D-892E-F4FD16F1B7FB}" srcOrd="2" destOrd="0" parTransId="{EF46401C-D951-4F44-B8D8-AEEB5BBBDD31}" sibTransId="{DB8791CB-07EE-4CE1-B855-C1AD5C907877}"/>
    <dgm:cxn modelId="{1A8652B7-A140-42CB-A27D-346164EFC0A2}" srcId="{52BC226E-055F-4A7A-BE96-F8C4B64B8486}" destId="{205DE9F6-45F5-4620-A266-740BC223471F}" srcOrd="0" destOrd="0" parTransId="{2720BB90-FB73-4E33-93A8-E43215731FEE}" sibTransId="{D91112A1-345A-4B94-AB48-118300C5D189}"/>
    <dgm:cxn modelId="{F6D572D5-E48B-4897-A448-F7BDAB842A3D}" type="presOf" srcId="{205DE9F6-45F5-4620-A266-740BC223471F}" destId="{25B9AF56-C5D5-492D-AEF2-BEF050BBC755}" srcOrd="0" destOrd="0" presId="urn:microsoft.com/office/officeart/2009/3/layout/RandomtoResultProcess"/>
    <dgm:cxn modelId="{F10A3E87-BBE8-4A1F-9FE3-DD8D1C1CE62B}" type="presParOf" srcId="{BA87AEC8-3BA1-44DC-9693-93D61FA2D72E}" destId="{8AED9E04-EC1A-4A3E-96FC-D20863FF9E30}" srcOrd="0" destOrd="0" presId="urn:microsoft.com/office/officeart/2009/3/layout/RandomtoResultProcess"/>
    <dgm:cxn modelId="{CE904CE3-2C0E-4902-90DF-0BDC58BBEEDF}" type="presParOf" srcId="{8AED9E04-EC1A-4A3E-96FC-D20863FF9E30}" destId="{25B9AF56-C5D5-492D-AEF2-BEF050BBC755}" srcOrd="0" destOrd="0" presId="urn:microsoft.com/office/officeart/2009/3/layout/RandomtoResultProcess"/>
    <dgm:cxn modelId="{0536407C-6137-4171-8B79-D359C7748D86}" type="presParOf" srcId="{8AED9E04-EC1A-4A3E-96FC-D20863FF9E30}" destId="{7531FE49-F276-4258-AF70-9CF52741F8B7}" srcOrd="1" destOrd="0" presId="urn:microsoft.com/office/officeart/2009/3/layout/RandomtoResultProcess"/>
    <dgm:cxn modelId="{1F93E209-ACBA-4C3C-841E-B99BE34639C5}" type="presParOf" srcId="{8AED9E04-EC1A-4A3E-96FC-D20863FF9E30}" destId="{B4DF8041-4E57-412D-9507-29831EFBB283}" srcOrd="2" destOrd="0" presId="urn:microsoft.com/office/officeart/2009/3/layout/RandomtoResultProcess"/>
    <dgm:cxn modelId="{E549047E-5C07-4B8B-BF49-8AC65A884241}" type="presParOf" srcId="{8AED9E04-EC1A-4A3E-96FC-D20863FF9E30}" destId="{3D69ACED-2B71-472A-BBF4-AD8A28CB016F}" srcOrd="3" destOrd="0" presId="urn:microsoft.com/office/officeart/2009/3/layout/RandomtoResultProcess"/>
    <dgm:cxn modelId="{C1BD8E54-D6A2-4D8C-843F-ABA38D076A79}" type="presParOf" srcId="{8AED9E04-EC1A-4A3E-96FC-D20863FF9E30}" destId="{76CD38A9-6EDC-4B90-A82D-ED31433B2DA1}" srcOrd="4" destOrd="0" presId="urn:microsoft.com/office/officeart/2009/3/layout/RandomtoResultProcess"/>
    <dgm:cxn modelId="{2CBAA32B-2C69-4043-9B24-A3E26080F4CE}" type="presParOf" srcId="{8AED9E04-EC1A-4A3E-96FC-D20863FF9E30}" destId="{C8D2C38F-D733-45AE-971E-3E79AF46F7B3}" srcOrd="5" destOrd="0" presId="urn:microsoft.com/office/officeart/2009/3/layout/RandomtoResultProcess"/>
    <dgm:cxn modelId="{10582AAD-DF59-4091-BC1F-B08DC08ACD8C}" type="presParOf" srcId="{8AED9E04-EC1A-4A3E-96FC-D20863FF9E30}" destId="{B2C85C3F-4722-4FC1-814E-78FCE3BD0DE0}" srcOrd="6" destOrd="0" presId="urn:microsoft.com/office/officeart/2009/3/layout/RandomtoResultProcess"/>
    <dgm:cxn modelId="{0EF22E1E-3011-46C5-9FD7-40C8B00244F5}" type="presParOf" srcId="{8AED9E04-EC1A-4A3E-96FC-D20863FF9E30}" destId="{A8F10959-F9CD-4D1C-9424-E7CC29D35A9A}" srcOrd="7" destOrd="0" presId="urn:microsoft.com/office/officeart/2009/3/layout/RandomtoResultProcess"/>
    <dgm:cxn modelId="{1FCEDA55-5B07-4018-AD33-48219875FC27}" type="presParOf" srcId="{8AED9E04-EC1A-4A3E-96FC-D20863FF9E30}" destId="{4F1EF8CE-73F7-48AB-AEC0-6FDA61E27B83}" srcOrd="8" destOrd="0" presId="urn:microsoft.com/office/officeart/2009/3/layout/RandomtoResultProcess"/>
    <dgm:cxn modelId="{81A24E16-CEA2-4E94-A503-FA9DB244C013}" type="presParOf" srcId="{8AED9E04-EC1A-4A3E-96FC-D20863FF9E30}" destId="{8BD37447-88C2-46A3-9F7A-03CE559B7AF6}" srcOrd="9" destOrd="0" presId="urn:microsoft.com/office/officeart/2009/3/layout/RandomtoResultProcess"/>
    <dgm:cxn modelId="{23D81914-F7CC-42F4-99FC-B7F5F0497FA6}" type="presParOf" srcId="{8AED9E04-EC1A-4A3E-96FC-D20863FF9E30}" destId="{F4F5CE79-AC0B-438B-9873-77CB96BD717F}" srcOrd="10" destOrd="0" presId="urn:microsoft.com/office/officeart/2009/3/layout/RandomtoResultProcess"/>
    <dgm:cxn modelId="{1C20622B-64FA-431A-96FD-6D9C1644309D}" type="presParOf" srcId="{8AED9E04-EC1A-4A3E-96FC-D20863FF9E30}" destId="{2600566D-A215-4237-B87A-25A17B1FB198}" srcOrd="11" destOrd="0" presId="urn:microsoft.com/office/officeart/2009/3/layout/RandomtoResultProcess"/>
    <dgm:cxn modelId="{BB688556-CF31-4840-912F-07F9B99F3399}" type="presParOf" srcId="{8AED9E04-EC1A-4A3E-96FC-D20863FF9E30}" destId="{5AFBFC8D-3F6D-49DA-8CCD-684DB893225E}" srcOrd="12" destOrd="0" presId="urn:microsoft.com/office/officeart/2009/3/layout/RandomtoResultProcess"/>
    <dgm:cxn modelId="{021B642A-3F38-4B75-9387-A715AD7ADD56}" type="presParOf" srcId="{8AED9E04-EC1A-4A3E-96FC-D20863FF9E30}" destId="{56EA4154-C2A9-4337-9BA9-B9BA58D2E05E}" srcOrd="13" destOrd="0" presId="urn:microsoft.com/office/officeart/2009/3/layout/RandomtoResultProcess"/>
    <dgm:cxn modelId="{5B55C1D3-85D9-40CF-BCB9-69A678F0CE54}" type="presParOf" srcId="{8AED9E04-EC1A-4A3E-96FC-D20863FF9E30}" destId="{0EB618C7-18BA-47A5-8B0A-F353EC420615}" srcOrd="14" destOrd="0" presId="urn:microsoft.com/office/officeart/2009/3/layout/RandomtoResultProcess"/>
    <dgm:cxn modelId="{2627A0F4-CED8-4216-BA58-5263E4C29221}" type="presParOf" srcId="{8AED9E04-EC1A-4A3E-96FC-D20863FF9E30}" destId="{7479CC16-F942-41CC-8237-BCBBA68C9C4C}" srcOrd="15" destOrd="0" presId="urn:microsoft.com/office/officeart/2009/3/layout/RandomtoResultProcess"/>
    <dgm:cxn modelId="{D1A21332-FFFC-4783-ACB2-0D1DA341BC22}" type="presParOf" srcId="{8AED9E04-EC1A-4A3E-96FC-D20863FF9E30}" destId="{B3AF125B-914C-4305-9713-0CE51653B617}" srcOrd="16" destOrd="0" presId="urn:microsoft.com/office/officeart/2009/3/layout/RandomtoResultProcess"/>
    <dgm:cxn modelId="{E76F6F08-4397-4360-91C0-1EA997706F6D}" type="presParOf" srcId="{8AED9E04-EC1A-4A3E-96FC-D20863FF9E30}" destId="{7DCFE5E9-3E56-4A6A-B159-F1108E4FC60D}" srcOrd="17" destOrd="0" presId="urn:microsoft.com/office/officeart/2009/3/layout/RandomtoResultProcess"/>
    <dgm:cxn modelId="{E063C606-D73D-43CB-97DF-5BD5AB4724FB}" type="presParOf" srcId="{8AED9E04-EC1A-4A3E-96FC-D20863FF9E30}" destId="{6D99694F-120F-4384-B710-2ED160F976D8}" srcOrd="18" destOrd="0" presId="urn:microsoft.com/office/officeart/2009/3/layout/RandomtoResultProcess"/>
    <dgm:cxn modelId="{B714E84F-21E3-4410-BCB8-2CB9EAB109C3}" type="presParOf" srcId="{BA87AEC8-3BA1-44DC-9693-93D61FA2D72E}" destId="{AC9B464A-101A-4FAE-BEC2-847AF569C8C8}" srcOrd="1" destOrd="0" presId="urn:microsoft.com/office/officeart/2009/3/layout/RandomtoResultProcess"/>
    <dgm:cxn modelId="{DEFCECE2-E31E-4EFD-A7D4-EA3C85757FC1}" type="presParOf" srcId="{AC9B464A-101A-4FAE-BEC2-847AF569C8C8}" destId="{ECCF5F0D-DAA8-46DB-ADF1-36A0155014D2}" srcOrd="0" destOrd="0" presId="urn:microsoft.com/office/officeart/2009/3/layout/RandomtoResultProcess"/>
    <dgm:cxn modelId="{EFB5CEB0-C0C9-4797-B9D3-EE946BDB11A9}" type="presParOf" srcId="{AC9B464A-101A-4FAE-BEC2-847AF569C8C8}" destId="{8F1CC64B-4D00-434A-ABA7-6A52705B1E73}" srcOrd="1" destOrd="0" presId="urn:microsoft.com/office/officeart/2009/3/layout/RandomtoResultProcess"/>
    <dgm:cxn modelId="{E584A51B-D44B-4EA0-B5B5-DA06F96661B9}" type="presParOf" srcId="{BA87AEC8-3BA1-44DC-9693-93D61FA2D72E}" destId="{10E638BD-6399-4030-927A-EFA92D65615E}" srcOrd="2" destOrd="0" presId="urn:microsoft.com/office/officeart/2009/3/layout/RandomtoResultProcess"/>
    <dgm:cxn modelId="{E6682755-F5C0-4A38-A7B5-23EEA5F53D56}" type="presParOf" srcId="{10E638BD-6399-4030-927A-EFA92D65615E}" destId="{0EE36CA3-407B-433D-8E49-197C0D96C719}" srcOrd="0" destOrd="0" presId="urn:microsoft.com/office/officeart/2009/3/layout/RandomtoResultProcess"/>
    <dgm:cxn modelId="{B31E1855-9469-4B76-9BCF-5C3130D49B92}" type="presParOf" srcId="{10E638BD-6399-4030-927A-EFA92D65615E}" destId="{7CD27340-FD26-4C03-9591-1B5824795361}" srcOrd="1" destOrd="0" presId="urn:microsoft.com/office/officeart/2009/3/layout/RandomtoResultProcess"/>
    <dgm:cxn modelId="{240A9EF1-0ECE-4F94-A8B0-526F8B808C78}" type="presParOf" srcId="{BA87AEC8-3BA1-44DC-9693-93D61FA2D72E}" destId="{5B3E4429-E9E4-493B-B427-7C878AC39F0F}" srcOrd="3" destOrd="0" presId="urn:microsoft.com/office/officeart/2009/3/layout/RandomtoResultProcess"/>
    <dgm:cxn modelId="{96367824-E46F-4629-98FA-7FD3DFABACF8}" type="presParOf" srcId="{5B3E4429-E9E4-493B-B427-7C878AC39F0F}" destId="{549F85A2-76F6-4EA1-BE02-6CFD6276182E}" srcOrd="0" destOrd="0" presId="urn:microsoft.com/office/officeart/2009/3/layout/RandomtoResultProcess"/>
    <dgm:cxn modelId="{F9500D36-3B3F-4915-B8F1-481EB5CE7A8C}" type="presParOf" srcId="{5B3E4429-E9E4-493B-B427-7C878AC39F0F}" destId="{4745C13A-0C35-4456-8AFC-14CDD3172007}" srcOrd="1" destOrd="0" presId="urn:microsoft.com/office/officeart/2009/3/layout/RandomtoResultProcess"/>
    <dgm:cxn modelId="{AB8AB447-E093-4356-BCAC-18B075DE7425}" type="presParOf" srcId="{BA87AEC8-3BA1-44DC-9693-93D61FA2D72E}" destId="{7CCD4133-9794-4247-955E-BDC3B1CD3358}" srcOrd="4" destOrd="0" presId="urn:microsoft.com/office/officeart/2009/3/layout/RandomtoResultProcess"/>
    <dgm:cxn modelId="{845D6BC6-C151-4FDF-9BFA-A89EDD78943A}" type="presParOf" srcId="{7CCD4133-9794-4247-955E-BDC3B1CD3358}" destId="{3A724BD1-6418-4A38-8657-70825D431E24}" srcOrd="0" destOrd="0" presId="urn:microsoft.com/office/officeart/2009/3/layout/RandomtoResultProcess"/>
    <dgm:cxn modelId="{DE2341ED-4022-4D30-94F3-952336F98B6B}" type="presParOf" srcId="{7CCD4133-9794-4247-955E-BDC3B1CD3358}" destId="{C19B671E-A2D2-4C55-97CB-4CD82F31F6C4}" srcOrd="1" destOrd="0" presId="urn:microsoft.com/office/officeart/2009/3/layout/RandomtoResultProcess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156829-E46F-4E5E-8C57-E415C33DEAA8}">
      <dsp:nvSpPr>
        <dsp:cNvPr id="0" name=""/>
        <dsp:cNvSpPr/>
      </dsp:nvSpPr>
      <dsp:spPr>
        <a:xfrm>
          <a:off x="2456473" y="1629643"/>
          <a:ext cx="2071347" cy="1791799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Autonomia</a:t>
          </a:r>
        </a:p>
      </dsp:txBody>
      <dsp:txXfrm>
        <a:off x="2799724" y="1926569"/>
        <a:ext cx="1384845" cy="1197947"/>
      </dsp:txXfrm>
    </dsp:sp>
    <dsp:sp modelId="{EDA725B3-72AA-4F5D-837A-8D7F8CD4734E}">
      <dsp:nvSpPr>
        <dsp:cNvPr id="0" name=""/>
        <dsp:cNvSpPr/>
      </dsp:nvSpPr>
      <dsp:spPr>
        <a:xfrm>
          <a:off x="3753534" y="772388"/>
          <a:ext cx="781513" cy="673377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431460-1070-4C2E-B269-35C706C5FDDB}">
      <dsp:nvSpPr>
        <dsp:cNvPr id="0" name=""/>
        <dsp:cNvSpPr/>
      </dsp:nvSpPr>
      <dsp:spPr>
        <a:xfrm>
          <a:off x="2647274" y="0"/>
          <a:ext cx="1697454" cy="1468497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 dirty="0" err="1"/>
            <a:t>Adaptabili-dade</a:t>
          </a:r>
          <a:endParaRPr lang="pt-BR" sz="1500" kern="1200" dirty="0"/>
        </a:p>
      </dsp:txBody>
      <dsp:txXfrm>
        <a:off x="2928578" y="243361"/>
        <a:ext cx="1134846" cy="981775"/>
      </dsp:txXfrm>
    </dsp:sp>
    <dsp:sp modelId="{B44077DD-3AB4-4192-8562-FFA8334D2B9A}">
      <dsp:nvSpPr>
        <dsp:cNvPr id="0" name=""/>
        <dsp:cNvSpPr/>
      </dsp:nvSpPr>
      <dsp:spPr>
        <a:xfrm>
          <a:off x="4665621" y="2031245"/>
          <a:ext cx="781513" cy="673377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AF1D17-8EC3-48A2-883A-25DB465F8FB7}">
      <dsp:nvSpPr>
        <dsp:cNvPr id="0" name=""/>
        <dsp:cNvSpPr/>
      </dsp:nvSpPr>
      <dsp:spPr>
        <a:xfrm>
          <a:off x="4204037" y="903224"/>
          <a:ext cx="1697454" cy="1468497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2324921"/>
            <a:satOff val="-7429"/>
            <a:lumOff val="-1882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>
              <a:solidFill>
                <a:schemeClr val="tx1"/>
              </a:solidFill>
            </a:rPr>
            <a:t>Persuasão</a:t>
          </a:r>
        </a:p>
      </dsp:txBody>
      <dsp:txXfrm>
        <a:off x="4485341" y="1146585"/>
        <a:ext cx="1134846" cy="981775"/>
      </dsp:txXfrm>
    </dsp:sp>
    <dsp:sp modelId="{88010A31-AEB5-443E-B709-B15BD997590E}">
      <dsp:nvSpPr>
        <dsp:cNvPr id="0" name=""/>
        <dsp:cNvSpPr/>
      </dsp:nvSpPr>
      <dsp:spPr>
        <a:xfrm>
          <a:off x="4032027" y="3452257"/>
          <a:ext cx="781513" cy="673377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B1A158-CDD5-4E4B-9FDD-59E09E61D1CB}">
      <dsp:nvSpPr>
        <dsp:cNvPr id="0" name=""/>
        <dsp:cNvSpPr/>
      </dsp:nvSpPr>
      <dsp:spPr>
        <a:xfrm>
          <a:off x="4204037" y="2678859"/>
          <a:ext cx="1697454" cy="1468497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4649843"/>
            <a:satOff val="-14858"/>
            <a:lumOff val="-3765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Dedicação</a:t>
          </a:r>
        </a:p>
      </dsp:txBody>
      <dsp:txXfrm>
        <a:off x="4485341" y="2922220"/>
        <a:ext cx="1134846" cy="981775"/>
      </dsp:txXfrm>
    </dsp:sp>
    <dsp:sp modelId="{7F84BC9B-71EC-4D40-9B7A-448191FF03DE}">
      <dsp:nvSpPr>
        <dsp:cNvPr id="0" name=""/>
        <dsp:cNvSpPr/>
      </dsp:nvSpPr>
      <dsp:spPr>
        <a:xfrm>
          <a:off x="2460327" y="3599764"/>
          <a:ext cx="781513" cy="673377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477BCB-7E39-4CF7-82AE-0F2C7CA155AB}">
      <dsp:nvSpPr>
        <dsp:cNvPr id="0" name=""/>
        <dsp:cNvSpPr/>
      </dsp:nvSpPr>
      <dsp:spPr>
        <a:xfrm>
          <a:off x="2647274" y="3583094"/>
          <a:ext cx="1697454" cy="1468497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6974765"/>
            <a:satOff val="-22287"/>
            <a:lumOff val="-5647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Faz mais com menos</a:t>
          </a:r>
        </a:p>
      </dsp:txBody>
      <dsp:txXfrm>
        <a:off x="2928578" y="3826455"/>
        <a:ext cx="1134846" cy="981775"/>
      </dsp:txXfrm>
    </dsp:sp>
    <dsp:sp modelId="{7EF4EB3F-FC60-46E1-84CD-E9A7822DD9D9}">
      <dsp:nvSpPr>
        <dsp:cNvPr id="0" name=""/>
        <dsp:cNvSpPr/>
      </dsp:nvSpPr>
      <dsp:spPr>
        <a:xfrm>
          <a:off x="1533304" y="2304255"/>
          <a:ext cx="781513" cy="673377"/>
        </a:xfrm>
        <a:prstGeom prst="hexagon">
          <a:avLst>
            <a:gd name="adj" fmla="val 289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215187-09BC-42E9-913D-5B4C5E8A249C}">
      <dsp:nvSpPr>
        <dsp:cNvPr id="0" name=""/>
        <dsp:cNvSpPr/>
      </dsp:nvSpPr>
      <dsp:spPr>
        <a:xfrm>
          <a:off x="1083283" y="2679869"/>
          <a:ext cx="1697454" cy="1468497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9299686"/>
            <a:satOff val="-29716"/>
            <a:lumOff val="-753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Otimismo</a:t>
          </a:r>
        </a:p>
      </dsp:txBody>
      <dsp:txXfrm>
        <a:off x="1364587" y="2923230"/>
        <a:ext cx="1134846" cy="981775"/>
      </dsp:txXfrm>
    </dsp:sp>
    <dsp:sp modelId="{260B7E2D-A537-4B6C-BC3B-ABDCF318313D}">
      <dsp:nvSpPr>
        <dsp:cNvPr id="0" name=""/>
        <dsp:cNvSpPr/>
      </dsp:nvSpPr>
      <dsp:spPr>
        <a:xfrm>
          <a:off x="1083283" y="901204"/>
          <a:ext cx="1697454" cy="1468497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11624607"/>
            <a:satOff val="-37145"/>
            <a:lumOff val="-9412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Criatividade</a:t>
          </a:r>
        </a:p>
      </dsp:txBody>
      <dsp:txXfrm>
        <a:off x="1364587" y="1144565"/>
        <a:ext cx="1134846" cy="9817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EEF04D-F246-463B-A121-D4164A44497B}">
      <dsp:nvSpPr>
        <dsp:cNvPr id="0" name=""/>
        <dsp:cNvSpPr/>
      </dsp:nvSpPr>
      <dsp:spPr>
        <a:xfrm>
          <a:off x="916483" y="1984"/>
          <a:ext cx="2030015" cy="121800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Inconformismo (desejo de mudar o mundo)</a:t>
          </a:r>
        </a:p>
      </dsp:txBody>
      <dsp:txXfrm>
        <a:off x="916483" y="1984"/>
        <a:ext cx="2030015" cy="1218009"/>
      </dsp:txXfrm>
    </dsp:sp>
    <dsp:sp modelId="{4DF54CD9-F1F8-4EB9-B6C0-73A590E0C8DB}">
      <dsp:nvSpPr>
        <dsp:cNvPr id="0" name=""/>
        <dsp:cNvSpPr/>
      </dsp:nvSpPr>
      <dsp:spPr>
        <a:xfrm>
          <a:off x="3149500" y="1984"/>
          <a:ext cx="2030015" cy="1218009"/>
        </a:xfrm>
        <a:prstGeom prst="rect">
          <a:avLst/>
        </a:prstGeom>
        <a:solidFill>
          <a:schemeClr val="accent3">
            <a:hueOff val="2324921"/>
            <a:satOff val="-7429"/>
            <a:lumOff val="-1882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solidFill>
                <a:schemeClr val="accent4">
                  <a:lumMod val="75000"/>
                </a:schemeClr>
              </a:solidFill>
            </a:rPr>
            <a:t>Conhecimento</a:t>
          </a:r>
        </a:p>
      </dsp:txBody>
      <dsp:txXfrm>
        <a:off x="3149500" y="1984"/>
        <a:ext cx="2030015" cy="1218009"/>
      </dsp:txXfrm>
    </dsp:sp>
    <dsp:sp modelId="{F5187DD8-6152-4292-BA19-8A8118D99BB5}">
      <dsp:nvSpPr>
        <dsp:cNvPr id="0" name=""/>
        <dsp:cNvSpPr/>
      </dsp:nvSpPr>
      <dsp:spPr>
        <a:xfrm>
          <a:off x="916483" y="1422995"/>
          <a:ext cx="2030015" cy="1218009"/>
        </a:xfrm>
        <a:prstGeom prst="rect">
          <a:avLst/>
        </a:prstGeom>
        <a:solidFill>
          <a:schemeClr val="accent3">
            <a:hueOff val="4649843"/>
            <a:satOff val="-14858"/>
            <a:lumOff val="-3765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Suporte financeiro</a:t>
          </a:r>
        </a:p>
      </dsp:txBody>
      <dsp:txXfrm>
        <a:off x="916483" y="1422995"/>
        <a:ext cx="2030015" cy="1218009"/>
      </dsp:txXfrm>
    </dsp:sp>
    <dsp:sp modelId="{BCF10B0C-03ED-4840-941B-3F262A49C6FB}">
      <dsp:nvSpPr>
        <dsp:cNvPr id="0" name=""/>
        <dsp:cNvSpPr/>
      </dsp:nvSpPr>
      <dsp:spPr>
        <a:xfrm>
          <a:off x="3149500" y="1422995"/>
          <a:ext cx="2030015" cy="1218009"/>
        </a:xfrm>
        <a:prstGeom prst="rect">
          <a:avLst/>
        </a:prstGeom>
        <a:solidFill>
          <a:schemeClr val="accent3">
            <a:hueOff val="6974765"/>
            <a:satOff val="-22287"/>
            <a:lumOff val="-5647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Pessoas, networking, comunidade</a:t>
          </a:r>
        </a:p>
      </dsp:txBody>
      <dsp:txXfrm>
        <a:off x="3149500" y="1422995"/>
        <a:ext cx="2030015" cy="1218009"/>
      </dsp:txXfrm>
    </dsp:sp>
    <dsp:sp modelId="{17A8CD06-572E-4D04-83D5-0D1D94D7E8A4}">
      <dsp:nvSpPr>
        <dsp:cNvPr id="0" name=""/>
        <dsp:cNvSpPr/>
      </dsp:nvSpPr>
      <dsp:spPr>
        <a:xfrm>
          <a:off x="916483" y="2844006"/>
          <a:ext cx="2030015" cy="1218009"/>
        </a:xfrm>
        <a:prstGeom prst="rect">
          <a:avLst/>
        </a:prstGeom>
        <a:solidFill>
          <a:schemeClr val="accent3">
            <a:hueOff val="9299686"/>
            <a:satOff val="-29716"/>
            <a:lumOff val="-753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Janela de oportunidade</a:t>
          </a:r>
        </a:p>
      </dsp:txBody>
      <dsp:txXfrm>
        <a:off x="916483" y="2844006"/>
        <a:ext cx="2030015" cy="1218009"/>
      </dsp:txXfrm>
    </dsp:sp>
    <dsp:sp modelId="{1C0A409E-4105-4363-99A9-9ABBBF405C03}">
      <dsp:nvSpPr>
        <dsp:cNvPr id="0" name=""/>
        <dsp:cNvSpPr/>
      </dsp:nvSpPr>
      <dsp:spPr>
        <a:xfrm>
          <a:off x="3149500" y="2844006"/>
          <a:ext cx="2030015" cy="1218009"/>
        </a:xfrm>
        <a:prstGeom prst="rect">
          <a:avLst/>
        </a:prstGeom>
        <a:solidFill>
          <a:schemeClr val="accent3">
            <a:hueOff val="11624607"/>
            <a:satOff val="-37145"/>
            <a:lumOff val="-9412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Pensar grande!</a:t>
          </a:r>
        </a:p>
      </dsp:txBody>
      <dsp:txXfrm>
        <a:off x="3149500" y="2844006"/>
        <a:ext cx="2030015" cy="12180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EEF04D-F246-463B-A121-D4164A44497B}">
      <dsp:nvSpPr>
        <dsp:cNvPr id="0" name=""/>
        <dsp:cNvSpPr/>
      </dsp:nvSpPr>
      <dsp:spPr>
        <a:xfrm>
          <a:off x="916483" y="1984"/>
          <a:ext cx="2030015" cy="121800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Inconformismo (desejo de mudar o mundo)</a:t>
          </a:r>
        </a:p>
      </dsp:txBody>
      <dsp:txXfrm>
        <a:off x="916483" y="1984"/>
        <a:ext cx="2030015" cy="1218009"/>
      </dsp:txXfrm>
    </dsp:sp>
    <dsp:sp modelId="{4DF54CD9-F1F8-4EB9-B6C0-73A590E0C8DB}">
      <dsp:nvSpPr>
        <dsp:cNvPr id="0" name=""/>
        <dsp:cNvSpPr/>
      </dsp:nvSpPr>
      <dsp:spPr>
        <a:xfrm>
          <a:off x="3149500" y="1984"/>
          <a:ext cx="2030015" cy="1218009"/>
        </a:xfrm>
        <a:prstGeom prst="rect">
          <a:avLst/>
        </a:prstGeom>
        <a:solidFill>
          <a:schemeClr val="accent3">
            <a:hueOff val="2324921"/>
            <a:satOff val="-7429"/>
            <a:lumOff val="-1882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Conhecimento</a:t>
          </a:r>
        </a:p>
      </dsp:txBody>
      <dsp:txXfrm>
        <a:off x="3149500" y="1984"/>
        <a:ext cx="2030015" cy="1218009"/>
      </dsp:txXfrm>
    </dsp:sp>
    <dsp:sp modelId="{F5187DD8-6152-4292-BA19-8A8118D99BB5}">
      <dsp:nvSpPr>
        <dsp:cNvPr id="0" name=""/>
        <dsp:cNvSpPr/>
      </dsp:nvSpPr>
      <dsp:spPr>
        <a:xfrm>
          <a:off x="916483" y="1422995"/>
          <a:ext cx="2030015" cy="1218009"/>
        </a:xfrm>
        <a:prstGeom prst="rect">
          <a:avLst/>
        </a:prstGeom>
        <a:solidFill>
          <a:schemeClr val="accent3">
            <a:hueOff val="4649843"/>
            <a:satOff val="-14858"/>
            <a:lumOff val="-3765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Suporte financeiro</a:t>
          </a:r>
        </a:p>
      </dsp:txBody>
      <dsp:txXfrm>
        <a:off x="916483" y="1422995"/>
        <a:ext cx="2030015" cy="1218009"/>
      </dsp:txXfrm>
    </dsp:sp>
    <dsp:sp modelId="{BCF10B0C-03ED-4840-941B-3F262A49C6FB}">
      <dsp:nvSpPr>
        <dsp:cNvPr id="0" name=""/>
        <dsp:cNvSpPr/>
      </dsp:nvSpPr>
      <dsp:spPr>
        <a:xfrm>
          <a:off x="3149500" y="1422995"/>
          <a:ext cx="2030015" cy="1218009"/>
        </a:xfrm>
        <a:prstGeom prst="rect">
          <a:avLst/>
        </a:prstGeom>
        <a:solidFill>
          <a:schemeClr val="accent3">
            <a:hueOff val="6974765"/>
            <a:satOff val="-22287"/>
            <a:lumOff val="-5647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Pessoas, networking, comunidade</a:t>
          </a:r>
        </a:p>
      </dsp:txBody>
      <dsp:txXfrm>
        <a:off x="3149500" y="1422995"/>
        <a:ext cx="2030015" cy="1218009"/>
      </dsp:txXfrm>
    </dsp:sp>
    <dsp:sp modelId="{17A8CD06-572E-4D04-83D5-0D1D94D7E8A4}">
      <dsp:nvSpPr>
        <dsp:cNvPr id="0" name=""/>
        <dsp:cNvSpPr/>
      </dsp:nvSpPr>
      <dsp:spPr>
        <a:xfrm>
          <a:off x="916483" y="2844006"/>
          <a:ext cx="2030015" cy="1218009"/>
        </a:xfrm>
        <a:prstGeom prst="rect">
          <a:avLst/>
        </a:prstGeom>
        <a:solidFill>
          <a:schemeClr val="accent3">
            <a:hueOff val="9299686"/>
            <a:satOff val="-29716"/>
            <a:lumOff val="-753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Janela de oportunidade</a:t>
          </a:r>
        </a:p>
      </dsp:txBody>
      <dsp:txXfrm>
        <a:off x="916483" y="2844006"/>
        <a:ext cx="2030015" cy="1218009"/>
      </dsp:txXfrm>
    </dsp:sp>
    <dsp:sp modelId="{1C0A409E-4105-4363-99A9-9ABBBF405C03}">
      <dsp:nvSpPr>
        <dsp:cNvPr id="0" name=""/>
        <dsp:cNvSpPr/>
      </dsp:nvSpPr>
      <dsp:spPr>
        <a:xfrm>
          <a:off x="3149500" y="2844006"/>
          <a:ext cx="2030015" cy="1218009"/>
        </a:xfrm>
        <a:prstGeom prst="rect">
          <a:avLst/>
        </a:prstGeom>
        <a:solidFill>
          <a:schemeClr val="accent3">
            <a:hueOff val="11624607"/>
            <a:satOff val="-37145"/>
            <a:lumOff val="-9412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Pensar grande</a:t>
          </a:r>
        </a:p>
      </dsp:txBody>
      <dsp:txXfrm>
        <a:off x="3149500" y="2844006"/>
        <a:ext cx="2030015" cy="12180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B9AF56-C5D5-492D-AEF2-BEF050BBC755}">
      <dsp:nvSpPr>
        <dsp:cNvPr id="0" name=""/>
        <dsp:cNvSpPr/>
      </dsp:nvSpPr>
      <dsp:spPr>
        <a:xfrm>
          <a:off x="110123" y="1547994"/>
          <a:ext cx="1617993" cy="533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latin typeface="Lucida Sans Unicode" panose="020B0602030504020204" pitchFamily="34" charset="0"/>
              <a:cs typeface="Lucida Sans Unicode" panose="020B0602030504020204" pitchFamily="34" charset="0"/>
            </a:rPr>
            <a:t>Ideia(s</a:t>
          </a:r>
          <a:r>
            <a:rPr lang="pt-BR" sz="1200" b="1" kern="1200" dirty="0"/>
            <a:t>)</a:t>
          </a:r>
        </a:p>
      </dsp:txBody>
      <dsp:txXfrm>
        <a:off x="110123" y="1547994"/>
        <a:ext cx="1617993" cy="533202"/>
      </dsp:txXfrm>
    </dsp:sp>
    <dsp:sp modelId="{7531FE49-F276-4258-AF70-9CF52741F8B7}">
      <dsp:nvSpPr>
        <dsp:cNvPr id="0" name=""/>
        <dsp:cNvSpPr/>
      </dsp:nvSpPr>
      <dsp:spPr>
        <a:xfrm>
          <a:off x="108284" y="1385827"/>
          <a:ext cx="128704" cy="1287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DF8041-4E57-412D-9507-29831EFBB283}">
      <dsp:nvSpPr>
        <dsp:cNvPr id="0" name=""/>
        <dsp:cNvSpPr/>
      </dsp:nvSpPr>
      <dsp:spPr>
        <a:xfrm>
          <a:off x="198377" y="1205642"/>
          <a:ext cx="128704" cy="1287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69ACED-2B71-472A-BBF4-AD8A28CB016F}">
      <dsp:nvSpPr>
        <dsp:cNvPr id="0" name=""/>
        <dsp:cNvSpPr/>
      </dsp:nvSpPr>
      <dsp:spPr>
        <a:xfrm>
          <a:off x="414599" y="1241679"/>
          <a:ext cx="202249" cy="2022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CD38A9-6EDC-4B90-A82D-ED31433B2DA1}">
      <dsp:nvSpPr>
        <dsp:cNvPr id="0" name=""/>
        <dsp:cNvSpPr/>
      </dsp:nvSpPr>
      <dsp:spPr>
        <a:xfrm>
          <a:off x="594785" y="1043475"/>
          <a:ext cx="128704" cy="1287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D2C38F-D733-45AE-971E-3E79AF46F7B3}">
      <dsp:nvSpPr>
        <dsp:cNvPr id="0" name=""/>
        <dsp:cNvSpPr/>
      </dsp:nvSpPr>
      <dsp:spPr>
        <a:xfrm>
          <a:off x="829026" y="971400"/>
          <a:ext cx="128704" cy="1287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C85C3F-4722-4FC1-814E-78FCE3BD0DE0}">
      <dsp:nvSpPr>
        <dsp:cNvPr id="0" name=""/>
        <dsp:cNvSpPr/>
      </dsp:nvSpPr>
      <dsp:spPr>
        <a:xfrm>
          <a:off x="1117323" y="1097530"/>
          <a:ext cx="128704" cy="1287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F10959-F9CD-4D1C-9424-E7CC29D35A9A}">
      <dsp:nvSpPr>
        <dsp:cNvPr id="0" name=""/>
        <dsp:cNvSpPr/>
      </dsp:nvSpPr>
      <dsp:spPr>
        <a:xfrm>
          <a:off x="1297509" y="1187623"/>
          <a:ext cx="202249" cy="2022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1EF8CE-73F7-48AB-AEC0-6FDA61E27B83}">
      <dsp:nvSpPr>
        <dsp:cNvPr id="0" name=""/>
        <dsp:cNvSpPr/>
      </dsp:nvSpPr>
      <dsp:spPr>
        <a:xfrm>
          <a:off x="1549769" y="1385827"/>
          <a:ext cx="128704" cy="1287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D37447-88C2-46A3-9F7A-03CE559B7AF6}">
      <dsp:nvSpPr>
        <dsp:cNvPr id="0" name=""/>
        <dsp:cNvSpPr/>
      </dsp:nvSpPr>
      <dsp:spPr>
        <a:xfrm>
          <a:off x="1657880" y="1584032"/>
          <a:ext cx="128704" cy="1287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F5CE79-AC0B-438B-9873-77CB96BD717F}">
      <dsp:nvSpPr>
        <dsp:cNvPr id="0" name=""/>
        <dsp:cNvSpPr/>
      </dsp:nvSpPr>
      <dsp:spPr>
        <a:xfrm>
          <a:off x="720915" y="1205642"/>
          <a:ext cx="330953" cy="3309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00566D-A215-4237-B87A-25A17B1FB198}">
      <dsp:nvSpPr>
        <dsp:cNvPr id="0" name=""/>
        <dsp:cNvSpPr/>
      </dsp:nvSpPr>
      <dsp:spPr>
        <a:xfrm>
          <a:off x="18191" y="1890347"/>
          <a:ext cx="128704" cy="1287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FBFC8D-3F6D-49DA-8CCD-684DB893225E}">
      <dsp:nvSpPr>
        <dsp:cNvPr id="0" name=""/>
        <dsp:cNvSpPr/>
      </dsp:nvSpPr>
      <dsp:spPr>
        <a:xfrm>
          <a:off x="126303" y="2052514"/>
          <a:ext cx="202249" cy="2022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EA4154-C2A9-4337-9BA9-B9BA58D2E05E}">
      <dsp:nvSpPr>
        <dsp:cNvPr id="0" name=""/>
        <dsp:cNvSpPr/>
      </dsp:nvSpPr>
      <dsp:spPr>
        <a:xfrm>
          <a:off x="396581" y="2196663"/>
          <a:ext cx="294180" cy="2941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B618C7-18BA-47A5-8B0A-F353EC420615}">
      <dsp:nvSpPr>
        <dsp:cNvPr id="0" name=""/>
        <dsp:cNvSpPr/>
      </dsp:nvSpPr>
      <dsp:spPr>
        <a:xfrm>
          <a:off x="774971" y="2430904"/>
          <a:ext cx="128704" cy="1287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79CC16-F942-41CC-8237-BCBBA68C9C4C}">
      <dsp:nvSpPr>
        <dsp:cNvPr id="0" name=""/>
        <dsp:cNvSpPr/>
      </dsp:nvSpPr>
      <dsp:spPr>
        <a:xfrm>
          <a:off x="847045" y="2196663"/>
          <a:ext cx="202249" cy="2022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AF125B-914C-4305-9713-0CE51653B617}">
      <dsp:nvSpPr>
        <dsp:cNvPr id="0" name=""/>
        <dsp:cNvSpPr/>
      </dsp:nvSpPr>
      <dsp:spPr>
        <a:xfrm>
          <a:off x="1027231" y="2448923"/>
          <a:ext cx="128704" cy="1287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CFE5E9-3E56-4A6A-B159-F1108E4FC60D}">
      <dsp:nvSpPr>
        <dsp:cNvPr id="0" name=""/>
        <dsp:cNvSpPr/>
      </dsp:nvSpPr>
      <dsp:spPr>
        <a:xfrm>
          <a:off x="1189398" y="2160626"/>
          <a:ext cx="294180" cy="2941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99694F-120F-4384-B710-2ED160F976D8}">
      <dsp:nvSpPr>
        <dsp:cNvPr id="0" name=""/>
        <dsp:cNvSpPr/>
      </dsp:nvSpPr>
      <dsp:spPr>
        <a:xfrm>
          <a:off x="1585806" y="2088551"/>
          <a:ext cx="202249" cy="2022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CF5F0D-DAA8-46DB-ADF1-36A0155014D2}">
      <dsp:nvSpPr>
        <dsp:cNvPr id="0" name=""/>
        <dsp:cNvSpPr/>
      </dsp:nvSpPr>
      <dsp:spPr>
        <a:xfrm>
          <a:off x="1788055" y="1241379"/>
          <a:ext cx="593976" cy="1133966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E36CA3-407B-433D-8E49-197C0D96C719}">
      <dsp:nvSpPr>
        <dsp:cNvPr id="0" name=""/>
        <dsp:cNvSpPr/>
      </dsp:nvSpPr>
      <dsp:spPr>
        <a:xfrm>
          <a:off x="2382032" y="1241930"/>
          <a:ext cx="1619937" cy="11339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latin typeface="Lucida Sans Unicode" panose="020B0602030504020204" pitchFamily="34" charset="0"/>
              <a:cs typeface="Lucida Sans Unicode" panose="020B0602030504020204" pitchFamily="34" charset="0"/>
            </a:rPr>
            <a:t>Análise de Oportunidade</a:t>
          </a:r>
        </a:p>
      </dsp:txBody>
      <dsp:txXfrm>
        <a:off x="2382032" y="1241930"/>
        <a:ext cx="1619937" cy="1133956"/>
      </dsp:txXfrm>
    </dsp:sp>
    <dsp:sp modelId="{549F85A2-76F6-4EA1-BE02-6CFD6276182E}">
      <dsp:nvSpPr>
        <dsp:cNvPr id="0" name=""/>
        <dsp:cNvSpPr/>
      </dsp:nvSpPr>
      <dsp:spPr>
        <a:xfrm>
          <a:off x="4001969" y="1241379"/>
          <a:ext cx="593976" cy="1133966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724BD1-6418-4A38-8657-70825D431E24}">
      <dsp:nvSpPr>
        <dsp:cNvPr id="0" name=""/>
        <dsp:cNvSpPr/>
      </dsp:nvSpPr>
      <dsp:spPr>
        <a:xfrm>
          <a:off x="4638238" y="1311660"/>
          <a:ext cx="978389" cy="949872"/>
        </a:xfrm>
        <a:prstGeom prst="ellipse">
          <a:avLst/>
        </a:prstGeom>
        <a:solidFill>
          <a:schemeClr val="bg1">
            <a:lumMod val="9500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solidFill>
                <a:srgbClr val="FF0000"/>
              </a:solidFill>
            </a:rPr>
            <a:t>Ideia de </a:t>
          </a:r>
          <a:r>
            <a:rPr lang="pt-BR" sz="1200" b="1" kern="1200" dirty="0">
              <a:solidFill>
                <a:srgbClr val="FF0000"/>
              </a:solidFill>
              <a:latin typeface="Lucida Sans Unicode" panose="020B0602030504020204" pitchFamily="34" charset="0"/>
              <a:cs typeface="Lucida Sans Unicode" panose="020B0602030504020204" pitchFamily="34" charset="0"/>
            </a:rPr>
            <a:t>negócio</a:t>
          </a:r>
          <a:r>
            <a:rPr lang="pt-BR" sz="1200" b="1" kern="1200" dirty="0">
              <a:solidFill>
                <a:srgbClr val="FF0000"/>
              </a:solidFill>
            </a:rPr>
            <a:t> definida</a:t>
          </a:r>
        </a:p>
      </dsp:txBody>
      <dsp:txXfrm>
        <a:off x="4781520" y="1450766"/>
        <a:ext cx="691825" cy="6716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Radial Hexagonal"/>
  <dgm:desc val="Use para mostrar um processo sequencial que se relaciona com uma ideia ou tema central. Limitado a seis formas de Nível 2. Funciona melhor com pequenas quantidades de texto. O texto não utilizado não aparece, mas permanecerá disponível se você alternar os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B8E00B1-00E0-420B-86CE-1E1BD8DD0C51}" type="datetimeFigureOut">
              <a:rPr lang="en-US"/>
              <a:pPr>
                <a:defRPr/>
              </a:pPr>
              <a:t>2/23/2018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29E6934-5119-4EAC-BE4E-80A45BB305E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297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064ECEF-5EC6-4406-8841-1DFBF6B3206F}" type="datetimeFigureOut">
              <a:rPr lang="en-US"/>
              <a:pPr>
                <a:defRPr/>
              </a:pPr>
              <a:t>2/23/2018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4ACFEDF-893E-4DFD-A343-685B366F79F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31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osedornelas.com.br/artigos/video-inspirador-para-quem-pensa-em-empreender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dirty="0" err="1"/>
              <a:t>Video</a:t>
            </a:r>
            <a:r>
              <a:rPr lang="pt-BR" dirty="0"/>
              <a:t>:</a:t>
            </a:r>
          </a:p>
          <a:p>
            <a:r>
              <a:rPr lang="pt-BR" dirty="0">
                <a:hlinkClick r:id="rId3"/>
              </a:rPr>
              <a:t>http://www.josedornelas.com.br/artigos/video-inspirador-para-quem-pensa-em-empreender/</a:t>
            </a:r>
            <a:endParaRPr lang="pt-BR" dirty="0"/>
          </a:p>
        </p:txBody>
      </p:sp>
      <p:sp>
        <p:nvSpPr>
          <p:cNvPr id="368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B3E935B-99AD-40B0-A21F-8F1202ABA6AB}" type="slidenum">
              <a:rPr lang="en-US" smtClean="0"/>
              <a:pPr eaLnBrk="1" hangingPunct="1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1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ideo" Target="empreende%20flying%20logo-1.wmv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15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02017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www.josedornelas.com</a:t>
            </a:r>
          </a:p>
        </p:txBody>
      </p:sp>
      <p:sp useBgFill="1">
        <p:nvSpPr>
          <p:cNvPr id="4" name="Retângulo de cantos arredondados 3"/>
          <p:cNvSpPr/>
          <p:nvPr userDrawn="1"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26715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2101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mpreende flying logo-1.wmv">
            <a:hlinkClick r:id="" action="ppaction://media"/>
          </p:cNvPr>
          <p:cNvPicPr>
            <a:picLocks noRot="1" noChangeAspect="1" noChangeArrowheads="1"/>
          </p:cNvPicPr>
          <p:nvPr userDrawn="1"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>
                <a:latin typeface="Lucida Sans Unicode" pitchFamily="34" charset="0"/>
              </a:defRPr>
            </a:lvl1pPr>
          </a:lstStyle>
          <a:p>
            <a:pPr>
              <a:defRPr/>
            </a:pPr>
            <a:fld id="{9844C3D2-67F2-4124-81A6-C3948808CA62}" type="datetimeFigureOut">
              <a:rPr lang="pt-BR"/>
              <a:pPr>
                <a:defRPr/>
              </a:pPr>
              <a:t>23/02/2018</a:t>
            </a:fld>
            <a:endParaRPr lang="pt-BR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Lucida Sans Unicode" pitchFamily="34" charset="0"/>
              </a:defRPr>
            </a:lvl1pPr>
          </a:lstStyle>
          <a:p>
            <a:pPr>
              <a:defRPr/>
            </a:pPr>
            <a:fld id="{E475EAE7-136D-448B-B08A-3D4614A1C08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92424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3006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www.josedornelas.com</a:t>
            </a:r>
          </a:p>
        </p:txBody>
      </p:sp>
    </p:spTree>
    <p:extLst>
      <p:ext uri="{BB962C8B-B14F-4D97-AF65-F5344CB8AC3E}">
        <p14:creationId xmlns:p14="http://schemas.microsoft.com/office/powerpoint/2010/main" val="1235452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9704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>
                <a:latin typeface="Lucida Sans Unicode" pitchFamily="34" charset="0"/>
              </a:defRPr>
            </a:lvl1pPr>
          </a:lstStyle>
          <a:p>
            <a:pPr>
              <a:defRPr/>
            </a:pPr>
            <a:fld id="{F2A81B54-665E-4065-A6C3-6BC5B868B9A8}" type="datetimeFigureOut">
              <a:rPr lang="pt-BR"/>
              <a:pPr>
                <a:defRPr/>
              </a:pPr>
              <a:t>23/02/2018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Lucida Sans Unicode" pitchFamily="34" charset="0"/>
              </a:defRPr>
            </a:lvl1pPr>
          </a:lstStyle>
          <a:p>
            <a:pPr>
              <a:defRPr/>
            </a:pPr>
            <a:fld id="{1C82C093-E037-4AFC-AF25-888E5E68C93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75387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 useBgFill="1">
        <p:nvSpPr>
          <p:cNvPr id="5" name="Retângulo de cantos arredondados 4"/>
          <p:cNvSpPr/>
          <p:nvPr userDrawn="1"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1023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 useBgFill="1">
        <p:nvSpPr>
          <p:cNvPr id="5" name="Retângulo de cantos arredondados 4"/>
          <p:cNvSpPr/>
          <p:nvPr userDrawn="1"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27155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6324600" y="6408738"/>
            <a:ext cx="2351088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Lucida Sans Unicode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7" r:id="rId1"/>
    <p:sldLayoutId id="2147484278" r:id="rId2"/>
    <p:sldLayoutId id="2147484279" r:id="rId3"/>
    <p:sldLayoutId id="2147484273" r:id="rId4"/>
    <p:sldLayoutId id="2147484280" r:id="rId5"/>
    <p:sldLayoutId id="2147484274" r:id="rId6"/>
    <p:sldLayoutId id="2147484281" r:id="rId7"/>
    <p:sldLayoutId id="2147484275" r:id="rId8"/>
    <p:sldLayoutId id="2147484276" r:id="rId9"/>
    <p:sldLayoutId id="2147484284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tângulo de cantos arredondados 3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243" name="Subtitle 2"/>
          <p:cNvSpPr>
            <a:spLocks noGrp="1"/>
          </p:cNvSpPr>
          <p:nvPr>
            <p:ph type="subTitle" idx="1"/>
          </p:nvPr>
        </p:nvSpPr>
        <p:spPr>
          <a:xfrm>
            <a:off x="539552" y="285779"/>
            <a:ext cx="8136904" cy="4151333"/>
          </a:xfrm>
        </p:spPr>
        <p:txBody>
          <a:bodyPr/>
          <a:lstStyle/>
          <a:p>
            <a:pPr marR="0" algn="ctr" eaLnBrk="1" hangingPunct="1">
              <a:spcBef>
                <a:spcPts val="0"/>
              </a:spcBef>
            </a:pPr>
            <a:r>
              <a:rPr lang="pt-BR" sz="4000" b="1" dirty="0">
                <a:solidFill>
                  <a:srgbClr val="002060"/>
                </a:solidFill>
              </a:rPr>
              <a:t>Universidade de São Paulo</a:t>
            </a:r>
          </a:p>
          <a:p>
            <a:pPr marR="0" algn="ctr" eaLnBrk="1" hangingPunct="1">
              <a:spcBef>
                <a:spcPts val="0"/>
              </a:spcBef>
            </a:pPr>
            <a:endParaRPr lang="pt-BR" sz="4000" b="1" dirty="0">
              <a:solidFill>
                <a:srgbClr val="002060"/>
              </a:solidFill>
            </a:endParaRPr>
          </a:p>
          <a:p>
            <a:pPr marR="0" algn="ctr" eaLnBrk="1" hangingPunct="1">
              <a:spcBef>
                <a:spcPts val="0"/>
              </a:spcBef>
            </a:pPr>
            <a:endParaRPr lang="pt-BR" sz="4000" b="1" dirty="0">
              <a:solidFill>
                <a:srgbClr val="002060"/>
              </a:solidFill>
            </a:endParaRPr>
          </a:p>
          <a:p>
            <a:pPr marR="0" algn="ctr" eaLnBrk="1" hangingPunct="1">
              <a:spcBef>
                <a:spcPts val="0"/>
              </a:spcBef>
            </a:pPr>
            <a:endParaRPr lang="pt-BR" sz="3200" b="1" dirty="0">
              <a:solidFill>
                <a:srgbClr val="002060"/>
              </a:solidFill>
              <a:latin typeface="Arial Rounded MT Bold" pitchFamily="34" charset="0"/>
            </a:endParaRPr>
          </a:p>
          <a:p>
            <a:pPr marR="0" algn="ctr" eaLnBrk="1" hangingPunct="1">
              <a:spcBef>
                <a:spcPts val="0"/>
              </a:spcBef>
            </a:pPr>
            <a:endParaRPr lang="pt-BR" sz="3200" b="1" dirty="0">
              <a:solidFill>
                <a:srgbClr val="002060"/>
              </a:solidFill>
              <a:latin typeface="Arial Rounded MT Bold" pitchFamily="34" charset="0"/>
            </a:endParaRPr>
          </a:p>
          <a:p>
            <a:pPr marR="0" algn="ctr" eaLnBrk="1" hangingPunct="1">
              <a:spcBef>
                <a:spcPts val="0"/>
              </a:spcBef>
            </a:pPr>
            <a:endParaRPr lang="pt-BR" sz="3200" b="1" dirty="0">
              <a:solidFill>
                <a:srgbClr val="002060"/>
              </a:solidFill>
              <a:latin typeface="Arial Rounded MT Bold" pitchFamily="34" charset="0"/>
            </a:endParaRPr>
          </a:p>
          <a:p>
            <a:pPr marR="0" algn="ctr" eaLnBrk="1" hangingPunct="1">
              <a:spcBef>
                <a:spcPts val="0"/>
              </a:spcBef>
            </a:pPr>
            <a:r>
              <a:rPr lang="pt-BR" sz="3200" b="1" dirty="0">
                <a:solidFill>
                  <a:srgbClr val="002060"/>
                </a:solidFill>
                <a:latin typeface="Arial Rounded MT Bold" pitchFamily="34" charset="0"/>
              </a:rPr>
              <a:t>Empreendedorismo e Plano de Negócios</a:t>
            </a:r>
          </a:p>
          <a:p>
            <a:pPr marR="0" algn="ctr" eaLnBrk="1" hangingPunct="1"/>
            <a:endParaRPr lang="pt-BR" sz="2800" b="1" dirty="0">
              <a:solidFill>
                <a:srgbClr val="002060"/>
              </a:solidFill>
              <a:latin typeface="Arial Rounded MT Bold" pitchFamily="34" charset="0"/>
            </a:endParaRPr>
          </a:p>
          <a:p>
            <a:pPr marR="0" algn="ctr" eaLnBrk="1" hangingPunct="1"/>
            <a:endParaRPr lang="pt-BR" sz="2000" b="1" dirty="0">
              <a:solidFill>
                <a:srgbClr val="002060"/>
              </a:solidFill>
            </a:endParaRPr>
          </a:p>
          <a:p>
            <a:pPr marR="0" algn="ctr" eaLnBrk="1" hangingPunct="1"/>
            <a:r>
              <a:rPr lang="pt-BR" sz="2000" dirty="0">
                <a:solidFill>
                  <a:schemeClr val="tx1"/>
                </a:solidFill>
              </a:rPr>
              <a:t>josedornelas.com.br</a:t>
            </a:r>
          </a:p>
          <a:p>
            <a:pPr marR="0" algn="ctr" eaLnBrk="1" hangingPunct="1"/>
            <a:endParaRPr lang="pt-BR" sz="2000" dirty="0">
              <a:solidFill>
                <a:schemeClr val="tx1"/>
              </a:solidFill>
            </a:endParaRPr>
          </a:p>
          <a:p>
            <a:pPr marR="0" algn="ctr" eaLnBrk="1" hangingPunct="1"/>
            <a:r>
              <a:rPr lang="pt-BR" sz="2000" dirty="0">
                <a:solidFill>
                  <a:schemeClr val="tx1"/>
                </a:solidFill>
              </a:rPr>
              <a:t> /</a:t>
            </a:r>
            <a:r>
              <a:rPr lang="pt-BR" sz="2000" dirty="0" err="1">
                <a:solidFill>
                  <a:schemeClr val="tx1"/>
                </a:solidFill>
              </a:rPr>
              <a:t>JoseDornelasEmpreende</a:t>
            </a:r>
            <a:endParaRPr lang="pt-BR" sz="2000" dirty="0">
              <a:solidFill>
                <a:schemeClr val="tx1"/>
              </a:solidFill>
            </a:endParaRPr>
          </a:p>
          <a:p>
            <a:pPr marR="0" algn="l" eaLnBrk="1" hangingPunct="1"/>
            <a:r>
              <a:rPr lang="pt-BR" sz="2000" dirty="0">
                <a:solidFill>
                  <a:schemeClr val="tx1"/>
                </a:solidFill>
              </a:rPr>
              <a:t>                               /</a:t>
            </a:r>
            <a:r>
              <a:rPr lang="pt-BR" sz="2000" dirty="0" err="1">
                <a:solidFill>
                  <a:schemeClr val="tx1"/>
                </a:solidFill>
              </a:rPr>
              <a:t>JoseDornelasEmp</a:t>
            </a:r>
            <a:endParaRPr lang="pt-BR" sz="2000" dirty="0">
              <a:solidFill>
                <a:schemeClr val="tx1"/>
              </a:solidFill>
            </a:endParaRPr>
          </a:p>
          <a:p>
            <a:pPr marR="0" algn="ctr" eaLnBrk="1" hangingPunct="1"/>
            <a:endParaRPr lang="pt-BR" sz="2400" b="1" dirty="0">
              <a:solidFill>
                <a:srgbClr val="002060"/>
              </a:solidFill>
            </a:endParaRPr>
          </a:p>
          <a:p>
            <a:pPr marR="0" eaLnBrk="1" hangingPunct="1"/>
            <a:endParaRPr lang="pt-BR" sz="3200" b="1" dirty="0"/>
          </a:p>
        </p:txBody>
      </p:sp>
      <p:pic>
        <p:nvPicPr>
          <p:cNvPr id="5" name="Picture 6" descr="http://i1351.photobucket.com/albums/p784/constanca_v/facebook-mini-logo_zpsd11e1ef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370" y="5679529"/>
            <a:ext cx="264462" cy="26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5656AE9-C251-48C6-A615-89BC777DC3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152" y="1126773"/>
            <a:ext cx="2161048" cy="216104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FB41A5F-D390-4ACC-90B7-87FBE08AEF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200" y="1124744"/>
            <a:ext cx="2161048" cy="2161048"/>
          </a:xfrm>
          <a:prstGeom prst="rect">
            <a:avLst/>
          </a:prstGeom>
        </p:spPr>
      </p:pic>
      <p:pic>
        <p:nvPicPr>
          <p:cNvPr id="10" name="Picture 8" descr="Resultado de imagem para logo facebook">
            <a:extLst>
              <a:ext uri="{FF2B5EF4-FFF2-40B4-BE49-F238E27FC236}">
                <a16:creationId xmlns:a16="http://schemas.microsoft.com/office/drawing/2014/main" id="{ACE224AE-34DF-48F2-97C3-4F1A79A0F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" t="27054" r="66215" b="41547"/>
          <a:stretch/>
        </p:blipFill>
        <p:spPr bwMode="auto">
          <a:xfrm>
            <a:off x="2771800" y="6021288"/>
            <a:ext cx="309156" cy="33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solidFill>
                  <a:srgbClr val="002060"/>
                </a:solidFill>
                <a:effectLst/>
              </a:rPr>
              <a:t>O brasileiro quer empreender</a:t>
            </a:r>
          </a:p>
        </p:txBody>
      </p:sp>
      <p:sp>
        <p:nvSpPr>
          <p:cNvPr id="4" name="Retângulo 3"/>
          <p:cNvSpPr>
            <a:spLocks noChangeArrowheads="1"/>
          </p:cNvSpPr>
          <p:nvPr/>
        </p:nvSpPr>
        <p:spPr bwMode="auto">
          <a:xfrm>
            <a:off x="1188541" y="5975374"/>
            <a:ext cx="71278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1100" dirty="0"/>
              <a:t>*Empreendedorismo como opção de carreira na visão da população de países selecionados (OCDE)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226" y="1628800"/>
            <a:ext cx="6921166" cy="414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2002571" y="1916832"/>
            <a:ext cx="4680520" cy="648072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lstStyle/>
          <a:p>
            <a:pPr>
              <a:spcAft>
                <a:spcPts val="0"/>
              </a:spcAft>
            </a:pPr>
            <a:r>
              <a:rPr lang="pt-BR" sz="1600" dirty="0">
                <a:solidFill>
                  <a:srgbClr val="FF0000"/>
                </a:solidFill>
                <a:effectLst/>
                <a:ea typeface="Times New Roman"/>
                <a:cs typeface="Times New Roman"/>
              </a:rPr>
              <a:t>Resposta positiva à pergunta:</a:t>
            </a:r>
          </a:p>
          <a:p>
            <a:pPr>
              <a:spcAft>
                <a:spcPts val="0"/>
              </a:spcAft>
            </a:pPr>
            <a:r>
              <a:rPr lang="pt-BR" sz="1600" i="1" dirty="0">
                <a:solidFill>
                  <a:srgbClr val="FF0000"/>
                </a:solidFill>
                <a:effectLst/>
                <a:ea typeface="Times New Roman"/>
                <a:cs typeface="Times New Roman"/>
              </a:rPr>
              <a:t>O empreendedorismo é visto como uma boa opção de carreira em seu país?</a:t>
            </a:r>
            <a:endParaRPr lang="pt-BR" sz="1600" dirty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66530" y="6536377"/>
            <a:ext cx="872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© www.josedornelas.com.br                                                                                    facebook.com/</a:t>
            </a:r>
            <a:r>
              <a:rPr lang="pt-BR" sz="1200" b="1" dirty="0" err="1"/>
              <a:t>JoseDornelasEmpreende</a:t>
            </a:r>
            <a:endParaRPr lang="pt-BR" sz="1200" b="1" dirty="0"/>
          </a:p>
        </p:txBody>
      </p:sp>
    </p:spTree>
    <p:extLst>
      <p:ext uri="{BB962C8B-B14F-4D97-AF65-F5344CB8AC3E}">
        <p14:creationId xmlns:p14="http://schemas.microsoft.com/office/powerpoint/2010/main" val="1850963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tângulo de cantos arredondados 5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" b="1064"/>
          <a:stretch/>
        </p:blipFill>
        <p:spPr>
          <a:xfrm>
            <a:off x="2051720" y="116632"/>
            <a:ext cx="6768752" cy="6624736"/>
          </a:xfrm>
          <a:prstGeom prst="rect">
            <a:avLst/>
          </a:prstGeom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2088232" cy="5314602"/>
          </a:xfrm>
        </p:spPr>
        <p:txBody>
          <a:bodyPr>
            <a:normAutofit/>
          </a:bodyPr>
          <a:lstStyle/>
          <a:p>
            <a:r>
              <a:rPr lang="pt-BR" sz="2000" dirty="0">
                <a:solidFill>
                  <a:srgbClr val="002060"/>
                </a:solidFill>
                <a:effectLst/>
              </a:rPr>
              <a:t>O brasileiro é empreendedor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66530" y="6536377"/>
            <a:ext cx="2245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/>
              <a:t>© www.josedornelas.com.br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b="0" dirty="0">
                <a:solidFill>
                  <a:srgbClr val="002060"/>
                </a:solidFill>
                <a:effectLst/>
              </a:rPr>
              <a:t>Sonhos dos brasileiros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7" t="34070" r="38707" b="17532"/>
          <a:stretch>
            <a:fillRect/>
          </a:stretch>
        </p:blipFill>
        <p:spPr bwMode="auto">
          <a:xfrm>
            <a:off x="683568" y="2348880"/>
            <a:ext cx="1993755" cy="196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CaixaDeTexto 3"/>
          <p:cNvSpPr txBox="1">
            <a:spLocks noChangeArrowheads="1"/>
          </p:cNvSpPr>
          <p:nvPr/>
        </p:nvSpPr>
        <p:spPr bwMode="auto">
          <a:xfrm>
            <a:off x="658838" y="4644731"/>
            <a:ext cx="199375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 b="1">
                <a:solidFill>
                  <a:srgbClr val="00808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Fonte: Sebrae, GEM, 2013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66530" y="6536377"/>
            <a:ext cx="872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© www.josedornelas.com.br                                                                                    facebook.com/</a:t>
            </a:r>
            <a:r>
              <a:rPr lang="pt-BR" sz="1200" b="1" dirty="0" err="1"/>
              <a:t>JoseDornelasEmpreende</a:t>
            </a:r>
            <a:endParaRPr lang="pt-BR" sz="1200" b="1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0C9C29A-94B9-4A5D-931A-B4DD287AA9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00" t="21913" r="23715" b="21987"/>
          <a:stretch/>
        </p:blipFill>
        <p:spPr>
          <a:xfrm>
            <a:off x="2612779" y="2020431"/>
            <a:ext cx="5565293" cy="3037800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F63ECE86-EB79-4D91-B0A7-50139D32D1EB}"/>
              </a:ext>
            </a:extLst>
          </p:cNvPr>
          <p:cNvCxnSpPr/>
          <p:nvPr/>
        </p:nvCxnSpPr>
        <p:spPr>
          <a:xfrm>
            <a:off x="2771800" y="3140968"/>
            <a:ext cx="116600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F932F2C3-A947-4ADD-A521-805A64D2B69A}"/>
              </a:ext>
            </a:extLst>
          </p:cNvPr>
          <p:cNvCxnSpPr>
            <a:cxnSpLocks/>
          </p:cNvCxnSpPr>
          <p:nvPr/>
        </p:nvCxnSpPr>
        <p:spPr>
          <a:xfrm>
            <a:off x="2771800" y="3861048"/>
            <a:ext cx="14401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6032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solidFill>
                  <a:srgbClr val="002060"/>
                </a:solidFill>
                <a:effectLst/>
              </a:rPr>
              <a:t>O setor de franchising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66530" y="6536377"/>
            <a:ext cx="872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© www.josedornelas.com.br                                                                                    facebook.com/</a:t>
            </a:r>
            <a:r>
              <a:rPr lang="pt-BR" sz="1200" b="1" dirty="0" err="1"/>
              <a:t>JoseDornelasEmpreende</a:t>
            </a:r>
            <a:endParaRPr lang="pt-BR" sz="1200" b="1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C7A8AB1-F850-473B-8ACF-45652A3A5C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5" t="10081" r="13775" b="17785"/>
          <a:stretch/>
        </p:blipFill>
        <p:spPr>
          <a:xfrm>
            <a:off x="611560" y="2060848"/>
            <a:ext cx="4052023" cy="226825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1B96EF2-390F-49A6-8AF1-FDC83CC0D8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75" t="20586" r="13775" b="6580"/>
          <a:stretch/>
        </p:blipFill>
        <p:spPr>
          <a:xfrm>
            <a:off x="4663583" y="2060848"/>
            <a:ext cx="4052023" cy="229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01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exágono 12"/>
          <p:cNvSpPr/>
          <p:nvPr/>
        </p:nvSpPr>
        <p:spPr>
          <a:xfrm rot="3312438">
            <a:off x="3177722" y="2448523"/>
            <a:ext cx="781513" cy="673377"/>
          </a:xfrm>
          <a:prstGeom prst="hexagon">
            <a:avLst>
              <a:gd name="adj" fmla="val 28900"/>
              <a:gd name="vf" fmla="val 115470"/>
            </a:avLst>
          </a:prstGeom>
          <a:blipFill rotWithShape="0">
            <a:blip r:embed="rId2"/>
            <a:stretch>
              <a:fillRect/>
            </a:stretch>
          </a:blip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t-BR" dirty="0">
                <a:solidFill>
                  <a:srgbClr val="002060"/>
                </a:solidFill>
                <a:effectLst/>
              </a:rPr>
              <a:t>Empreendedor brasileiro</a:t>
            </a:r>
          </a:p>
        </p:txBody>
      </p:sp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2953857894"/>
              </p:ext>
            </p:extLst>
          </p:nvPr>
        </p:nvGraphicFramePr>
        <p:xfrm>
          <a:off x="1043608" y="1484785"/>
          <a:ext cx="6984776" cy="5051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166530" y="6536377"/>
            <a:ext cx="872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© www.josedornelas.com.br                                                                                    facebook.com/</a:t>
            </a:r>
            <a:r>
              <a:rPr lang="pt-BR" sz="1200" b="1" dirty="0" err="1"/>
              <a:t>JoseDornelasEmpreende</a:t>
            </a:r>
            <a:endParaRPr lang="pt-BR" sz="1200" b="1" dirty="0"/>
          </a:p>
        </p:txBody>
      </p:sp>
    </p:spTree>
    <p:extLst>
      <p:ext uri="{BB962C8B-B14F-4D97-AF65-F5344CB8AC3E}">
        <p14:creationId xmlns:p14="http://schemas.microsoft.com/office/powerpoint/2010/main" val="140897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tângulo de cantos arredondados 5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t-BR" dirty="0">
                <a:solidFill>
                  <a:srgbClr val="002060"/>
                </a:solidFill>
                <a:effectLst/>
              </a:rPr>
              <a:t>O brasileiro é inovador?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66530" y="6536377"/>
            <a:ext cx="872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© www.josedornelas.com.br                                                                                    facebook.com/</a:t>
            </a:r>
            <a:r>
              <a:rPr lang="pt-BR" sz="1200" b="1" dirty="0" err="1"/>
              <a:t>JoseDornelasEmpreende</a:t>
            </a:r>
            <a:endParaRPr lang="pt-BR" sz="1200" b="1" dirty="0"/>
          </a:p>
        </p:txBody>
      </p:sp>
    </p:spTree>
    <p:extLst>
      <p:ext uri="{BB962C8B-B14F-4D97-AF65-F5344CB8AC3E}">
        <p14:creationId xmlns:p14="http://schemas.microsoft.com/office/powerpoint/2010/main" val="1338139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tângulo de cantos arredondados 6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pic>
        <p:nvPicPr>
          <p:cNvPr id="1026" name="Picture 2" descr="http://www.senado.gov.br/NOTICIAS/JORNAL/EMDISCUSSAO/upload/201203%20-%20setembro/ed12_imgs/ed12_p25_info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17" y="530766"/>
            <a:ext cx="8784975" cy="577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7306916" y="6207115"/>
            <a:ext cx="151355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i="1" dirty="0"/>
              <a:t>Fonte da arte: senado.gov.br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66530" y="6536377"/>
            <a:ext cx="872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© www.josedornelas.com.br                                                                                    facebook.com/</a:t>
            </a:r>
            <a:r>
              <a:rPr lang="pt-BR" sz="1200" b="1" dirty="0" err="1"/>
              <a:t>JoseDornelasEmpreende</a:t>
            </a:r>
            <a:endParaRPr lang="pt-BR" sz="1200" b="1" dirty="0"/>
          </a:p>
        </p:txBody>
      </p:sp>
    </p:spTree>
    <p:extLst>
      <p:ext uri="{BB962C8B-B14F-4D97-AF65-F5344CB8AC3E}">
        <p14:creationId xmlns:p14="http://schemas.microsoft.com/office/powerpoint/2010/main" val="3219930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611560" y="1196752"/>
            <a:ext cx="7992888" cy="4320480"/>
            <a:chOff x="1828800" y="1995488"/>
            <a:chExt cx="5484813" cy="2873375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1995488"/>
              <a:ext cx="5484813" cy="2873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5315" y="2276872"/>
              <a:ext cx="604837" cy="1336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t-BR" dirty="0">
                <a:solidFill>
                  <a:srgbClr val="002060"/>
                </a:solidFill>
                <a:effectLst/>
              </a:rPr>
              <a:t>Inovar não é apenas criar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66530" y="6536377"/>
            <a:ext cx="872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© www.josedornelas.com.br                                                                                    facebook.com/</a:t>
            </a:r>
            <a:r>
              <a:rPr lang="pt-BR" sz="1200" b="1" dirty="0" err="1"/>
              <a:t>JoseDornelasEmpreende</a:t>
            </a:r>
            <a:endParaRPr lang="pt-BR" sz="1200" b="1" dirty="0"/>
          </a:p>
        </p:txBody>
      </p:sp>
    </p:spTree>
    <p:extLst>
      <p:ext uri="{BB962C8B-B14F-4D97-AF65-F5344CB8AC3E}">
        <p14:creationId xmlns:p14="http://schemas.microsoft.com/office/powerpoint/2010/main" val="864050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40152" y="524750"/>
            <a:ext cx="2818656" cy="5705130"/>
          </a:xfrm>
        </p:spPr>
        <p:txBody>
          <a:bodyPr>
            <a:noAutofit/>
          </a:bodyPr>
          <a:lstStyle/>
          <a:p>
            <a:pPr algn="ctr"/>
            <a:r>
              <a:rPr lang="pt-BR" dirty="0">
                <a:solidFill>
                  <a:srgbClr val="002060"/>
                </a:solidFill>
                <a:effectLst/>
              </a:rPr>
              <a:t>Inovar é criar novidade e </a:t>
            </a:r>
            <a:br>
              <a:rPr lang="pt-BR" dirty="0">
                <a:solidFill>
                  <a:srgbClr val="002060"/>
                </a:solidFill>
                <a:effectLst/>
              </a:rPr>
            </a:br>
            <a:r>
              <a:rPr lang="pt-BR" dirty="0">
                <a:solidFill>
                  <a:srgbClr val="002060"/>
                </a:solidFill>
                <a:effectLst/>
              </a:rPr>
              <a:t>gerar valor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11069" y="5384249"/>
            <a:ext cx="48290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*Matriz de classificação de ideia (</a:t>
            </a:r>
            <a:r>
              <a:rPr lang="pt-BR" sz="1200" dirty="0" err="1"/>
              <a:t>Bygrave</a:t>
            </a:r>
            <a:r>
              <a:rPr lang="pt-BR" sz="1200" dirty="0"/>
              <a:t> e </a:t>
            </a:r>
            <a:r>
              <a:rPr lang="pt-BR" sz="1200" dirty="0" err="1"/>
              <a:t>Zacharakis</a:t>
            </a:r>
            <a:r>
              <a:rPr lang="pt-BR" sz="1200" dirty="0"/>
              <a:t>, 2009)</a:t>
            </a:r>
          </a:p>
        </p:txBody>
      </p:sp>
      <p:sp>
        <p:nvSpPr>
          <p:cNvPr id="6" name="Retângulo de cantos arredondados 5"/>
          <p:cNvSpPr/>
          <p:nvPr/>
        </p:nvSpPr>
        <p:spPr>
          <a:xfrm>
            <a:off x="1259632" y="1613120"/>
            <a:ext cx="1872208" cy="165618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INVENÇÃO</a:t>
            </a:r>
          </a:p>
        </p:txBody>
      </p:sp>
      <p:sp>
        <p:nvSpPr>
          <p:cNvPr id="7" name="Retângulo de cantos arredondados 6"/>
          <p:cNvSpPr/>
          <p:nvPr/>
        </p:nvSpPr>
        <p:spPr>
          <a:xfrm>
            <a:off x="3419872" y="1613120"/>
            <a:ext cx="1872208" cy="1656184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INOVAÇÃO</a:t>
            </a:r>
          </a:p>
        </p:txBody>
      </p:sp>
      <p:sp>
        <p:nvSpPr>
          <p:cNvPr id="8" name="Retângulo de cantos arredondados 7"/>
          <p:cNvSpPr/>
          <p:nvPr/>
        </p:nvSpPr>
        <p:spPr>
          <a:xfrm>
            <a:off x="3419872" y="3557336"/>
            <a:ext cx="1872208" cy="165618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MELHORIA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1259632" y="3557336"/>
            <a:ext cx="1872208" cy="165618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IRRELEVANTE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763688" y="1181072"/>
            <a:ext cx="864096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baixo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3923928" y="1181072"/>
            <a:ext cx="864096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alto</a:t>
            </a:r>
          </a:p>
        </p:txBody>
      </p:sp>
      <p:sp>
        <p:nvSpPr>
          <p:cNvPr id="12" name="Retângulo 11"/>
          <p:cNvSpPr/>
          <p:nvPr/>
        </p:nvSpPr>
        <p:spPr>
          <a:xfrm rot="16200000">
            <a:off x="503548" y="4313420"/>
            <a:ext cx="864096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baixo</a:t>
            </a:r>
          </a:p>
        </p:txBody>
      </p:sp>
      <p:sp>
        <p:nvSpPr>
          <p:cNvPr id="13" name="Retângulo 12"/>
          <p:cNvSpPr/>
          <p:nvPr/>
        </p:nvSpPr>
        <p:spPr>
          <a:xfrm rot="16200000">
            <a:off x="503548" y="2297196"/>
            <a:ext cx="864096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alto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2195736" y="667724"/>
            <a:ext cx="206729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t-BR" b="1" dirty="0"/>
              <a:t>VALOR E UTILIDADE</a:t>
            </a:r>
          </a:p>
        </p:txBody>
      </p:sp>
      <p:sp>
        <p:nvSpPr>
          <p:cNvPr id="15" name="CaixaDeTexto 14"/>
          <p:cNvSpPr txBox="1"/>
          <p:nvPr/>
        </p:nvSpPr>
        <p:spPr>
          <a:xfrm rot="16200000">
            <a:off x="-833247" y="3192649"/>
            <a:ext cx="266429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GRAU DE NOVIDADE</a:t>
            </a:r>
          </a:p>
        </p:txBody>
      </p:sp>
      <p:sp>
        <p:nvSpPr>
          <p:cNvPr id="5" name="Elipse 4"/>
          <p:cNvSpPr/>
          <p:nvPr/>
        </p:nvSpPr>
        <p:spPr>
          <a:xfrm>
            <a:off x="3419872" y="1518004"/>
            <a:ext cx="1862915" cy="1872208"/>
          </a:xfrm>
          <a:prstGeom prst="ellipse">
            <a:avLst/>
          </a:prstGeom>
          <a:noFill/>
          <a:ln cap="rnd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>
            <a:off x="166530" y="6536377"/>
            <a:ext cx="872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© www.josedornelas.com.br                                                                                    facebook.com/</a:t>
            </a:r>
            <a:r>
              <a:rPr lang="pt-BR" sz="1200" b="1" dirty="0" err="1"/>
              <a:t>JoseDornelasEmpreende</a:t>
            </a:r>
            <a:endParaRPr lang="pt-BR" sz="1200" b="1" dirty="0"/>
          </a:p>
        </p:txBody>
      </p:sp>
    </p:spTree>
    <p:extLst>
      <p:ext uri="{BB962C8B-B14F-4D97-AF65-F5344CB8AC3E}">
        <p14:creationId xmlns:p14="http://schemas.microsoft.com/office/powerpoint/2010/main" val="2784387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649684585"/>
              </p:ext>
            </p:extLst>
          </p:nvPr>
        </p:nvGraphicFramePr>
        <p:xfrm>
          <a:off x="1619672" y="198884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>
                <a:solidFill>
                  <a:srgbClr val="002060"/>
                </a:solidFill>
                <a:effectLst/>
              </a:rPr>
              <a:t>Fatores de sucesso do empreendedorismo inovador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66530" y="6536377"/>
            <a:ext cx="872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© www.josedornelas.com.br                                                                                    facebook.com/</a:t>
            </a:r>
            <a:r>
              <a:rPr lang="pt-BR" sz="1200" b="1" dirty="0" err="1"/>
              <a:t>JoseDornelasEmpreende</a:t>
            </a:r>
            <a:endParaRPr lang="pt-BR" sz="1200" b="1" dirty="0"/>
          </a:p>
        </p:txBody>
      </p:sp>
    </p:spTree>
    <p:extLst>
      <p:ext uri="{BB962C8B-B14F-4D97-AF65-F5344CB8AC3E}">
        <p14:creationId xmlns:p14="http://schemas.microsoft.com/office/powerpoint/2010/main" val="3649146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tângulo de cantos arredondados 3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831850" y="228600"/>
            <a:ext cx="7772400" cy="1143000"/>
          </a:xfrm>
        </p:spPr>
        <p:txBody>
          <a:bodyPr/>
          <a:lstStyle/>
          <a:p>
            <a:pPr algn="ctr"/>
            <a:r>
              <a:rPr lang="pt-BR" altLang="pt-BR" dirty="0">
                <a:solidFill>
                  <a:srgbClr val="002060"/>
                </a:solidFill>
                <a:effectLst/>
              </a:rPr>
              <a:t>MBA – PECE  (EP-029)	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457200" y="1474440"/>
            <a:ext cx="829151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spcBef>
                <a:spcPct val="20000"/>
              </a:spcBef>
              <a:defRPr/>
            </a:pPr>
            <a:r>
              <a:rPr lang="en-US" dirty="0" err="1">
                <a:solidFill>
                  <a:srgbClr val="008080"/>
                </a:solidFill>
                <a:latin typeface="Trebuchet MS" pitchFamily="34" charset="0"/>
              </a:rPr>
              <a:t>Apresentação</a:t>
            </a:r>
            <a:r>
              <a:rPr lang="en-US" dirty="0">
                <a:solidFill>
                  <a:srgbClr val="008080"/>
                </a:solidFill>
                <a:latin typeface="Trebuchet MS" pitchFamily="34" charset="0"/>
              </a:rPr>
              <a:t> dos </a:t>
            </a:r>
            <a:r>
              <a:rPr lang="en-US" dirty="0" err="1">
                <a:solidFill>
                  <a:srgbClr val="008080"/>
                </a:solidFill>
                <a:latin typeface="Trebuchet MS" pitchFamily="34" charset="0"/>
              </a:rPr>
              <a:t>alunos</a:t>
            </a:r>
            <a:endParaRPr lang="en-US" dirty="0">
              <a:solidFill>
                <a:srgbClr val="008080"/>
              </a:solidFill>
              <a:latin typeface="Trebuchet MS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1400" dirty="0">
                <a:latin typeface="Trebuchet MS" pitchFamily="34" charset="0"/>
              </a:rPr>
              <a:t>Nome, </a:t>
            </a:r>
            <a:r>
              <a:rPr lang="en-US" sz="1400" dirty="0" err="1">
                <a:latin typeface="Trebuchet MS" pitchFamily="34" charset="0"/>
              </a:rPr>
              <a:t>profissão</a:t>
            </a:r>
            <a:endParaRPr lang="en-US" sz="1400" dirty="0">
              <a:latin typeface="Trebuchet MS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1400" dirty="0" err="1">
                <a:latin typeface="Trebuchet MS" pitchFamily="34" charset="0"/>
              </a:rPr>
              <a:t>Empresa</a:t>
            </a:r>
            <a:endParaRPr lang="en-US" sz="1400" dirty="0">
              <a:latin typeface="Trebuchet MS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1400" dirty="0" err="1">
                <a:latin typeface="Trebuchet MS" pitchFamily="34" charset="0"/>
              </a:rPr>
              <a:t>Expectativa</a:t>
            </a:r>
            <a:endParaRPr lang="en-US" sz="1400" dirty="0">
              <a:latin typeface="Trebuchet MS" pitchFamily="34" charset="0"/>
            </a:endParaRPr>
          </a:p>
          <a:p>
            <a:pPr>
              <a:spcBef>
                <a:spcPct val="20000"/>
              </a:spcBef>
              <a:defRPr/>
            </a:pPr>
            <a:endParaRPr lang="en-US" dirty="0">
              <a:solidFill>
                <a:srgbClr val="008080"/>
              </a:solidFill>
              <a:latin typeface="Trebuchet MS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US" dirty="0">
                <a:solidFill>
                  <a:srgbClr val="008080"/>
                </a:solidFill>
                <a:latin typeface="Trebuchet MS" pitchFamily="34" charset="0"/>
              </a:rPr>
              <a:t>Professor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1400" dirty="0" err="1">
                <a:latin typeface="Trebuchet MS" pitchFamily="34" charset="0"/>
              </a:rPr>
              <a:t>Expectativa</a:t>
            </a:r>
            <a:r>
              <a:rPr lang="en-US" sz="1400" dirty="0">
                <a:latin typeface="Trebuchet MS" pitchFamily="34" charset="0"/>
              </a:rPr>
              <a:t> </a:t>
            </a:r>
            <a:r>
              <a:rPr lang="en-US" sz="1400" dirty="0" err="1">
                <a:latin typeface="Trebuchet MS" pitchFamily="34" charset="0"/>
              </a:rPr>
              <a:t>quanto</a:t>
            </a:r>
            <a:r>
              <a:rPr lang="en-US" sz="1400" dirty="0">
                <a:latin typeface="Trebuchet MS" pitchFamily="34" charset="0"/>
              </a:rPr>
              <a:t> </a:t>
            </a:r>
            <a:r>
              <a:rPr lang="en-US" sz="1400" dirty="0" err="1">
                <a:latin typeface="Trebuchet MS" pitchFamily="34" charset="0"/>
              </a:rPr>
              <a:t>ao</a:t>
            </a:r>
            <a:r>
              <a:rPr lang="en-US" sz="1400" dirty="0">
                <a:latin typeface="Trebuchet MS" pitchFamily="34" charset="0"/>
              </a:rPr>
              <a:t> </a:t>
            </a:r>
            <a:r>
              <a:rPr lang="en-US" sz="1400" dirty="0" err="1">
                <a:latin typeface="Trebuchet MS" pitchFamily="34" charset="0"/>
              </a:rPr>
              <a:t>desempenho</a:t>
            </a:r>
            <a:r>
              <a:rPr lang="en-US" sz="1400" dirty="0">
                <a:latin typeface="Trebuchet MS" pitchFamily="34" charset="0"/>
              </a:rPr>
              <a:t> dos </a:t>
            </a:r>
            <a:r>
              <a:rPr lang="en-US" sz="1400" dirty="0" err="1">
                <a:latin typeface="Trebuchet MS" pitchFamily="34" charset="0"/>
              </a:rPr>
              <a:t>alunos</a:t>
            </a:r>
            <a:r>
              <a:rPr lang="en-US" sz="1400" dirty="0">
                <a:latin typeface="Trebuchet MS" pitchFamily="34" charset="0"/>
              </a:rPr>
              <a:t> e </a:t>
            </a:r>
            <a:r>
              <a:rPr lang="en-US" sz="1400" dirty="0" err="1">
                <a:latin typeface="Trebuchet MS" pitchFamily="34" charset="0"/>
              </a:rPr>
              <a:t>como</a:t>
            </a:r>
            <a:r>
              <a:rPr lang="en-US" sz="1400" dirty="0">
                <a:latin typeface="Trebuchet MS" pitchFamily="34" charset="0"/>
              </a:rPr>
              <a:t> </a:t>
            </a:r>
            <a:r>
              <a:rPr lang="en-US" sz="1400" dirty="0" err="1">
                <a:latin typeface="Trebuchet MS" pitchFamily="34" charset="0"/>
              </a:rPr>
              <a:t>será</a:t>
            </a:r>
            <a:r>
              <a:rPr lang="en-US" sz="1400" dirty="0">
                <a:latin typeface="Trebuchet MS" pitchFamily="34" charset="0"/>
              </a:rPr>
              <a:t> o </a:t>
            </a:r>
            <a:r>
              <a:rPr lang="en-US" sz="1400" dirty="0" err="1">
                <a:latin typeface="Trebuchet MS" pitchFamily="34" charset="0"/>
              </a:rPr>
              <a:t>curso</a:t>
            </a:r>
            <a:endParaRPr lang="en-US" sz="1400" dirty="0">
              <a:latin typeface="Trebuchet MS" pitchFamily="34" charset="0"/>
            </a:endParaRPr>
          </a:p>
          <a:p>
            <a:pPr>
              <a:spcBef>
                <a:spcPct val="20000"/>
              </a:spcBef>
              <a:defRPr/>
            </a:pPr>
            <a:endParaRPr lang="en-US" dirty="0">
              <a:solidFill>
                <a:srgbClr val="008080"/>
              </a:solidFill>
              <a:latin typeface="Trebuchet MS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US" dirty="0" err="1">
                <a:solidFill>
                  <a:srgbClr val="008080"/>
                </a:solidFill>
                <a:latin typeface="Trebuchet MS" pitchFamily="34" charset="0"/>
              </a:rPr>
              <a:t>Regras</a:t>
            </a:r>
            <a:r>
              <a:rPr lang="en-US" dirty="0">
                <a:solidFill>
                  <a:srgbClr val="008080"/>
                </a:solidFill>
                <a:latin typeface="Trebuchet MS" pitchFamily="34" charset="0"/>
              </a:rPr>
              <a:t>/</a:t>
            </a:r>
            <a:r>
              <a:rPr lang="en-US" dirty="0" err="1">
                <a:solidFill>
                  <a:srgbClr val="008080"/>
                </a:solidFill>
                <a:latin typeface="Trebuchet MS" pitchFamily="34" charset="0"/>
              </a:rPr>
              <a:t>avaliação</a:t>
            </a:r>
            <a:endParaRPr lang="en-US" dirty="0">
              <a:solidFill>
                <a:srgbClr val="008080"/>
              </a:solidFill>
              <a:latin typeface="Trebuchet MS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pt-BR" sz="1400" dirty="0">
                <a:latin typeface="Trebuchet MS" pitchFamily="34" charset="0"/>
              </a:rPr>
              <a:t>NF = (PN + TI)/2, onde: NF = nota final de aproveitamento; PN = nota do plano de negócios (em grupo); TI = média aritmética simples dos trabalhos individuais solicitados (respostas aos estudos de caso, dilemas do livro Empreendedorismo, outros.)</a:t>
            </a:r>
            <a:endParaRPr lang="en-US" sz="1400" dirty="0">
              <a:latin typeface="Trebuchet MS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US" dirty="0" err="1">
                <a:solidFill>
                  <a:srgbClr val="008080"/>
                </a:solidFill>
                <a:latin typeface="Trebuchet MS" pitchFamily="34" charset="0"/>
              </a:rPr>
              <a:t>Aulas</a:t>
            </a:r>
            <a:endParaRPr lang="en-US" dirty="0">
              <a:solidFill>
                <a:srgbClr val="008080"/>
              </a:solidFill>
              <a:latin typeface="Trebuchet MS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1400" dirty="0">
                <a:solidFill>
                  <a:srgbClr val="FF0000"/>
                </a:solidFill>
                <a:latin typeface="Trebuchet MS" pitchFamily="34" charset="0"/>
              </a:rPr>
              <a:t>24 de </a:t>
            </a:r>
            <a:r>
              <a:rPr lang="en-US" sz="1400" dirty="0" err="1">
                <a:solidFill>
                  <a:srgbClr val="FF0000"/>
                </a:solidFill>
                <a:latin typeface="Trebuchet MS" pitchFamily="34" charset="0"/>
              </a:rPr>
              <a:t>fevereiro</a:t>
            </a:r>
            <a:endParaRPr lang="en-US" sz="1400" dirty="0">
              <a:solidFill>
                <a:srgbClr val="FF0000"/>
              </a:solidFill>
              <a:latin typeface="Trebuchet MS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1400" dirty="0">
                <a:solidFill>
                  <a:srgbClr val="FF0000"/>
                </a:solidFill>
                <a:latin typeface="Trebuchet MS" pitchFamily="34" charset="0"/>
              </a:rPr>
              <a:t>03, 10, 17, 24 de </a:t>
            </a:r>
            <a:r>
              <a:rPr lang="en-US" sz="1400" dirty="0" err="1">
                <a:solidFill>
                  <a:srgbClr val="FF0000"/>
                </a:solidFill>
                <a:latin typeface="Trebuchet MS" pitchFamily="34" charset="0"/>
              </a:rPr>
              <a:t>março</a:t>
            </a:r>
            <a:endParaRPr lang="en-US" sz="1400" dirty="0">
              <a:solidFill>
                <a:srgbClr val="FF0000"/>
              </a:solidFill>
              <a:latin typeface="Trebuchet MS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1400" dirty="0">
                <a:solidFill>
                  <a:srgbClr val="FF0000"/>
                </a:solidFill>
                <a:latin typeface="Trebuchet MS" pitchFamily="34" charset="0"/>
              </a:rPr>
              <a:t>07 de </a:t>
            </a:r>
            <a:r>
              <a:rPr lang="en-US" sz="1400" dirty="0" err="1">
                <a:solidFill>
                  <a:srgbClr val="FF0000"/>
                </a:solidFill>
                <a:latin typeface="Trebuchet MS" pitchFamily="34" charset="0"/>
              </a:rPr>
              <a:t>abril</a:t>
            </a:r>
            <a:endParaRPr lang="en-US" sz="1400" dirty="0">
              <a:solidFill>
                <a:srgbClr val="FF0000"/>
              </a:solidFill>
              <a:latin typeface="Trebuchet MS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endParaRPr lang="en-US" sz="1800" dirty="0">
              <a:latin typeface="Trebuchet MS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dirty="0">
              <a:solidFill>
                <a:srgbClr val="008080"/>
              </a:solidFill>
              <a:latin typeface="Trebuchet MS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b="1" dirty="0">
              <a:solidFill>
                <a:srgbClr val="008080"/>
              </a:solidFill>
              <a:latin typeface="Trebuchet MS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66530" y="6536377"/>
            <a:ext cx="872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© www.josedornelas.com.br                                                                                    facebook.com/</a:t>
            </a:r>
            <a:r>
              <a:rPr lang="pt-BR" sz="1200" b="1" dirty="0" err="1"/>
              <a:t>JoseDornelasEmpreende</a:t>
            </a:r>
            <a:endParaRPr lang="pt-BR" sz="1200" b="1" dirty="0"/>
          </a:p>
        </p:txBody>
      </p:sp>
    </p:spTree>
    <p:extLst>
      <p:ext uri="{BB962C8B-B14F-4D97-AF65-F5344CB8AC3E}">
        <p14:creationId xmlns:p14="http://schemas.microsoft.com/office/powerpoint/2010/main" val="1556403202"/>
      </p:ext>
    </p:extLst>
  </p:cSld>
  <p:clrMapOvr>
    <a:masterClrMapping/>
  </p:clrMapOvr>
  <p:transition spd="med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4196632247"/>
              </p:ext>
            </p:extLst>
          </p:nvPr>
        </p:nvGraphicFramePr>
        <p:xfrm>
          <a:off x="1619672" y="198884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>
                <a:solidFill>
                  <a:srgbClr val="002060"/>
                </a:solidFill>
                <a:effectLst/>
              </a:rPr>
              <a:t>Fatores de sucesso do empreendedorismo inovador</a:t>
            </a:r>
          </a:p>
        </p:txBody>
      </p:sp>
      <p:sp>
        <p:nvSpPr>
          <p:cNvPr id="12" name="Retângulo 11"/>
          <p:cNvSpPr/>
          <p:nvPr/>
        </p:nvSpPr>
        <p:spPr>
          <a:xfrm rot="20001143">
            <a:off x="998727" y="3615892"/>
            <a:ext cx="7202613" cy="830997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pt-BR" sz="4800" b="1" cap="none" spc="0" dirty="0">
                <a:ln/>
                <a:solidFill>
                  <a:schemeClr val="bg1"/>
                </a:solidFill>
                <a:effectLst/>
              </a:rPr>
              <a:t>Cultura Empreendedora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66530" y="6536377"/>
            <a:ext cx="872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© www.josedornelas.com.br                                                                                    facebook.com/</a:t>
            </a:r>
            <a:r>
              <a:rPr lang="pt-BR" sz="1200" b="1" dirty="0" err="1"/>
              <a:t>JoseDornelasEmpreende</a:t>
            </a:r>
            <a:endParaRPr lang="pt-BR" sz="1200" b="1" dirty="0"/>
          </a:p>
        </p:txBody>
      </p:sp>
    </p:spTree>
    <p:extLst>
      <p:ext uri="{BB962C8B-B14F-4D97-AF65-F5344CB8AC3E}">
        <p14:creationId xmlns:p14="http://schemas.microsoft.com/office/powerpoint/2010/main" val="29392896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tângulo de cantos arredondados 5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626" name="Título 1"/>
          <p:cNvSpPr>
            <a:spLocks noGrp="1"/>
          </p:cNvSpPr>
          <p:nvPr>
            <p:ph type="title"/>
          </p:nvPr>
        </p:nvSpPr>
        <p:spPr bwMode="auto">
          <a:xfrm>
            <a:off x="467544" y="836712"/>
            <a:ext cx="8229600" cy="11430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pt-BR" sz="3600" dirty="0">
                <a:solidFill>
                  <a:srgbClr val="002060"/>
                </a:solidFill>
                <a:effectLst/>
                <a:latin typeface="Arial Rounded MT Bold" pitchFamily="34" charset="0"/>
              </a:rPr>
              <a:t>Como trilhar o caminho certo</a:t>
            </a:r>
            <a:br>
              <a:rPr lang="pt-BR" sz="3600" dirty="0">
                <a:solidFill>
                  <a:srgbClr val="002060"/>
                </a:solidFill>
                <a:effectLst/>
                <a:latin typeface="Arial Rounded MT Bold" pitchFamily="34" charset="0"/>
              </a:rPr>
            </a:br>
            <a:r>
              <a:rPr lang="pt-BR" sz="3600" dirty="0">
                <a:solidFill>
                  <a:srgbClr val="002060"/>
                </a:solidFill>
                <a:effectLst/>
                <a:latin typeface="Arial Rounded MT Bold" pitchFamily="34" charset="0"/>
              </a:rPr>
              <a:t>e desenvolver uma mentalidade empreendedora inovadora?</a:t>
            </a:r>
            <a:br>
              <a:rPr lang="pt-BR" sz="3600" dirty="0">
                <a:solidFill>
                  <a:srgbClr val="002060"/>
                </a:solidFill>
                <a:effectLst/>
                <a:latin typeface="Arial Rounded MT Bold" pitchFamily="34" charset="0"/>
              </a:rPr>
            </a:br>
            <a:br>
              <a:rPr lang="pt-BR" sz="3600" dirty="0">
                <a:solidFill>
                  <a:srgbClr val="002060"/>
                </a:solidFill>
                <a:effectLst/>
                <a:latin typeface="Arial Rounded MT Bold" pitchFamily="34" charset="0"/>
              </a:rPr>
            </a:br>
            <a:r>
              <a:rPr lang="pt-BR" sz="3600" dirty="0">
                <a:solidFill>
                  <a:schemeClr val="accent2">
                    <a:lumMod val="75000"/>
                  </a:schemeClr>
                </a:solidFill>
                <a:effectLst/>
                <a:latin typeface="Arial Rounded MT Bold" pitchFamily="34" charset="0"/>
              </a:rPr>
              <a:t>Busca do autoconhecimento</a:t>
            </a:r>
            <a:br>
              <a:rPr lang="pt-BR" sz="3600" dirty="0">
                <a:solidFill>
                  <a:schemeClr val="accent2">
                    <a:lumMod val="75000"/>
                  </a:schemeClr>
                </a:solidFill>
                <a:effectLst/>
                <a:latin typeface="Arial Rounded MT Bold" pitchFamily="34" charset="0"/>
              </a:rPr>
            </a:br>
            <a:br>
              <a:rPr lang="pt-BR" sz="3600" dirty="0">
                <a:solidFill>
                  <a:schemeClr val="accent2">
                    <a:lumMod val="75000"/>
                  </a:schemeClr>
                </a:solidFill>
                <a:effectLst/>
                <a:latin typeface="Arial Rounded MT Bold" pitchFamily="34" charset="0"/>
              </a:rPr>
            </a:br>
            <a:r>
              <a:rPr lang="pt-BR" sz="3600" dirty="0">
                <a:solidFill>
                  <a:schemeClr val="accent2">
                    <a:lumMod val="75000"/>
                  </a:schemeClr>
                </a:solidFill>
                <a:effectLst/>
                <a:latin typeface="Arial Rounded MT Bold" pitchFamily="34" charset="0"/>
              </a:rPr>
              <a:t>Descobrir sua motivação</a:t>
            </a:r>
            <a:r>
              <a:rPr lang="pt-BR" sz="4800" dirty="0">
                <a:solidFill>
                  <a:schemeClr val="accent2">
                    <a:lumMod val="75000"/>
                  </a:schemeClr>
                </a:solidFill>
                <a:effectLst/>
                <a:latin typeface="Arial Rounded MT Bold" pitchFamily="34" charset="0"/>
              </a:rPr>
              <a:t> </a:t>
            </a:r>
          </a:p>
        </p:txBody>
      </p:sp>
      <p:sp>
        <p:nvSpPr>
          <p:cNvPr id="14340" name="Rectangle 3"/>
          <p:cNvSpPr>
            <a:spLocks noChangeArrowheads="1"/>
          </p:cNvSpPr>
          <p:nvPr/>
        </p:nvSpPr>
        <p:spPr bwMode="auto">
          <a:xfrm>
            <a:off x="63147" y="6429375"/>
            <a:ext cx="25613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ww.josedornelas.com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66530" y="6536377"/>
            <a:ext cx="872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© www.josedornelas.com.br                                                                                    facebook.com/</a:t>
            </a:r>
            <a:r>
              <a:rPr lang="pt-BR" sz="1200" b="1" dirty="0" err="1"/>
              <a:t>JoseDornelasEmpreende</a:t>
            </a:r>
            <a:endParaRPr lang="pt-BR" sz="1200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tângulo de cantos arredondados 4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t-BR" dirty="0">
                <a:solidFill>
                  <a:srgbClr val="002060"/>
                </a:solidFill>
                <a:effectLst/>
              </a:rPr>
              <a:t>Verdades sobrepujam mitos...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66530" y="6536377"/>
            <a:ext cx="872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© www.josedornelas.com.br                                                                                    facebook.com/</a:t>
            </a:r>
            <a:r>
              <a:rPr lang="pt-BR" sz="1200" b="1" dirty="0" err="1"/>
              <a:t>JoseDornelasEmpreende</a:t>
            </a:r>
            <a:endParaRPr lang="pt-BR" sz="1200" b="1" dirty="0"/>
          </a:p>
        </p:txBody>
      </p:sp>
    </p:spTree>
    <p:extLst>
      <p:ext uri="{BB962C8B-B14F-4D97-AF65-F5344CB8AC3E}">
        <p14:creationId xmlns:p14="http://schemas.microsoft.com/office/powerpoint/2010/main" val="5543663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tângulo de cantos arredondados 5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626" name="Título 1"/>
          <p:cNvSpPr>
            <a:spLocks noGrp="1"/>
          </p:cNvSpPr>
          <p:nvPr>
            <p:ph type="title"/>
          </p:nvPr>
        </p:nvSpPr>
        <p:spPr bwMode="auto">
          <a:xfrm>
            <a:off x="467544" y="2646040"/>
            <a:ext cx="8229600" cy="11430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pt-BR" sz="4400" dirty="0">
                <a:solidFill>
                  <a:srgbClr val="002060"/>
                </a:solidFill>
                <a:effectLst/>
                <a:latin typeface="Arial Rounded MT Bold" pitchFamily="34" charset="0"/>
              </a:rPr>
              <a:t>1. Sorte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66530" y="6536377"/>
            <a:ext cx="2245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/>
              <a:t>© www.josedornelas.com.br</a:t>
            </a:r>
          </a:p>
        </p:txBody>
      </p:sp>
      <p:pic>
        <p:nvPicPr>
          <p:cNvPr id="1026" name="Picture 2" descr="C:\Users\jd\Documents\Empreende\palestras\10 mandamentos\posts facebook - verdades empreendedorismo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1755576"/>
            <a:ext cx="10161588" cy="1016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66530" y="6536377"/>
            <a:ext cx="872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© www.josedornelas.com.br                                                                                    facebook.com/</a:t>
            </a:r>
            <a:r>
              <a:rPr lang="pt-BR" sz="1200" b="1" dirty="0" err="1"/>
              <a:t>JoseDornelasEmpreende</a:t>
            </a:r>
            <a:endParaRPr lang="pt-BR" sz="1200" b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tângulo de cantos arredondados 5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626" name="Título 1"/>
          <p:cNvSpPr>
            <a:spLocks noGrp="1"/>
          </p:cNvSpPr>
          <p:nvPr>
            <p:ph type="title"/>
          </p:nvPr>
        </p:nvSpPr>
        <p:spPr bwMode="auto">
          <a:xfrm>
            <a:off x="467544" y="2646040"/>
            <a:ext cx="8229600" cy="11430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pt-BR" sz="4400" dirty="0">
                <a:solidFill>
                  <a:srgbClr val="002060"/>
                </a:solidFill>
                <a:effectLst/>
                <a:latin typeface="Arial Rounded MT Bold" pitchFamily="34" charset="0"/>
              </a:rPr>
              <a:t>2. Quebrar a cara (fracassar)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66530" y="6536377"/>
            <a:ext cx="2245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/>
              <a:t>© www.josedornelas.com.br</a:t>
            </a:r>
          </a:p>
        </p:txBody>
      </p:sp>
      <p:pic>
        <p:nvPicPr>
          <p:cNvPr id="2050" name="Picture 2" descr="C:\Users\jd\Documents\Empreende\palestras\10 mandamentos\posts facebook - verdades empreendedorismo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1971600"/>
            <a:ext cx="10161588" cy="1016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66530" y="6536377"/>
            <a:ext cx="872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© www.josedornelas.com.br                                                                                    facebook.com/</a:t>
            </a:r>
            <a:r>
              <a:rPr lang="pt-BR" sz="1200" b="1" dirty="0" err="1"/>
              <a:t>JoseDornelasEmpreende</a:t>
            </a:r>
            <a:endParaRPr lang="pt-BR" sz="1200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jd\Documents\Empreende\palestras\10 mandamentos\posts facebook - verdades empreendedorismo-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34" t="11355" r="29902" b="75922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6" name="Título 1"/>
          <p:cNvSpPr>
            <a:spLocks noGrp="1"/>
          </p:cNvSpPr>
          <p:nvPr>
            <p:ph type="title"/>
          </p:nvPr>
        </p:nvSpPr>
        <p:spPr bwMode="auto">
          <a:xfrm>
            <a:off x="467544" y="1628800"/>
            <a:ext cx="8229600" cy="11430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pt-BR" sz="2400" dirty="0">
                <a:solidFill>
                  <a:schemeClr val="accent2">
                    <a:lumMod val="75000"/>
                  </a:schemeClr>
                </a:solidFill>
                <a:effectLst/>
              </a:rPr>
              <a:t>É muito melhor arriscar coisas grandiosas, alcançar triunfos e glórias, mesmo expondo-se à derrota, do que formar fila com os pobres de espírito que nem gozam muito nem sofrem muito, porque vivem nessa penumbra cinzenta que não conhece vitória nem derrota.</a:t>
            </a:r>
            <a:br>
              <a:rPr lang="pt-BR" sz="2400" dirty="0">
                <a:solidFill>
                  <a:schemeClr val="accent2">
                    <a:lumMod val="75000"/>
                  </a:schemeClr>
                </a:solidFill>
                <a:effectLst/>
              </a:rPr>
            </a:br>
            <a:br>
              <a:rPr lang="pt-BR" sz="2400" dirty="0">
                <a:solidFill>
                  <a:schemeClr val="accent2">
                    <a:lumMod val="75000"/>
                  </a:schemeClr>
                </a:solidFill>
                <a:effectLst/>
              </a:rPr>
            </a:br>
            <a:r>
              <a:rPr lang="pt-BR" sz="2400" dirty="0">
                <a:solidFill>
                  <a:schemeClr val="tx1"/>
                </a:solidFill>
                <a:effectLst/>
              </a:rPr>
              <a:t>Theodore Roosevelt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66530" y="6536377"/>
            <a:ext cx="872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© www.josedornelas.com.br                                                                                    facebook.com/</a:t>
            </a:r>
            <a:r>
              <a:rPr lang="pt-BR" sz="1200" b="1" dirty="0" err="1"/>
              <a:t>JoseDornelasEmpreende</a:t>
            </a:r>
            <a:endParaRPr lang="pt-BR" sz="12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tângulo de cantos arredondados 5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626" name="Título 1"/>
          <p:cNvSpPr>
            <a:spLocks noGrp="1"/>
          </p:cNvSpPr>
          <p:nvPr>
            <p:ph type="title"/>
          </p:nvPr>
        </p:nvSpPr>
        <p:spPr bwMode="auto">
          <a:xfrm>
            <a:off x="467544" y="2646040"/>
            <a:ext cx="8229600" cy="11430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pt-BR" sz="4400" dirty="0">
                <a:solidFill>
                  <a:srgbClr val="002060"/>
                </a:solidFill>
                <a:effectLst/>
                <a:latin typeface="Arial Rounded MT Bold" pitchFamily="34" charset="0"/>
              </a:rPr>
              <a:t>3. Paciência x Agilidade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66530" y="6536377"/>
            <a:ext cx="2245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/>
              <a:t>© www.josedornelas.com.br</a:t>
            </a:r>
          </a:p>
        </p:txBody>
      </p:sp>
      <p:pic>
        <p:nvPicPr>
          <p:cNvPr id="3074" name="Picture 2" descr="C:\Users\jd\Documents\Empreende\palestras\10 mandamentos\posts facebook - verdades empreendedorismo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2259632"/>
            <a:ext cx="10161588" cy="1016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66530" y="6536377"/>
            <a:ext cx="872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© www.josedornelas.com.br                                                                                    facebook.com/</a:t>
            </a:r>
            <a:r>
              <a:rPr lang="pt-BR" sz="1200" b="1" dirty="0" err="1"/>
              <a:t>JoseDornelasEmpreende</a:t>
            </a:r>
            <a:endParaRPr lang="pt-BR" sz="1200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tângulo de cantos arredondados 5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626" name="Título 1"/>
          <p:cNvSpPr>
            <a:spLocks noGrp="1"/>
          </p:cNvSpPr>
          <p:nvPr>
            <p:ph type="title"/>
          </p:nvPr>
        </p:nvSpPr>
        <p:spPr bwMode="auto">
          <a:xfrm>
            <a:off x="467544" y="2646040"/>
            <a:ext cx="8229600" cy="11430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pt-BR" sz="4400" dirty="0">
                <a:solidFill>
                  <a:srgbClr val="002060"/>
                </a:solidFill>
                <a:effectLst/>
                <a:latin typeface="Arial Rounded MT Bold" pitchFamily="34" charset="0"/>
              </a:rPr>
              <a:t>4. Experiência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66530" y="6536377"/>
            <a:ext cx="2245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/>
              <a:t>© www.josedornelas.com.br</a:t>
            </a:r>
          </a:p>
        </p:txBody>
      </p:sp>
      <p:pic>
        <p:nvPicPr>
          <p:cNvPr id="4098" name="Picture 2" descr="C:\Users\jd\Documents\Empreende\palestras\10 mandamentos\posts facebook - verdades empreendedorismo-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004" y="-1827584"/>
            <a:ext cx="9513516" cy="951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66530" y="6536377"/>
            <a:ext cx="872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© www.josedornelas.com.br                                                                                    facebook.com/</a:t>
            </a:r>
            <a:r>
              <a:rPr lang="pt-BR" sz="1200" b="1" dirty="0" err="1">
                <a:solidFill>
                  <a:schemeClr val="bg1"/>
                </a:solidFill>
              </a:rPr>
              <a:t>JoseDornelasEmpreende</a:t>
            </a:r>
            <a:endParaRPr lang="pt-BR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tângulo de cantos arredondados 5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 bwMode="auto">
          <a:xfrm>
            <a:off x="467544" y="2646040"/>
            <a:ext cx="8229600" cy="11430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pt-BR" sz="4400" dirty="0">
                <a:solidFill>
                  <a:srgbClr val="002060"/>
                </a:solidFill>
                <a:effectLst/>
                <a:latin typeface="Arial Rounded MT Bold" pitchFamily="34" charset="0"/>
              </a:rPr>
              <a:t>5. “O homem não é uma ilha” </a:t>
            </a:r>
            <a:r>
              <a:rPr lang="pt-BR" sz="1800" dirty="0">
                <a:solidFill>
                  <a:srgbClr val="002060"/>
                </a:solidFill>
                <a:effectLst/>
                <a:latin typeface="Arial Rounded MT Bold" pitchFamily="34" charset="0"/>
              </a:rPr>
              <a:t>(John </a:t>
            </a:r>
            <a:r>
              <a:rPr lang="pt-BR" sz="1800" dirty="0" err="1">
                <a:solidFill>
                  <a:srgbClr val="002060"/>
                </a:solidFill>
                <a:effectLst/>
                <a:latin typeface="Arial Rounded MT Bold" pitchFamily="34" charset="0"/>
              </a:rPr>
              <a:t>Donne</a:t>
            </a:r>
            <a:r>
              <a:rPr lang="pt-BR" sz="1800" dirty="0">
                <a:solidFill>
                  <a:srgbClr val="002060"/>
                </a:solidFill>
                <a:effectLst/>
                <a:latin typeface="Arial Rounded MT Bold" pitchFamily="34" charset="0"/>
              </a:rPr>
              <a:t>)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66530" y="6536377"/>
            <a:ext cx="2245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/>
              <a:t>© www.josedornelas.com.br</a:t>
            </a:r>
          </a:p>
        </p:txBody>
      </p:sp>
      <p:pic>
        <p:nvPicPr>
          <p:cNvPr id="5122" name="Picture 2" descr="C:\Users\jd\Documents\Empreende\palestras\10 mandamentos\posts facebook - verdades empreendedorismo-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988" y="-1755576"/>
            <a:ext cx="10161588" cy="1016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66530" y="6536377"/>
            <a:ext cx="872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© www.josedornelas.com.br                                                                                    facebook.com/</a:t>
            </a:r>
            <a:r>
              <a:rPr lang="pt-BR" sz="1200" b="1" dirty="0" err="1">
                <a:solidFill>
                  <a:schemeClr val="bg1"/>
                </a:solidFill>
              </a:rPr>
              <a:t>JoseDornelasEmpreende</a:t>
            </a:r>
            <a:endParaRPr lang="pt-BR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tângulo de cantos arredondados 5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626" name="Título 1"/>
          <p:cNvSpPr>
            <a:spLocks noGrp="1"/>
          </p:cNvSpPr>
          <p:nvPr>
            <p:ph type="title"/>
          </p:nvPr>
        </p:nvSpPr>
        <p:spPr bwMode="auto">
          <a:xfrm>
            <a:off x="467544" y="2646040"/>
            <a:ext cx="8229600" cy="11430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pt-BR" sz="4400" dirty="0">
                <a:solidFill>
                  <a:srgbClr val="002060"/>
                </a:solidFill>
                <a:effectLst/>
                <a:latin typeface="Arial Rounded MT Bold" pitchFamily="34" charset="0"/>
              </a:rPr>
              <a:t>6. Modelos de referência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66530" y="6536377"/>
            <a:ext cx="2245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/>
              <a:t>© www.josedornelas.com.br</a:t>
            </a:r>
          </a:p>
        </p:txBody>
      </p:sp>
      <p:pic>
        <p:nvPicPr>
          <p:cNvPr id="6146" name="Picture 2" descr="C:\Users\jd\Documents\Empreende\palestras\10 mandamentos\posts facebook - verdades empreendedorismo-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9028" y="-1827584"/>
            <a:ext cx="9801548" cy="980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66530" y="6536377"/>
            <a:ext cx="872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© www.josedornelas.com.br                                                                                    facebook.com/</a:t>
            </a:r>
            <a:r>
              <a:rPr lang="pt-BR" sz="1200" b="1" dirty="0" err="1">
                <a:solidFill>
                  <a:schemeClr val="bg1"/>
                </a:solidFill>
              </a:rPr>
              <a:t>JoseDornelasEmpreende</a:t>
            </a:r>
            <a:endParaRPr lang="pt-BR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altLang="pt-BR" sz="3800" b="0" dirty="0">
                <a:solidFill>
                  <a:srgbClr val="002060"/>
                </a:solidFill>
                <a:effectLst/>
              </a:rPr>
              <a:t>Você também pode estar aqui...</a:t>
            </a:r>
          </a:p>
        </p:txBody>
      </p:sp>
      <p:pic>
        <p:nvPicPr>
          <p:cNvPr id="7171" name="Picture 3" descr="C:\Users\jd\AppData\Local\Microsoft\Windows\Temporary Internet Files\Content.Outlook\TBY225GF\variadas 120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90931"/>
            <a:ext cx="3096840" cy="232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CaixaDeTexto 4"/>
          <p:cNvSpPr txBox="1">
            <a:spLocks noChangeArrowheads="1"/>
          </p:cNvSpPr>
          <p:nvPr/>
        </p:nvSpPr>
        <p:spPr bwMode="auto">
          <a:xfrm>
            <a:off x="827584" y="3815169"/>
            <a:ext cx="367240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 b="1">
                <a:solidFill>
                  <a:srgbClr val="00808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pt-BR" altLang="pt-BR" sz="1600" b="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Plano de negócios </a:t>
            </a:r>
            <a:r>
              <a:rPr lang="pt-BR" altLang="pt-BR" sz="1600" b="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BrinqueLink</a:t>
            </a:r>
            <a:endParaRPr lang="pt-BR" altLang="pt-BR" sz="1600" b="0" dirty="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Courier New" panose="02070309020205020404" pitchFamily="49" charset="0"/>
              <a:buChar char="o"/>
            </a:pPr>
            <a:endParaRPr lang="pt-BR" altLang="pt-BR" sz="1600" b="0" dirty="0">
              <a:solidFill>
                <a:schemeClr val="tx1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pt-BR" altLang="pt-BR" sz="1600" b="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Vencedor do Prêmio Santander de Empreendedorismo</a:t>
            </a:r>
          </a:p>
          <a:p>
            <a:pPr eaLnBrk="1" hangingPunct="1">
              <a:spcBef>
                <a:spcPct val="0"/>
              </a:spcBef>
              <a:buFont typeface="Courier New" panose="02070309020205020404" pitchFamily="49" charset="0"/>
              <a:buChar char="o"/>
            </a:pPr>
            <a:endParaRPr lang="pt-BR" altLang="pt-BR" sz="1600" b="0" dirty="0">
              <a:solidFill>
                <a:schemeClr val="tx1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pt-BR" altLang="pt-BR" sz="1600" b="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Mais de 5.000 concorrentes</a:t>
            </a:r>
          </a:p>
          <a:p>
            <a:pPr eaLnBrk="1" hangingPunct="1">
              <a:spcBef>
                <a:spcPct val="0"/>
              </a:spcBef>
              <a:buFont typeface="Courier New" panose="02070309020205020404" pitchFamily="49" charset="0"/>
              <a:buChar char="o"/>
            </a:pPr>
            <a:endParaRPr lang="pt-BR" altLang="pt-BR" sz="1600" b="0" dirty="0">
              <a:solidFill>
                <a:schemeClr val="tx1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pt-BR" altLang="pt-BR" sz="1600" b="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R$50mil para iniciar o projeto</a:t>
            </a:r>
          </a:p>
          <a:p>
            <a:pPr eaLnBrk="1" hangingPunct="1">
              <a:spcBef>
                <a:spcPct val="0"/>
              </a:spcBef>
              <a:buFont typeface="Courier New" panose="02070309020205020404" pitchFamily="49" charset="0"/>
              <a:buChar char="o"/>
            </a:pPr>
            <a:endParaRPr lang="pt-BR" altLang="pt-BR" sz="1600" b="0" dirty="0">
              <a:solidFill>
                <a:schemeClr val="tx1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pt-BR" altLang="pt-BR" sz="1600" b="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Curso de 21 dias no </a:t>
            </a:r>
            <a:r>
              <a:rPr lang="pt-BR" altLang="pt-BR" sz="1600" b="0" dirty="0" err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Babson</a:t>
            </a:r>
            <a:r>
              <a:rPr lang="pt-BR" altLang="pt-BR" sz="1600" b="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pt-BR" altLang="pt-BR" sz="1600" b="0" dirty="0" err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College</a:t>
            </a:r>
            <a:endParaRPr lang="pt-BR" altLang="pt-BR" sz="1600" b="0" dirty="0">
              <a:solidFill>
                <a:schemeClr val="tx1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66530" y="6536377"/>
            <a:ext cx="872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© www.josedornelas.com.br                                                                                    facebook.com/</a:t>
            </a:r>
            <a:r>
              <a:rPr lang="pt-BR" sz="1200" b="1" dirty="0" err="1"/>
              <a:t>JoseDornelasEmpreende</a:t>
            </a:r>
            <a:endParaRPr lang="pt-BR" sz="1200" b="1" dirty="0"/>
          </a:p>
        </p:txBody>
      </p:sp>
      <p:pic>
        <p:nvPicPr>
          <p:cNvPr id="7" name="Picture 10" descr="http://www.josedornelas.com.br/wp-content/uploads/2015/07/CapaPNCanva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184" y="1417638"/>
            <a:ext cx="3354863" cy="242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4"/>
          <p:cNvSpPr txBox="1">
            <a:spLocks noChangeArrowheads="1"/>
          </p:cNvSpPr>
          <p:nvPr/>
        </p:nvSpPr>
        <p:spPr bwMode="auto">
          <a:xfrm>
            <a:off x="4644008" y="4009970"/>
            <a:ext cx="388843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 b="1">
                <a:solidFill>
                  <a:srgbClr val="00808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pt-BR" altLang="pt-BR" sz="1600" b="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Livro </a:t>
            </a:r>
            <a:r>
              <a:rPr lang="pt-BR" altLang="pt-BR" sz="1600" b="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PN com </a:t>
            </a:r>
            <a:r>
              <a:rPr lang="pt-BR" altLang="pt-BR" sz="1600" b="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Canvas</a:t>
            </a:r>
            <a:endParaRPr lang="pt-BR" altLang="pt-BR" sz="1600" b="0" dirty="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Courier New" panose="02070309020205020404" pitchFamily="49" charset="0"/>
              <a:buChar char="o"/>
            </a:pPr>
            <a:endParaRPr lang="pt-BR" altLang="pt-BR" sz="1600" b="0" dirty="0">
              <a:solidFill>
                <a:schemeClr val="tx1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pt-BR" altLang="pt-BR" sz="1600" b="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pt-BR" altLang="pt-BR" sz="1600" b="0" dirty="0" err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Co-autores</a:t>
            </a:r>
            <a:r>
              <a:rPr lang="pt-BR" altLang="pt-BR" sz="1600" b="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ex-alunos do MBA do PECE</a:t>
            </a:r>
          </a:p>
          <a:p>
            <a:pPr eaLnBrk="1" hangingPunct="1">
              <a:spcBef>
                <a:spcPct val="0"/>
              </a:spcBef>
              <a:buFont typeface="Courier New" panose="02070309020205020404" pitchFamily="49" charset="0"/>
              <a:buChar char="o"/>
            </a:pPr>
            <a:endParaRPr lang="pt-BR" altLang="pt-BR" sz="1600" b="0" dirty="0">
              <a:solidFill>
                <a:schemeClr val="tx1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pt-BR" altLang="pt-BR" sz="1600" b="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3 exemplos completos de PN e </a:t>
            </a:r>
            <a:r>
              <a:rPr lang="pt-BR" altLang="pt-BR" sz="1600" b="0" dirty="0" err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Canvas</a:t>
            </a:r>
            <a:r>
              <a:rPr lang="pt-BR" altLang="pt-BR" sz="1600" b="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desenvolvidos no MBA</a:t>
            </a:r>
          </a:p>
        </p:txBody>
      </p:sp>
    </p:spTree>
    <p:extLst>
      <p:ext uri="{BB962C8B-B14F-4D97-AF65-F5344CB8AC3E}">
        <p14:creationId xmlns:p14="http://schemas.microsoft.com/office/powerpoint/2010/main" val="35969762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tângulo de cantos arredondados 5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626" name="Título 1"/>
          <p:cNvSpPr>
            <a:spLocks noGrp="1"/>
          </p:cNvSpPr>
          <p:nvPr>
            <p:ph type="title"/>
          </p:nvPr>
        </p:nvSpPr>
        <p:spPr bwMode="auto">
          <a:xfrm>
            <a:off x="0" y="2646040"/>
            <a:ext cx="9144000" cy="11430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pt-BR" sz="4400" dirty="0">
                <a:solidFill>
                  <a:srgbClr val="002060"/>
                </a:solidFill>
                <a:effectLst/>
                <a:latin typeface="Arial Rounded MT Bold" pitchFamily="34" charset="0"/>
              </a:rPr>
              <a:t>7. Perfil e influência do</a:t>
            </a:r>
            <a:br>
              <a:rPr lang="pt-BR" sz="4400" dirty="0">
                <a:solidFill>
                  <a:srgbClr val="002060"/>
                </a:solidFill>
                <a:effectLst/>
                <a:latin typeface="Arial Rounded MT Bold" pitchFamily="34" charset="0"/>
              </a:rPr>
            </a:br>
            <a:r>
              <a:rPr lang="pt-BR" sz="4400" dirty="0">
                <a:solidFill>
                  <a:srgbClr val="002060"/>
                </a:solidFill>
                <a:effectLst/>
                <a:latin typeface="Arial Rounded MT Bold" pitchFamily="34" charset="0"/>
              </a:rPr>
              <a:t> ambiente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66530" y="6536377"/>
            <a:ext cx="2245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/>
              <a:t>© www.josedornelas.com.br</a:t>
            </a:r>
          </a:p>
        </p:txBody>
      </p:sp>
      <p:pic>
        <p:nvPicPr>
          <p:cNvPr id="7170" name="Picture 2" descr="C:\Users\jd\Documents\Empreende\palestras\10 mandamentos\posts facebook - verdades empreendedorismo-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1467544"/>
            <a:ext cx="9834116" cy="983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66530" y="6536377"/>
            <a:ext cx="872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© www.josedornelas.com.br                                                                                    facebook.com/</a:t>
            </a:r>
            <a:r>
              <a:rPr lang="pt-BR" sz="1200" b="1" dirty="0" err="1">
                <a:solidFill>
                  <a:schemeClr val="bg1"/>
                </a:solidFill>
              </a:rPr>
              <a:t>JoseDornelasEmpreende</a:t>
            </a:r>
            <a:endParaRPr lang="pt-BR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tângulo de cantos arredondados 5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626" name="Título 1"/>
          <p:cNvSpPr>
            <a:spLocks noGrp="1"/>
          </p:cNvSpPr>
          <p:nvPr>
            <p:ph type="title"/>
          </p:nvPr>
        </p:nvSpPr>
        <p:spPr bwMode="auto">
          <a:xfrm>
            <a:off x="467544" y="2646040"/>
            <a:ext cx="8229600" cy="11430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pt-BR" sz="4400" dirty="0">
                <a:solidFill>
                  <a:srgbClr val="002060"/>
                </a:solidFill>
                <a:effectLst/>
                <a:latin typeface="Arial Rounded MT Bold" pitchFamily="34" charset="0"/>
              </a:rPr>
              <a:t>8. Planejamento e Resultados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66530" y="6536377"/>
            <a:ext cx="2245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/>
              <a:t>© www.josedornelas.com.br</a:t>
            </a:r>
          </a:p>
        </p:txBody>
      </p:sp>
      <p:pic>
        <p:nvPicPr>
          <p:cNvPr id="8194" name="Picture 2" descr="C:\Users\jd\Documents\Empreende\palestras\10 mandamentos\posts facebook - verdades empreendedorismo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996" y="-2115616"/>
            <a:ext cx="10161588" cy="1016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66530" y="6536377"/>
            <a:ext cx="872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© www.josedornelas.com.br                                                                                    facebook.com/</a:t>
            </a:r>
            <a:r>
              <a:rPr lang="pt-BR" sz="1200" b="1" dirty="0" err="1"/>
              <a:t>JoseDornelasEmpreende</a:t>
            </a:r>
            <a:endParaRPr lang="pt-BR" sz="1200" b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tângulo de cantos arredondados 5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626" name="Título 1"/>
          <p:cNvSpPr>
            <a:spLocks noGrp="1"/>
          </p:cNvSpPr>
          <p:nvPr>
            <p:ph type="title"/>
          </p:nvPr>
        </p:nvSpPr>
        <p:spPr bwMode="auto">
          <a:xfrm>
            <a:off x="467544" y="2646040"/>
            <a:ext cx="8229600" cy="11430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pt-BR" sz="4400" dirty="0">
                <a:solidFill>
                  <a:srgbClr val="002060"/>
                </a:solidFill>
                <a:effectLst/>
                <a:latin typeface="Arial Rounded MT Bold" pitchFamily="34" charset="0"/>
              </a:rPr>
              <a:t>9. Sonhar acordado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66530" y="6536377"/>
            <a:ext cx="2245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/>
              <a:t>© www.josedornelas.com.br</a:t>
            </a:r>
          </a:p>
        </p:txBody>
      </p:sp>
      <p:pic>
        <p:nvPicPr>
          <p:cNvPr id="9218" name="Picture 2" descr="C:\Users\jd\Documents\Empreende\palestras\10 mandamentos\posts facebook - verdades empreendedorismo-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7"/>
          <a:stretch/>
        </p:blipFill>
        <p:spPr bwMode="auto">
          <a:xfrm>
            <a:off x="-612576" y="-1651000"/>
            <a:ext cx="9823450" cy="1016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66530" y="6536377"/>
            <a:ext cx="872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© www.josedornelas.com.br                                                                                    facebook.com/</a:t>
            </a:r>
            <a:r>
              <a:rPr lang="pt-BR" sz="1200" b="1" dirty="0" err="1">
                <a:solidFill>
                  <a:schemeClr val="bg1"/>
                </a:solidFill>
              </a:rPr>
              <a:t>JoseDornelasEmpreende</a:t>
            </a:r>
            <a:endParaRPr lang="pt-BR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tângulo de cantos arredondados 5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626" name="Título 1"/>
          <p:cNvSpPr>
            <a:spLocks noGrp="1"/>
          </p:cNvSpPr>
          <p:nvPr>
            <p:ph type="title"/>
          </p:nvPr>
        </p:nvSpPr>
        <p:spPr bwMode="auto">
          <a:xfrm>
            <a:off x="467544" y="2646040"/>
            <a:ext cx="8229600" cy="11430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pt-BR" sz="4400" dirty="0">
                <a:solidFill>
                  <a:srgbClr val="002060"/>
                </a:solidFill>
                <a:effectLst/>
                <a:latin typeface="Arial Rounded MT Bold" pitchFamily="34" charset="0"/>
              </a:rPr>
              <a:t>10. Sua história é única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66530" y="6536377"/>
            <a:ext cx="2245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/>
              <a:t>© www.josedornelas.com.br</a:t>
            </a:r>
          </a:p>
        </p:txBody>
      </p:sp>
      <p:pic>
        <p:nvPicPr>
          <p:cNvPr id="10242" name="Picture 2" descr="C:\Users\jd\Documents\Empreende\palestras\10 mandamentos\posts facebook - verdades empreendedorismo-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6" r="5015"/>
          <a:stretch/>
        </p:blipFill>
        <p:spPr bwMode="auto">
          <a:xfrm>
            <a:off x="-255464" y="-623194"/>
            <a:ext cx="9652000" cy="894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66530" y="6536377"/>
            <a:ext cx="872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© www.josedornelas.com.br                                                                                    facebook.com/</a:t>
            </a:r>
            <a:r>
              <a:rPr lang="pt-BR" sz="1200" b="1" dirty="0" err="1"/>
              <a:t>JoseDornelasEmpreende</a:t>
            </a:r>
            <a:endParaRPr lang="pt-BR" sz="1200" b="1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tângulo de cantos arredondados 4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19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sz="3700" dirty="0">
                <a:solidFill>
                  <a:srgbClr val="002060"/>
                </a:solidFill>
                <a:effectLst/>
              </a:rPr>
              <a:t>Os principais erros... (como evitar)</a:t>
            </a:r>
          </a:p>
        </p:txBody>
      </p:sp>
      <p:sp>
        <p:nvSpPr>
          <p:cNvPr id="41987" name="Rectangl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9537" indent="0" algn="ctr">
              <a:spcAft>
                <a:spcPts val="600"/>
              </a:spcAft>
              <a:buNone/>
            </a:pPr>
            <a:r>
              <a:rPr lang="pt-BR" altLang="pt-BR" dirty="0"/>
              <a:t>Recursos vêm por último</a:t>
            </a:r>
          </a:p>
          <a:p>
            <a:pPr marL="109537" indent="0" algn="ctr">
              <a:spcAft>
                <a:spcPts val="600"/>
              </a:spcAft>
              <a:buNone/>
            </a:pPr>
            <a:r>
              <a:rPr lang="pt-BR" altLang="pt-BR" dirty="0"/>
              <a:t>Gerenciar o fluxo de caixa</a:t>
            </a:r>
          </a:p>
          <a:p>
            <a:pPr marL="109537" indent="0" algn="ctr">
              <a:spcAft>
                <a:spcPts val="600"/>
              </a:spcAft>
              <a:buNone/>
            </a:pPr>
            <a:r>
              <a:rPr lang="pt-BR" altLang="pt-BR" dirty="0"/>
              <a:t>Atenção ao ciclo de vendas</a:t>
            </a:r>
          </a:p>
          <a:p>
            <a:pPr marL="109537" indent="0" algn="ctr">
              <a:spcAft>
                <a:spcPts val="600"/>
              </a:spcAft>
              <a:buNone/>
            </a:pPr>
            <a:r>
              <a:rPr lang="pt-BR" altLang="pt-BR" dirty="0"/>
              <a:t>Foco x Diversificação</a:t>
            </a:r>
          </a:p>
          <a:p>
            <a:pPr marL="109537" indent="0" algn="ctr">
              <a:spcAft>
                <a:spcPts val="600"/>
              </a:spcAft>
              <a:buNone/>
            </a:pPr>
            <a:r>
              <a:rPr lang="pt-BR" altLang="pt-BR" dirty="0"/>
              <a:t>Empreendedores não ganham escala</a:t>
            </a:r>
          </a:p>
          <a:p>
            <a:pPr marL="109537" indent="0" algn="ctr">
              <a:spcAft>
                <a:spcPts val="600"/>
              </a:spcAft>
              <a:buNone/>
            </a:pPr>
            <a:r>
              <a:rPr lang="pt-BR" altLang="pt-BR" dirty="0"/>
              <a:t>Agilidade x Controle</a:t>
            </a:r>
          </a:p>
          <a:p>
            <a:pPr marL="109537" indent="0" algn="ctr">
              <a:spcAft>
                <a:spcPts val="600"/>
              </a:spcAft>
              <a:buNone/>
            </a:pPr>
            <a:r>
              <a:rPr lang="pt-BR" altLang="pt-BR" dirty="0"/>
              <a:t>Ansiedade por resultados</a:t>
            </a:r>
          </a:p>
          <a:p>
            <a:pPr marL="109537" indent="0" algn="ctr">
              <a:spcAft>
                <a:spcPts val="600"/>
              </a:spcAft>
              <a:buNone/>
            </a:pPr>
            <a:r>
              <a:rPr lang="pt-BR" altLang="pt-BR" dirty="0"/>
              <a:t>Entendimento do processo empreendedor</a:t>
            </a:r>
          </a:p>
          <a:p>
            <a:pPr marL="109537" indent="0" algn="ctr">
              <a:buNone/>
            </a:pPr>
            <a:endParaRPr lang="pt-BR" altLang="pt-BR" dirty="0"/>
          </a:p>
          <a:p>
            <a:pPr marL="109537" indent="0" algn="ctr">
              <a:buNone/>
            </a:pPr>
            <a:endParaRPr lang="pt-BR" alt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166530" y="6536377"/>
            <a:ext cx="872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© www.josedornelas.com.br                                                                                    facebook.com/</a:t>
            </a:r>
            <a:r>
              <a:rPr lang="pt-BR" sz="1200" b="1" dirty="0" err="1"/>
              <a:t>JoseDornelasEmpreende</a:t>
            </a:r>
            <a:endParaRPr lang="pt-BR" sz="1200" b="1" dirty="0"/>
          </a:p>
        </p:txBody>
      </p:sp>
    </p:spTree>
    <p:extLst>
      <p:ext uri="{BB962C8B-B14F-4D97-AF65-F5344CB8AC3E}">
        <p14:creationId xmlns:p14="http://schemas.microsoft.com/office/powerpoint/2010/main" val="5784651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3" name="Retângulo de cantos arredondados 112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altLang="pt-BR" sz="3700" dirty="0">
                <a:solidFill>
                  <a:srgbClr val="002060"/>
                </a:solidFill>
                <a:effectLst/>
              </a:rPr>
              <a:t>O processo empreendedor</a:t>
            </a:r>
          </a:p>
        </p:txBody>
      </p:sp>
      <p:sp>
        <p:nvSpPr>
          <p:cNvPr id="66" name="AutoShape 71"/>
          <p:cNvSpPr>
            <a:spLocks noChangeAspect="1" noChangeArrowheads="1" noTextEdit="1"/>
          </p:cNvSpPr>
          <p:nvPr/>
        </p:nvSpPr>
        <p:spPr bwMode="auto">
          <a:xfrm>
            <a:off x="457200" y="1470490"/>
            <a:ext cx="8229600" cy="405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67" name="Picture 3" descr="C:\Users\jd\AppData\Local\Microsoft\Windows\Temporary Internet Files\Content.IE5\0EEVQUPB\MC900441948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035" y="3055137"/>
            <a:ext cx="122555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8" name="Diagrama 67"/>
          <p:cNvGraphicFramePr/>
          <p:nvPr>
            <p:extLst>
              <p:ext uri="{D42A27DB-BD31-4B8C-83A1-F6EECF244321}">
                <p14:modId xmlns:p14="http://schemas.microsoft.com/office/powerpoint/2010/main" val="237222809"/>
              </p:ext>
            </p:extLst>
          </p:nvPr>
        </p:nvGraphicFramePr>
        <p:xfrm>
          <a:off x="3419872" y="2256236"/>
          <a:ext cx="6120680" cy="3549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9" name="Grupo 68"/>
          <p:cNvGrpSpPr/>
          <p:nvPr/>
        </p:nvGrpSpPr>
        <p:grpSpPr>
          <a:xfrm>
            <a:off x="1291927" y="3284983"/>
            <a:ext cx="2055937" cy="1440160"/>
            <a:chOff x="1043608" y="4221088"/>
            <a:chExt cx="1748275" cy="1215050"/>
          </a:xfrm>
        </p:grpSpPr>
        <p:grpSp>
          <p:nvGrpSpPr>
            <p:cNvPr id="70" name="Grupo 69"/>
            <p:cNvGrpSpPr/>
            <p:nvPr/>
          </p:nvGrpSpPr>
          <p:grpSpPr>
            <a:xfrm>
              <a:off x="1043608" y="4221088"/>
              <a:ext cx="1215050" cy="1215050"/>
              <a:chOff x="4112534" y="1031030"/>
              <a:chExt cx="1215050" cy="1215050"/>
            </a:xfrm>
          </p:grpSpPr>
          <p:sp>
            <p:nvSpPr>
              <p:cNvPr id="72" name="Elipse 71"/>
              <p:cNvSpPr/>
              <p:nvPr/>
            </p:nvSpPr>
            <p:spPr>
              <a:xfrm>
                <a:off x="4112534" y="1031030"/>
                <a:ext cx="1215050" cy="1215050"/>
              </a:xfrm>
              <a:prstGeom prst="ellipse">
                <a:avLst/>
              </a:prstGeom>
              <a:solidFill>
                <a:schemeClr val="accent3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3" name="Elipse 4"/>
              <p:cNvSpPr/>
              <p:nvPr/>
            </p:nvSpPr>
            <p:spPr>
              <a:xfrm>
                <a:off x="4290474" y="1208970"/>
                <a:ext cx="859170" cy="85917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t-BR" sz="1600" b="1" kern="1200" dirty="0">
                    <a:latin typeface="Lucida Sans Unicode" panose="020B0602030504020204" pitchFamily="34" charset="0"/>
                    <a:cs typeface="Lucida Sans Unicode" panose="020B0602030504020204" pitchFamily="34" charset="0"/>
                  </a:rPr>
                  <a:t>Decisão</a:t>
                </a:r>
              </a:p>
              <a:p>
                <a:pPr lvl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t-BR" sz="1600" b="1" kern="1200" dirty="0">
                    <a:latin typeface="Lucida Sans Unicode" panose="020B0602030504020204" pitchFamily="34" charset="0"/>
                    <a:cs typeface="Lucida Sans Unicode" panose="020B0602030504020204" pitchFamily="34" charset="0"/>
                  </a:rPr>
                  <a:t> de </a:t>
                </a:r>
                <a:r>
                  <a:rPr lang="pt-BR" sz="1200" b="1" kern="1200" dirty="0">
                    <a:latin typeface="Lucida Sans Unicode" panose="020B0602030504020204" pitchFamily="34" charset="0"/>
                    <a:cs typeface="Lucida Sans Unicode" panose="020B0602030504020204" pitchFamily="34" charset="0"/>
                  </a:rPr>
                  <a:t>empreender</a:t>
                </a:r>
              </a:p>
            </p:txBody>
          </p:sp>
        </p:grpSp>
        <p:sp>
          <p:nvSpPr>
            <p:cNvPr id="71" name="Divisa 70"/>
            <p:cNvSpPr/>
            <p:nvPr/>
          </p:nvSpPr>
          <p:spPr>
            <a:xfrm>
              <a:off x="2267744" y="4329567"/>
              <a:ext cx="524139" cy="1000639"/>
            </a:xfrm>
            <a:prstGeom prst="chevron">
              <a:avLst>
                <a:gd name="adj" fmla="val 6231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74" name="Grupo 73"/>
          <p:cNvGrpSpPr/>
          <p:nvPr/>
        </p:nvGrpSpPr>
        <p:grpSpPr>
          <a:xfrm>
            <a:off x="4706891" y="1470961"/>
            <a:ext cx="3753541" cy="1525991"/>
            <a:chOff x="3131840" y="1268760"/>
            <a:chExt cx="5035742" cy="2142293"/>
          </a:xfrm>
        </p:grpSpPr>
        <p:sp>
          <p:nvSpPr>
            <p:cNvPr id="75" name="Seta para a esquerda 74"/>
            <p:cNvSpPr/>
            <p:nvPr/>
          </p:nvSpPr>
          <p:spPr>
            <a:xfrm rot="12900000">
              <a:off x="3789221" y="2922018"/>
              <a:ext cx="1249640" cy="462226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76" name="Grupo 75"/>
            <p:cNvGrpSpPr/>
            <p:nvPr/>
          </p:nvGrpSpPr>
          <p:grpSpPr>
            <a:xfrm>
              <a:off x="3131840" y="2178447"/>
              <a:ext cx="1540756" cy="1232605"/>
              <a:chOff x="51394" y="911742"/>
              <a:chExt cx="1540756" cy="1232605"/>
            </a:xfrm>
          </p:grpSpPr>
          <p:sp>
            <p:nvSpPr>
              <p:cNvPr id="85" name="Retângulo de cantos arredondados 84"/>
              <p:cNvSpPr/>
              <p:nvPr/>
            </p:nvSpPr>
            <p:spPr>
              <a:xfrm>
                <a:off x="51394" y="911742"/>
                <a:ext cx="1540756" cy="1232605"/>
              </a:xfrm>
              <a:prstGeom prst="roundRect">
                <a:avLst>
                  <a:gd name="adj" fmla="val 10000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86" name="Retângulo 85"/>
              <p:cNvSpPr/>
              <p:nvPr/>
            </p:nvSpPr>
            <p:spPr>
              <a:xfrm>
                <a:off x="87496" y="947844"/>
                <a:ext cx="1468552" cy="116040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6195" tIns="36195" rIns="36195" bIns="36195" numCol="1" spcCol="1270" anchor="ctr" anchorCtr="0">
                <a:noAutofit/>
              </a:bodyPr>
              <a:lstStyle/>
              <a:p>
                <a:pPr lvl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t-BR" sz="1400" kern="1200" dirty="0">
                    <a:latin typeface="Lucida Sans Unicode" panose="020B0602030504020204" pitchFamily="34" charset="0"/>
                    <a:cs typeface="Lucida Sans Unicode" panose="020B0602030504020204" pitchFamily="34" charset="0"/>
                  </a:rPr>
                  <a:t>Modelo 3M (</a:t>
                </a:r>
                <a:r>
                  <a:rPr lang="pt-BR" sz="1400" kern="1200" dirty="0" err="1">
                    <a:latin typeface="Lucida Sans Unicode" panose="020B0602030504020204" pitchFamily="34" charset="0"/>
                    <a:cs typeface="Lucida Sans Unicode" panose="020B0602030504020204" pitchFamily="34" charset="0"/>
                  </a:rPr>
                  <a:t>Timmons</a:t>
                </a:r>
                <a:r>
                  <a:rPr lang="pt-BR" sz="1400" kern="1200" dirty="0">
                    <a:latin typeface="Lucida Sans Unicode" panose="020B0602030504020204" pitchFamily="34" charset="0"/>
                    <a:cs typeface="Lucida Sans Unicode" panose="020B0602030504020204" pitchFamily="34" charset="0"/>
                  </a:rPr>
                  <a:t>)</a:t>
                </a:r>
              </a:p>
            </p:txBody>
          </p:sp>
        </p:grpSp>
        <p:sp>
          <p:nvSpPr>
            <p:cNvPr id="77" name="Seta para a esquerda 76"/>
            <p:cNvSpPr/>
            <p:nvPr/>
          </p:nvSpPr>
          <p:spPr>
            <a:xfrm rot="16200000">
              <a:off x="5024891" y="2278769"/>
              <a:ext cx="1249640" cy="462226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78" name="Grupo 77"/>
            <p:cNvGrpSpPr/>
            <p:nvPr/>
          </p:nvGrpSpPr>
          <p:grpSpPr>
            <a:xfrm>
              <a:off x="4879333" y="1268760"/>
              <a:ext cx="1540756" cy="1232605"/>
              <a:chOff x="1798887" y="2055"/>
              <a:chExt cx="1540756" cy="1232605"/>
            </a:xfrm>
          </p:grpSpPr>
          <p:sp>
            <p:nvSpPr>
              <p:cNvPr id="83" name="Retângulo de cantos arredondados 82"/>
              <p:cNvSpPr/>
              <p:nvPr/>
            </p:nvSpPr>
            <p:spPr>
              <a:xfrm>
                <a:off x="1798887" y="2055"/>
                <a:ext cx="1540756" cy="1232605"/>
              </a:xfrm>
              <a:prstGeom prst="roundRect">
                <a:avLst>
                  <a:gd name="adj" fmla="val 10000"/>
                </a:avLst>
              </a:prstGeom>
              <a:solidFill>
                <a:srgbClr val="0066FF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84" name="Retângulo 83"/>
              <p:cNvSpPr/>
              <p:nvPr/>
            </p:nvSpPr>
            <p:spPr>
              <a:xfrm>
                <a:off x="1834989" y="38157"/>
                <a:ext cx="1468552" cy="116040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6195" tIns="36195" rIns="36195" bIns="36195" numCol="1" spcCol="1270" anchor="ctr" anchorCtr="0">
                <a:noAutofit/>
              </a:bodyPr>
              <a:lstStyle/>
              <a:p>
                <a:pPr lvl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t-BR" sz="1400" kern="1200" dirty="0">
                    <a:latin typeface="Lucida Sans Unicode" panose="020B0602030504020204" pitchFamily="34" charset="0"/>
                    <a:cs typeface="Lucida Sans Unicode" panose="020B0602030504020204" pitchFamily="34" charset="0"/>
                  </a:rPr>
                  <a:t>Modelo de negócio (</a:t>
                </a:r>
                <a:r>
                  <a:rPr lang="pt-BR" sz="1400" kern="1200" dirty="0" err="1">
                    <a:latin typeface="Lucida Sans Unicode" panose="020B0602030504020204" pitchFamily="34" charset="0"/>
                    <a:cs typeface="Lucida Sans Unicode" panose="020B0602030504020204" pitchFamily="34" charset="0"/>
                  </a:rPr>
                  <a:t>Canvas</a:t>
                </a:r>
                <a:r>
                  <a:rPr lang="pt-BR" sz="1400" kern="1200" dirty="0">
                    <a:latin typeface="Lucida Sans Unicode" panose="020B0602030504020204" pitchFamily="34" charset="0"/>
                    <a:cs typeface="Lucida Sans Unicode" panose="020B0602030504020204" pitchFamily="34" charset="0"/>
                  </a:rPr>
                  <a:t>)</a:t>
                </a:r>
              </a:p>
            </p:txBody>
          </p:sp>
        </p:grpSp>
        <p:sp>
          <p:nvSpPr>
            <p:cNvPr id="79" name="Seta para a esquerda 78"/>
            <p:cNvSpPr/>
            <p:nvPr/>
          </p:nvSpPr>
          <p:spPr>
            <a:xfrm rot="19500000">
              <a:off x="6260561" y="2922018"/>
              <a:ext cx="1249640" cy="462226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80" name="Grupo 79"/>
            <p:cNvGrpSpPr/>
            <p:nvPr/>
          </p:nvGrpSpPr>
          <p:grpSpPr>
            <a:xfrm>
              <a:off x="6626826" y="1885063"/>
              <a:ext cx="1540756" cy="1525990"/>
              <a:chOff x="3546380" y="618358"/>
              <a:chExt cx="1540756" cy="1525990"/>
            </a:xfrm>
          </p:grpSpPr>
          <p:sp>
            <p:nvSpPr>
              <p:cNvPr id="81" name="Retângulo de cantos arredondados 80"/>
              <p:cNvSpPr/>
              <p:nvPr/>
            </p:nvSpPr>
            <p:spPr>
              <a:xfrm>
                <a:off x="3546380" y="618358"/>
                <a:ext cx="1540756" cy="1525990"/>
              </a:xfrm>
              <a:prstGeom prst="roundRect">
                <a:avLst>
                  <a:gd name="adj" fmla="val 10000"/>
                </a:avLst>
              </a:prstGeom>
              <a:solidFill>
                <a:srgbClr val="0099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82" name="Retângulo 81"/>
              <p:cNvSpPr/>
              <p:nvPr/>
            </p:nvSpPr>
            <p:spPr>
              <a:xfrm>
                <a:off x="3582482" y="618358"/>
                <a:ext cx="1468553" cy="148988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6195" tIns="36195" rIns="36195" bIns="36195" numCol="1" spcCol="1270" anchor="ctr" anchorCtr="0">
                <a:noAutofit/>
              </a:bodyPr>
              <a:lstStyle/>
              <a:p>
                <a:pPr lvl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t-BR" sz="1200" kern="1200" dirty="0">
                    <a:latin typeface="Lucida Sans Unicode" panose="020B0602030504020204" pitchFamily="34" charset="0"/>
                    <a:cs typeface="Lucida Sans Unicode" panose="020B0602030504020204" pitchFamily="34" charset="0"/>
                  </a:rPr>
                  <a:t>Quem sou, o que sei, quem eu conheço</a:t>
                </a:r>
              </a:p>
              <a:p>
                <a:pPr lvl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t-BR" sz="1200" dirty="0">
                    <a:latin typeface="Lucida Sans Unicode" panose="020B0602030504020204" pitchFamily="34" charset="0"/>
                    <a:cs typeface="Lucida Sans Unicode" panose="020B0602030504020204" pitchFamily="34" charset="0"/>
                  </a:rPr>
                  <a:t>(</a:t>
                </a:r>
                <a:r>
                  <a:rPr lang="pt-BR" sz="1200" dirty="0" err="1">
                    <a:latin typeface="Lucida Sans Unicode" panose="020B0602030504020204" pitchFamily="34" charset="0"/>
                    <a:cs typeface="Lucida Sans Unicode" panose="020B0602030504020204" pitchFamily="34" charset="0"/>
                  </a:rPr>
                  <a:t>Efectual</a:t>
                </a:r>
                <a:r>
                  <a:rPr lang="pt-BR" sz="1200" dirty="0">
                    <a:latin typeface="Lucida Sans Unicode" panose="020B0602030504020204" pitchFamily="34" charset="0"/>
                    <a:cs typeface="Lucida Sans Unicode" panose="020B0602030504020204" pitchFamily="34" charset="0"/>
                  </a:rPr>
                  <a:t>)</a:t>
                </a:r>
                <a:endParaRPr lang="pt-BR" sz="1200" kern="1200" dirty="0">
                  <a:latin typeface="Lucida Sans Unicode" panose="020B0602030504020204" pitchFamily="34" charset="0"/>
                  <a:cs typeface="Lucida Sans Unicode" panose="020B0602030504020204" pitchFamily="34" charset="0"/>
                </a:endParaRPr>
              </a:p>
            </p:txBody>
          </p:sp>
        </p:grpSp>
      </p:grpSp>
      <p:grpSp>
        <p:nvGrpSpPr>
          <p:cNvPr id="87" name="Grupo 86"/>
          <p:cNvGrpSpPr/>
          <p:nvPr/>
        </p:nvGrpSpPr>
        <p:grpSpPr>
          <a:xfrm>
            <a:off x="170387" y="1470961"/>
            <a:ext cx="3753541" cy="1525990"/>
            <a:chOff x="3131840" y="1268760"/>
            <a:chExt cx="5035742" cy="2142292"/>
          </a:xfrm>
        </p:grpSpPr>
        <p:sp>
          <p:nvSpPr>
            <p:cNvPr id="88" name="Seta para a esquerda 87"/>
            <p:cNvSpPr/>
            <p:nvPr/>
          </p:nvSpPr>
          <p:spPr>
            <a:xfrm rot="12900000">
              <a:off x="3789221" y="2922018"/>
              <a:ext cx="1249640" cy="462226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89" name="Grupo 88"/>
            <p:cNvGrpSpPr/>
            <p:nvPr/>
          </p:nvGrpSpPr>
          <p:grpSpPr>
            <a:xfrm>
              <a:off x="3131840" y="2178447"/>
              <a:ext cx="1540756" cy="1232605"/>
              <a:chOff x="51394" y="911742"/>
              <a:chExt cx="1540756" cy="1232605"/>
            </a:xfrm>
          </p:grpSpPr>
          <p:sp>
            <p:nvSpPr>
              <p:cNvPr id="98" name="Retângulo de cantos arredondados 97"/>
              <p:cNvSpPr/>
              <p:nvPr/>
            </p:nvSpPr>
            <p:spPr>
              <a:xfrm>
                <a:off x="51394" y="911742"/>
                <a:ext cx="1540756" cy="1232605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99" name="Retângulo 98"/>
              <p:cNvSpPr/>
              <p:nvPr/>
            </p:nvSpPr>
            <p:spPr>
              <a:xfrm>
                <a:off x="87496" y="947844"/>
                <a:ext cx="1468552" cy="1160401"/>
              </a:xfrm>
              <a:prstGeom prst="rect">
                <a:avLst/>
              </a:prstGeom>
              <a:solidFill>
                <a:srgbClr val="00808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6195" tIns="36195" rIns="36195" bIns="36195" numCol="1" spcCol="1270" anchor="ctr" anchorCtr="0">
                <a:noAutofit/>
              </a:bodyPr>
              <a:lstStyle/>
              <a:p>
                <a:pPr lvl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t-BR" sz="1400" kern="1200" dirty="0">
                    <a:latin typeface="Lucida Sans Unicode" panose="020B0602030504020204" pitchFamily="34" charset="0"/>
                    <a:cs typeface="Lucida Sans Unicode" panose="020B0602030504020204" pitchFamily="34" charset="0"/>
                  </a:rPr>
                  <a:t>Vontade, desejo, busca, descoberta</a:t>
                </a:r>
              </a:p>
            </p:txBody>
          </p:sp>
        </p:grpSp>
        <p:sp>
          <p:nvSpPr>
            <p:cNvPr id="90" name="Seta para a esquerda 89"/>
            <p:cNvSpPr/>
            <p:nvPr/>
          </p:nvSpPr>
          <p:spPr>
            <a:xfrm rot="16200000">
              <a:off x="5024891" y="2278769"/>
              <a:ext cx="1249640" cy="462226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91" name="Grupo 90"/>
            <p:cNvGrpSpPr/>
            <p:nvPr/>
          </p:nvGrpSpPr>
          <p:grpSpPr>
            <a:xfrm>
              <a:off x="4879333" y="1268760"/>
              <a:ext cx="1540756" cy="1232605"/>
              <a:chOff x="1798887" y="2055"/>
              <a:chExt cx="1540756" cy="1232605"/>
            </a:xfrm>
          </p:grpSpPr>
          <p:sp>
            <p:nvSpPr>
              <p:cNvPr id="96" name="Retângulo de cantos arredondados 95"/>
              <p:cNvSpPr/>
              <p:nvPr/>
            </p:nvSpPr>
            <p:spPr>
              <a:xfrm>
                <a:off x="1798887" y="2055"/>
                <a:ext cx="1540756" cy="1232605"/>
              </a:xfrm>
              <a:prstGeom prst="roundRect">
                <a:avLst>
                  <a:gd name="adj" fmla="val 10000"/>
                </a:avLst>
              </a:prstGeom>
              <a:solidFill>
                <a:srgbClr val="0066FF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97" name="Retângulo 96"/>
              <p:cNvSpPr/>
              <p:nvPr/>
            </p:nvSpPr>
            <p:spPr>
              <a:xfrm>
                <a:off x="1834989" y="38157"/>
                <a:ext cx="1468552" cy="116040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6195" tIns="36195" rIns="36195" bIns="36195" numCol="1" spcCol="1270" anchor="ctr" anchorCtr="0">
                <a:noAutofit/>
              </a:bodyPr>
              <a:lstStyle/>
              <a:p>
                <a:pPr lvl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t-BR" sz="1200" kern="1200" dirty="0">
                    <a:latin typeface="Lucida Sans Unicode" panose="020B0602030504020204" pitchFamily="34" charset="0"/>
                    <a:cs typeface="Lucida Sans Unicode" panose="020B0602030504020204" pitchFamily="34" charset="0"/>
                  </a:rPr>
                  <a:t>Sonho, missão, fazer acontecer, autonomia</a:t>
                </a:r>
              </a:p>
            </p:txBody>
          </p:sp>
        </p:grpSp>
        <p:sp>
          <p:nvSpPr>
            <p:cNvPr id="92" name="Seta para a esquerda 91"/>
            <p:cNvSpPr/>
            <p:nvPr/>
          </p:nvSpPr>
          <p:spPr>
            <a:xfrm rot="19500000">
              <a:off x="6260561" y="2922018"/>
              <a:ext cx="1249640" cy="462226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93" name="Grupo 92"/>
            <p:cNvGrpSpPr/>
            <p:nvPr/>
          </p:nvGrpSpPr>
          <p:grpSpPr>
            <a:xfrm>
              <a:off x="6626826" y="2178447"/>
              <a:ext cx="1540756" cy="1232605"/>
              <a:chOff x="3546380" y="911742"/>
              <a:chExt cx="1540756" cy="1232605"/>
            </a:xfrm>
          </p:grpSpPr>
          <p:sp>
            <p:nvSpPr>
              <p:cNvPr id="94" name="Retângulo de cantos arredondados 93"/>
              <p:cNvSpPr/>
              <p:nvPr/>
            </p:nvSpPr>
            <p:spPr>
              <a:xfrm>
                <a:off x="3546380" y="911742"/>
                <a:ext cx="1540756" cy="1232605"/>
              </a:xfrm>
              <a:prstGeom prst="roundRect">
                <a:avLst>
                  <a:gd name="adj" fmla="val 10000"/>
                </a:avLst>
              </a:prstGeom>
              <a:solidFill>
                <a:srgbClr val="0099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95" name="Retângulo 94"/>
              <p:cNvSpPr/>
              <p:nvPr/>
            </p:nvSpPr>
            <p:spPr>
              <a:xfrm>
                <a:off x="3582482" y="947844"/>
                <a:ext cx="1468552" cy="116040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6195" tIns="36195" rIns="36195" bIns="36195" numCol="1" spcCol="1270" anchor="ctr" anchorCtr="0">
                <a:noAutofit/>
              </a:bodyPr>
              <a:lstStyle/>
              <a:p>
                <a:pPr lvl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t-BR" sz="1400" kern="1200" dirty="0">
                    <a:latin typeface="Lucida Sans Unicode" panose="020B0602030504020204" pitchFamily="34" charset="0"/>
                    <a:cs typeface="Lucida Sans Unicode" panose="020B0602030504020204" pitchFamily="34" charset="0"/>
                  </a:rPr>
                  <a:t>$$, pós-carreira, família, convite </a:t>
                </a:r>
              </a:p>
            </p:txBody>
          </p:sp>
        </p:grpSp>
      </p:grpSp>
      <p:grpSp>
        <p:nvGrpSpPr>
          <p:cNvPr id="100" name="Grupo 99"/>
          <p:cNvGrpSpPr/>
          <p:nvPr/>
        </p:nvGrpSpPr>
        <p:grpSpPr>
          <a:xfrm rot="10800000">
            <a:off x="2411761" y="4999354"/>
            <a:ext cx="3753541" cy="1525990"/>
            <a:chOff x="3131840" y="1268760"/>
            <a:chExt cx="5035742" cy="2142292"/>
          </a:xfrm>
        </p:grpSpPr>
        <p:sp>
          <p:nvSpPr>
            <p:cNvPr id="101" name="Seta para a esquerda 100"/>
            <p:cNvSpPr/>
            <p:nvPr/>
          </p:nvSpPr>
          <p:spPr>
            <a:xfrm rot="12900000">
              <a:off x="3789221" y="2922018"/>
              <a:ext cx="1249640" cy="462226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102" name="Grupo 101"/>
            <p:cNvGrpSpPr/>
            <p:nvPr/>
          </p:nvGrpSpPr>
          <p:grpSpPr>
            <a:xfrm>
              <a:off x="3131840" y="2178447"/>
              <a:ext cx="1540756" cy="1232605"/>
              <a:chOff x="51394" y="911742"/>
              <a:chExt cx="1540756" cy="1232605"/>
            </a:xfrm>
          </p:grpSpPr>
          <p:sp>
            <p:nvSpPr>
              <p:cNvPr id="111" name="Retângulo de cantos arredondados 110"/>
              <p:cNvSpPr/>
              <p:nvPr/>
            </p:nvSpPr>
            <p:spPr>
              <a:xfrm>
                <a:off x="51394" y="911742"/>
                <a:ext cx="1540756" cy="1232605"/>
              </a:xfrm>
              <a:prstGeom prst="roundRect">
                <a:avLst>
                  <a:gd name="adj" fmla="val 10000"/>
                </a:avLst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12" name="Retângulo 111"/>
              <p:cNvSpPr/>
              <p:nvPr/>
            </p:nvSpPr>
            <p:spPr>
              <a:xfrm rot="10800000">
                <a:off x="87495" y="947844"/>
                <a:ext cx="1468553" cy="116040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6195" tIns="36195" rIns="36195" bIns="36195" numCol="1" spcCol="1270" anchor="ctr" anchorCtr="0">
                <a:noAutofit/>
              </a:bodyPr>
              <a:lstStyle/>
              <a:p>
                <a:pPr lvl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t-BR" sz="1200" dirty="0" err="1">
                    <a:solidFill>
                      <a:schemeClr val="tx1"/>
                    </a:solidFill>
                    <a:latin typeface="Lucida Sans Unicode" panose="020B0602030504020204" pitchFamily="34" charset="0"/>
                    <a:cs typeface="Lucida Sans Unicode" panose="020B0602030504020204" pitchFamily="34" charset="0"/>
                  </a:rPr>
                  <a:t>Sustentabili-dade</a:t>
                </a:r>
                <a:endParaRPr lang="pt-BR" sz="1200" kern="1200" dirty="0">
                  <a:solidFill>
                    <a:schemeClr val="tx1"/>
                  </a:solidFill>
                  <a:latin typeface="Lucida Sans Unicode" panose="020B0602030504020204" pitchFamily="34" charset="0"/>
                  <a:cs typeface="Lucida Sans Unicode" panose="020B0602030504020204" pitchFamily="34" charset="0"/>
                </a:endParaRPr>
              </a:p>
            </p:txBody>
          </p:sp>
        </p:grpSp>
        <p:sp>
          <p:nvSpPr>
            <p:cNvPr id="103" name="Seta para a esquerda 102"/>
            <p:cNvSpPr/>
            <p:nvPr/>
          </p:nvSpPr>
          <p:spPr>
            <a:xfrm rot="16200000">
              <a:off x="5024891" y="2278769"/>
              <a:ext cx="1249640" cy="462226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104" name="Grupo 103"/>
            <p:cNvGrpSpPr/>
            <p:nvPr/>
          </p:nvGrpSpPr>
          <p:grpSpPr>
            <a:xfrm>
              <a:off x="4879333" y="1268760"/>
              <a:ext cx="1540756" cy="1232605"/>
              <a:chOff x="1798887" y="2055"/>
              <a:chExt cx="1540756" cy="1232605"/>
            </a:xfrm>
          </p:grpSpPr>
          <p:sp>
            <p:nvSpPr>
              <p:cNvPr id="109" name="Retângulo de cantos arredondados 108"/>
              <p:cNvSpPr/>
              <p:nvPr/>
            </p:nvSpPr>
            <p:spPr>
              <a:xfrm>
                <a:off x="1798887" y="2055"/>
                <a:ext cx="1540756" cy="1232605"/>
              </a:xfrm>
              <a:prstGeom prst="roundRect">
                <a:avLst>
                  <a:gd name="adj" fmla="val 10000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10" name="Retângulo 109"/>
              <p:cNvSpPr/>
              <p:nvPr/>
            </p:nvSpPr>
            <p:spPr>
              <a:xfrm rot="10800000">
                <a:off x="1834988" y="38157"/>
                <a:ext cx="1468553" cy="116040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6195" tIns="36195" rIns="36195" bIns="36195" numCol="1" spcCol="1270" anchor="ctr" anchorCtr="0">
                <a:noAutofit/>
              </a:bodyPr>
              <a:lstStyle/>
              <a:p>
                <a:pPr lvl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t-BR" sz="1400" dirty="0">
                    <a:solidFill>
                      <a:schemeClr val="tx1"/>
                    </a:solidFill>
                    <a:latin typeface="Lucida Sans Unicode" panose="020B0602030504020204" pitchFamily="34" charset="0"/>
                    <a:cs typeface="Lucida Sans Unicode" panose="020B0602030504020204" pitchFamily="34" charset="0"/>
                  </a:rPr>
                  <a:t>Influência</a:t>
                </a:r>
                <a:r>
                  <a:rPr lang="pt-BR" sz="1400" dirty="0">
                    <a:solidFill>
                      <a:schemeClr val="tx1"/>
                    </a:solidFill>
                  </a:rPr>
                  <a:t> do ambiente</a:t>
                </a:r>
              </a:p>
            </p:txBody>
          </p:sp>
        </p:grpSp>
        <p:sp>
          <p:nvSpPr>
            <p:cNvPr id="105" name="Seta para a esquerda 104"/>
            <p:cNvSpPr/>
            <p:nvPr/>
          </p:nvSpPr>
          <p:spPr>
            <a:xfrm rot="19500000">
              <a:off x="6260561" y="2922018"/>
              <a:ext cx="1249640" cy="462226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106" name="Grupo 105"/>
            <p:cNvGrpSpPr/>
            <p:nvPr/>
          </p:nvGrpSpPr>
          <p:grpSpPr>
            <a:xfrm>
              <a:off x="6626826" y="2178447"/>
              <a:ext cx="1540756" cy="1232605"/>
              <a:chOff x="3546380" y="911742"/>
              <a:chExt cx="1540756" cy="1232605"/>
            </a:xfrm>
          </p:grpSpPr>
          <p:sp>
            <p:nvSpPr>
              <p:cNvPr id="107" name="Retângulo de cantos arredondados 106"/>
              <p:cNvSpPr/>
              <p:nvPr/>
            </p:nvSpPr>
            <p:spPr>
              <a:xfrm>
                <a:off x="3546380" y="911742"/>
                <a:ext cx="1540756" cy="1232605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08" name="Retângulo 107"/>
              <p:cNvSpPr/>
              <p:nvPr/>
            </p:nvSpPr>
            <p:spPr>
              <a:xfrm rot="10800000">
                <a:off x="3582481" y="947844"/>
                <a:ext cx="1468553" cy="1160401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6195" tIns="36195" rIns="36195" bIns="36195" numCol="1" spcCol="1270" anchor="ctr" anchorCtr="0">
                <a:noAutofit/>
              </a:bodyPr>
              <a:lstStyle/>
              <a:p>
                <a:pPr lvl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t-BR" sz="1400" kern="1200" dirty="0">
                    <a:solidFill>
                      <a:schemeClr val="tx1"/>
                    </a:solidFill>
                    <a:latin typeface="Lucida Sans Unicode" panose="020B0602030504020204" pitchFamily="34" charset="0"/>
                    <a:cs typeface="Lucida Sans Unicode" panose="020B0602030504020204" pitchFamily="34" charset="0"/>
                  </a:rPr>
                  <a:t>Inovação</a:t>
                </a:r>
              </a:p>
            </p:txBody>
          </p:sp>
        </p:grpSp>
      </p:grpSp>
      <p:sp>
        <p:nvSpPr>
          <p:cNvPr id="52" name="CaixaDeTexto 51"/>
          <p:cNvSpPr txBox="1"/>
          <p:nvPr/>
        </p:nvSpPr>
        <p:spPr>
          <a:xfrm>
            <a:off x="166530" y="6536377"/>
            <a:ext cx="872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© www.josedornelas.com.br                                                                                    facebook.com/</a:t>
            </a:r>
            <a:r>
              <a:rPr lang="pt-BR" sz="1200" b="1" dirty="0" err="1"/>
              <a:t>JoseDornelasEmpreende</a:t>
            </a:r>
            <a:endParaRPr lang="pt-BR" sz="1200" b="1" dirty="0"/>
          </a:p>
        </p:txBody>
      </p:sp>
    </p:spTree>
    <p:extLst>
      <p:ext uri="{BB962C8B-B14F-4D97-AF65-F5344CB8AC3E}">
        <p14:creationId xmlns:p14="http://schemas.microsoft.com/office/powerpoint/2010/main" val="25746983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8032" y="125760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>
                <a:solidFill>
                  <a:srgbClr val="002060"/>
                </a:solidFill>
                <a:effectLst/>
                <a:latin typeface="Lucida Sans Unicode" panose="020B0602030504020204" pitchFamily="34" charset="0"/>
                <a:cs typeface="Lucida Sans Unicode" panose="020B0602030504020204" pitchFamily="34" charset="0"/>
              </a:rPr>
              <a:t>Planejar ou priorizar a ação?</a:t>
            </a:r>
            <a:br>
              <a:rPr lang="pt-BR" dirty="0">
                <a:solidFill>
                  <a:srgbClr val="002060"/>
                </a:solidFill>
                <a:effectLst/>
                <a:latin typeface="Lucida Sans Unicode" panose="020B0602030504020204" pitchFamily="34" charset="0"/>
                <a:cs typeface="Lucida Sans Unicode" panose="020B0602030504020204" pitchFamily="34" charset="0"/>
              </a:rPr>
            </a:br>
            <a:endParaRPr lang="pt-BR" dirty="0">
              <a:solidFill>
                <a:srgbClr val="002060"/>
              </a:solidFill>
              <a:effectLst/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3" name="Imagem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2"/>
          <a:stretch/>
        </p:blipFill>
        <p:spPr bwMode="auto">
          <a:xfrm>
            <a:off x="611560" y="692696"/>
            <a:ext cx="7632848" cy="548364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/>
          <p:cNvSpPr txBox="1"/>
          <p:nvPr/>
        </p:nvSpPr>
        <p:spPr>
          <a:xfrm>
            <a:off x="166530" y="6536377"/>
            <a:ext cx="872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© www.josedornelas.com.br                                                                                    facebook.com/</a:t>
            </a:r>
            <a:r>
              <a:rPr lang="pt-BR" sz="1200" b="1" dirty="0" err="1"/>
              <a:t>JoseDornelasEmpreende</a:t>
            </a:r>
            <a:endParaRPr lang="pt-BR" sz="1200" b="1" dirty="0"/>
          </a:p>
        </p:txBody>
      </p:sp>
    </p:spTree>
    <p:extLst>
      <p:ext uri="{BB962C8B-B14F-4D97-AF65-F5344CB8AC3E}">
        <p14:creationId xmlns:p14="http://schemas.microsoft.com/office/powerpoint/2010/main" val="31922487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d\Documents\Empreende\palestras\10 mandamentos\posts facebook - verdades empreendedorismo-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34" t="11355" r="29902" b="75922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pt-BR" sz="3200" dirty="0">
                <a:solidFill>
                  <a:schemeClr val="tx1"/>
                </a:solidFill>
                <a:effectLst/>
              </a:rPr>
              <a:t>Refletindo...</a:t>
            </a:r>
          </a:p>
        </p:txBody>
      </p:sp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500063" y="981075"/>
            <a:ext cx="8308975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pt-BR" b="1" i="1" dirty="0">
              <a:solidFill>
                <a:srgbClr val="008080"/>
              </a:solidFill>
            </a:endParaRPr>
          </a:p>
          <a:p>
            <a:pPr algn="ctr"/>
            <a:endParaRPr lang="pt-BR" b="1" i="1" dirty="0">
              <a:solidFill>
                <a:srgbClr val="008080"/>
              </a:solidFill>
            </a:endParaRPr>
          </a:p>
          <a:p>
            <a:pPr algn="ctr"/>
            <a:r>
              <a:rPr lang="pt-BR" sz="2400" b="1" dirty="0">
                <a:solidFill>
                  <a:schemeClr val="accent2">
                    <a:lumMod val="75000"/>
                  </a:schemeClr>
                </a:solidFill>
                <a:latin typeface="Lucida Sans Unicode" pitchFamily="34" charset="0"/>
              </a:rPr>
              <a:t>A jornada empreendedora passa por</a:t>
            </a:r>
          </a:p>
          <a:p>
            <a:pPr algn="ctr"/>
            <a:r>
              <a:rPr lang="pt-BR" sz="2400" b="1" dirty="0">
                <a:solidFill>
                  <a:schemeClr val="accent2">
                    <a:lumMod val="75000"/>
                  </a:schemeClr>
                </a:solidFill>
                <a:latin typeface="Lucida Sans Unicode" pitchFamily="34" charset="0"/>
              </a:rPr>
              <a:t>uma estrada longa, cheia de imprevistos, </a:t>
            </a:r>
          </a:p>
          <a:p>
            <a:pPr algn="ctr"/>
            <a:r>
              <a:rPr lang="pt-BR" sz="2400" b="1" dirty="0">
                <a:solidFill>
                  <a:schemeClr val="accent2">
                    <a:lumMod val="75000"/>
                  </a:schemeClr>
                </a:solidFill>
                <a:latin typeface="Lucida Sans Unicode" pitchFamily="34" charset="0"/>
              </a:rPr>
              <a:t>e aparentemente sem fim. Mas a recompensa</a:t>
            </a:r>
          </a:p>
          <a:p>
            <a:pPr algn="ctr"/>
            <a:r>
              <a:rPr lang="pt-BR" sz="2400" b="1" dirty="0">
                <a:solidFill>
                  <a:schemeClr val="accent2">
                    <a:lumMod val="75000"/>
                  </a:schemeClr>
                </a:solidFill>
                <a:latin typeface="Lucida Sans Unicode" pitchFamily="34" charset="0"/>
              </a:rPr>
              <a:t>é gratificante e traz sentido ao esforço empreendido. </a:t>
            </a:r>
          </a:p>
          <a:p>
            <a:pPr algn="ctr"/>
            <a:endParaRPr lang="pt-BR" sz="2400" b="1" dirty="0">
              <a:latin typeface="Lucida Sans Unicode" pitchFamily="34" charset="0"/>
            </a:endParaRPr>
          </a:p>
          <a:p>
            <a:pPr algn="ctr"/>
            <a:r>
              <a:rPr lang="pt-BR" sz="2400" b="1" dirty="0">
                <a:latin typeface="+mj-lt"/>
              </a:rPr>
              <a:t>Afinal,</a:t>
            </a:r>
          </a:p>
          <a:p>
            <a:pPr algn="ctr"/>
            <a:endParaRPr lang="pt-BR" sz="2800" b="1" i="1" dirty="0">
              <a:solidFill>
                <a:srgbClr val="008080"/>
              </a:solidFill>
              <a:latin typeface="Lucida Sans Unicode" pitchFamily="34" charset="0"/>
            </a:endParaRPr>
          </a:p>
          <a:p>
            <a:pPr algn="ctr"/>
            <a:r>
              <a:rPr lang="pt-BR" sz="2800" b="1" i="1" dirty="0">
                <a:solidFill>
                  <a:schemeClr val="accent2">
                    <a:lumMod val="75000"/>
                  </a:schemeClr>
                </a:solidFill>
                <a:latin typeface="Lucida Sans Unicode" pitchFamily="34" charset="0"/>
              </a:rPr>
              <a:t>“</a:t>
            </a:r>
            <a:r>
              <a:rPr lang="pt-BR" sz="2800" b="1" dirty="0">
                <a:solidFill>
                  <a:schemeClr val="accent2">
                    <a:lumMod val="75000"/>
                  </a:schemeClr>
                </a:solidFill>
                <a:latin typeface="Lucida Sans Unicode" pitchFamily="34" charset="0"/>
              </a:rPr>
              <a:t>A vida é uma oportunidade de ousar”</a:t>
            </a:r>
          </a:p>
          <a:p>
            <a:pPr algn="ctr"/>
            <a:endParaRPr lang="pt-BR" sz="2800" b="1" i="1" dirty="0">
              <a:solidFill>
                <a:srgbClr val="008080"/>
              </a:solidFill>
            </a:endParaRPr>
          </a:p>
          <a:p>
            <a:pPr algn="ctr"/>
            <a:endParaRPr lang="pt-BR" b="1" i="1" dirty="0">
              <a:solidFill>
                <a:srgbClr val="008080"/>
              </a:solidFill>
            </a:endParaRPr>
          </a:p>
          <a:p>
            <a:pPr algn="ctr"/>
            <a:endParaRPr lang="pt-BR" b="1" i="1" dirty="0">
              <a:solidFill>
                <a:srgbClr val="00808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66530" y="6536377"/>
            <a:ext cx="872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© www.josedornelas.com.br                                                                                    facebook.com/</a:t>
            </a:r>
            <a:r>
              <a:rPr lang="pt-BR" sz="1200" b="1" dirty="0" err="1"/>
              <a:t>JoseDornelasEmpreende</a:t>
            </a:r>
            <a:endParaRPr lang="pt-BR" sz="12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8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7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tângulo de cantos arredondados 1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CaixaDeTexto 9"/>
          <p:cNvSpPr txBox="1"/>
          <p:nvPr/>
        </p:nvSpPr>
        <p:spPr>
          <a:xfrm>
            <a:off x="166530" y="6536377"/>
            <a:ext cx="872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© www.josedornelas.com.br                                                                                    facebook.com/</a:t>
            </a:r>
            <a:r>
              <a:rPr lang="pt-BR" sz="1200" b="1" dirty="0" err="1"/>
              <a:t>JoseDornelasEmpreende</a:t>
            </a:r>
            <a:endParaRPr lang="pt-BR" sz="1200" b="1" dirty="0"/>
          </a:p>
        </p:txBody>
      </p:sp>
      <p:pic>
        <p:nvPicPr>
          <p:cNvPr id="15" name="Picture 2" descr="http://www.josedornelas.com.br/wp-content/uploads/2015/01/capa_Epratica3aed-e14218438453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116" y="3546543"/>
            <a:ext cx="1827521" cy="237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www.josedornelas.com.br/wp-content/uploads/2011/01/EC-ed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190" y="3546543"/>
            <a:ext cx="1656184" cy="248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http://www.josedornelas.com.br/wp-content/uploads/2015/07/CapaPNCanva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171" y="893308"/>
            <a:ext cx="2590921" cy="187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fazendoacontecer.org.br/wp-content/uploads/2016/06/capa_fundobranc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86" y="3429000"/>
            <a:ext cx="2809875" cy="280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6209145-CB32-4D3C-A301-41A058653E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658" y="438533"/>
            <a:ext cx="1845249" cy="256435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CF79DED-F8BF-49AB-8846-B726CC9806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78" y="893308"/>
            <a:ext cx="2753316" cy="194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2696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tângulo de cantos arredondados 1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CaixaDeTexto 9"/>
          <p:cNvSpPr txBox="1"/>
          <p:nvPr/>
        </p:nvSpPr>
        <p:spPr>
          <a:xfrm>
            <a:off x="166530" y="6536377"/>
            <a:ext cx="872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© www.josedornelas.com.br                                                                                    facebook.com/</a:t>
            </a:r>
            <a:r>
              <a:rPr lang="pt-BR" sz="1200" b="1" dirty="0" err="1"/>
              <a:t>JoseDornelasEmpreende</a:t>
            </a:r>
            <a:endParaRPr lang="pt-BR" sz="1200" b="1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B14857E-8B45-4B0C-87E7-1C53762689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" t="9401" r="924" b="5201"/>
          <a:stretch/>
        </p:blipFill>
        <p:spPr>
          <a:xfrm>
            <a:off x="64008" y="548680"/>
            <a:ext cx="9013372" cy="439248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B63031C-8FFC-40B9-87E9-933E42E6F034}"/>
              </a:ext>
            </a:extLst>
          </p:cNvPr>
          <p:cNvSpPr txBox="1"/>
          <p:nvPr/>
        </p:nvSpPr>
        <p:spPr>
          <a:xfrm>
            <a:off x="2842184" y="5375111"/>
            <a:ext cx="337464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500" b="1" dirty="0">
                <a:solidFill>
                  <a:srgbClr val="FF0000"/>
                </a:solidFill>
              </a:rPr>
              <a:t>https://goo.gl/ULzfqy</a:t>
            </a:r>
            <a:endParaRPr lang="en-US" sz="2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558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tângulo de cantos arredondados 4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2475" y="1052513"/>
            <a:ext cx="7772400" cy="401637"/>
          </a:xfrm>
        </p:spPr>
        <p:txBody>
          <a:bodyPr/>
          <a:lstStyle/>
          <a:p>
            <a:r>
              <a:rPr lang="pt-BR" altLang="pt-BR" sz="1600"/>
              <a:t>Encontra-se na seção de download do site </a:t>
            </a:r>
            <a:r>
              <a:rPr lang="pt-BR" altLang="pt-BR" sz="1600">
                <a:solidFill>
                  <a:srgbClr val="FF0000"/>
                </a:solidFill>
              </a:rPr>
              <a:t>www.josedornelas.com.br</a:t>
            </a:r>
          </a:p>
          <a:p>
            <a:r>
              <a:rPr lang="pt-BR" altLang="pt-BR" sz="1600"/>
              <a:t>Após se cadastrar e acessar a página de download, busque pelos arquivos do MBA USP</a:t>
            </a:r>
          </a:p>
          <a:p>
            <a:r>
              <a:rPr lang="pt-BR" altLang="pt-BR" sz="1600"/>
              <a:t>Analise ainda os arquivos do livro </a:t>
            </a:r>
            <a:r>
              <a:rPr lang="pt-BR" altLang="pt-BR" sz="1600" i="1"/>
              <a:t>Plano de negócios, seu guia definitivo</a:t>
            </a:r>
            <a:r>
              <a:rPr lang="pt-BR" altLang="pt-BR" sz="1600"/>
              <a:t> </a:t>
            </a:r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831850" y="-26988"/>
            <a:ext cx="7772400" cy="1143001"/>
          </a:xfrm>
        </p:spPr>
        <p:txBody>
          <a:bodyPr/>
          <a:lstStyle/>
          <a:p>
            <a:pPr algn="ctr"/>
            <a:r>
              <a:rPr lang="pt-BR" altLang="pt-BR" dirty="0">
                <a:solidFill>
                  <a:srgbClr val="002060"/>
                </a:solidFill>
                <a:effectLst/>
              </a:rPr>
              <a:t>Material do curso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D2487A7-88CD-4C33-AE92-C35E1EDAC1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88" t="11587" r="20075" b="6578"/>
          <a:stretch/>
        </p:blipFill>
        <p:spPr>
          <a:xfrm>
            <a:off x="1866367" y="2276872"/>
            <a:ext cx="5544616" cy="420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32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dirty="0">
                <a:solidFill>
                  <a:srgbClr val="002060"/>
                </a:solidFill>
                <a:effectLst/>
              </a:rPr>
              <a:t>Trabalho em grupo</a:t>
            </a: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457200" y="15240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spcBef>
                <a:spcPct val="20000"/>
              </a:spcBef>
              <a:defRPr/>
            </a:pPr>
            <a:r>
              <a:rPr lang="en-US" dirty="0">
                <a:solidFill>
                  <a:srgbClr val="FF0000"/>
                </a:solidFill>
                <a:latin typeface="Trebuchet MS" pitchFamily="34" charset="0"/>
              </a:rPr>
              <a:t>5 </a:t>
            </a:r>
            <a:r>
              <a:rPr lang="en-US" dirty="0" err="1">
                <a:solidFill>
                  <a:srgbClr val="FF0000"/>
                </a:solidFill>
                <a:latin typeface="Trebuchet MS" pitchFamily="34" charset="0"/>
              </a:rPr>
              <a:t>Grupos</a:t>
            </a:r>
            <a:endParaRPr lang="en-US" dirty="0">
              <a:solidFill>
                <a:srgbClr val="FF0000"/>
              </a:solidFill>
              <a:latin typeface="Trebuchet MS" pitchFamily="34" charset="0"/>
            </a:endParaRPr>
          </a:p>
          <a:p>
            <a:pPr>
              <a:spcBef>
                <a:spcPct val="20000"/>
              </a:spcBef>
              <a:defRPr/>
            </a:pPr>
            <a:endParaRPr lang="en-US" dirty="0">
              <a:solidFill>
                <a:srgbClr val="008080"/>
              </a:solidFill>
              <a:latin typeface="Trebuchet MS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US" dirty="0" err="1">
                <a:solidFill>
                  <a:srgbClr val="008080"/>
                </a:solidFill>
                <a:latin typeface="Trebuchet MS" pitchFamily="34" charset="0"/>
              </a:rPr>
              <a:t>Relação</a:t>
            </a:r>
            <a:r>
              <a:rPr lang="en-US" dirty="0">
                <a:solidFill>
                  <a:srgbClr val="008080"/>
                </a:solidFill>
                <a:latin typeface="Trebuchet MS" pitchFamily="34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rebuchet MS" pitchFamily="34" charset="0"/>
              </a:rPr>
              <a:t>FINAL</a:t>
            </a:r>
            <a:r>
              <a:rPr lang="en-US" dirty="0">
                <a:solidFill>
                  <a:srgbClr val="008080"/>
                </a:solidFill>
                <a:latin typeface="Trebuchet MS" pitchFamily="34" charset="0"/>
              </a:rPr>
              <a:t> de </a:t>
            </a:r>
            <a:r>
              <a:rPr lang="en-US" dirty="0" err="1">
                <a:solidFill>
                  <a:srgbClr val="008080"/>
                </a:solidFill>
                <a:latin typeface="Trebuchet MS" pitchFamily="34" charset="0"/>
              </a:rPr>
              <a:t>nomes</a:t>
            </a:r>
            <a:r>
              <a:rPr lang="en-US" dirty="0">
                <a:solidFill>
                  <a:srgbClr val="008080"/>
                </a:solidFill>
                <a:latin typeface="Trebuchet MS" pitchFamily="34" charset="0"/>
              </a:rPr>
              <a:t> e dos </a:t>
            </a:r>
            <a:r>
              <a:rPr lang="en-US" dirty="0" err="1">
                <a:solidFill>
                  <a:srgbClr val="008080"/>
                </a:solidFill>
                <a:latin typeface="Trebuchet MS" pitchFamily="34" charset="0"/>
              </a:rPr>
              <a:t>trabalhos</a:t>
            </a:r>
            <a:r>
              <a:rPr lang="en-US" dirty="0">
                <a:solidFill>
                  <a:srgbClr val="008080"/>
                </a:solidFill>
                <a:latin typeface="Trebuchet MS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Trebuchet MS" pitchFamily="34" charset="0"/>
              </a:rPr>
              <a:t>deverá</a:t>
            </a:r>
            <a:r>
              <a:rPr lang="en-US" dirty="0">
                <a:solidFill>
                  <a:srgbClr val="008080"/>
                </a:solidFill>
                <a:latin typeface="Trebuchet MS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Trebuchet MS" pitchFamily="34" charset="0"/>
              </a:rPr>
              <a:t>ser</a:t>
            </a:r>
            <a:r>
              <a:rPr lang="en-US" dirty="0">
                <a:solidFill>
                  <a:srgbClr val="008080"/>
                </a:solidFill>
                <a:latin typeface="Trebuchet MS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Trebuchet MS" pitchFamily="34" charset="0"/>
              </a:rPr>
              <a:t>entregue</a:t>
            </a:r>
            <a:r>
              <a:rPr lang="en-US" dirty="0">
                <a:solidFill>
                  <a:srgbClr val="008080"/>
                </a:solidFill>
                <a:latin typeface="Trebuchet MS" pitchFamily="34" charset="0"/>
              </a:rPr>
              <a:t> </a:t>
            </a:r>
            <a:r>
              <a:rPr lang="en-US" dirty="0" err="1">
                <a:solidFill>
                  <a:srgbClr val="008080"/>
                </a:solidFill>
                <a:latin typeface="Trebuchet MS" pitchFamily="34" charset="0"/>
              </a:rPr>
              <a:t>ao</a:t>
            </a:r>
            <a:r>
              <a:rPr lang="en-US" dirty="0">
                <a:solidFill>
                  <a:srgbClr val="008080"/>
                </a:solidFill>
                <a:latin typeface="Trebuchet MS" pitchFamily="34" charset="0"/>
              </a:rPr>
              <a:t> final da Aula 01 (</a:t>
            </a:r>
            <a:r>
              <a:rPr lang="en-US" dirty="0">
                <a:solidFill>
                  <a:srgbClr val="FF0000"/>
                </a:solidFill>
                <a:latin typeface="Trebuchet MS" pitchFamily="34" charset="0"/>
              </a:rPr>
              <a:t>24 de </a:t>
            </a:r>
            <a:r>
              <a:rPr lang="en-US" dirty="0" err="1">
                <a:solidFill>
                  <a:srgbClr val="FF0000"/>
                </a:solidFill>
                <a:latin typeface="Trebuchet MS" pitchFamily="34" charset="0"/>
              </a:rPr>
              <a:t>fevereiro</a:t>
            </a:r>
            <a:r>
              <a:rPr lang="en-US" dirty="0">
                <a:solidFill>
                  <a:srgbClr val="008080"/>
                </a:solidFill>
                <a:latin typeface="Trebuchet MS" pitchFamily="34" charset="0"/>
              </a:rPr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dirty="0">
              <a:solidFill>
                <a:srgbClr val="008080"/>
              </a:solidFill>
              <a:latin typeface="Trebuchet MS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US" dirty="0">
                <a:solidFill>
                  <a:srgbClr val="008080"/>
                </a:solidFill>
                <a:latin typeface="Trebuchet MS" pitchFamily="34" charset="0"/>
              </a:rPr>
              <a:t>O </a:t>
            </a:r>
            <a:r>
              <a:rPr lang="en-US" dirty="0" err="1">
                <a:solidFill>
                  <a:srgbClr val="008080"/>
                </a:solidFill>
                <a:latin typeface="Trebuchet MS" pitchFamily="34" charset="0"/>
              </a:rPr>
              <a:t>trabalho</a:t>
            </a:r>
            <a:endParaRPr lang="en-US" dirty="0">
              <a:solidFill>
                <a:srgbClr val="008080"/>
              </a:solidFill>
              <a:latin typeface="Trebuchet MS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1800" dirty="0" err="1">
                <a:latin typeface="Trebuchet MS" pitchFamily="34" charset="0"/>
              </a:rPr>
              <a:t>Identificação</a:t>
            </a:r>
            <a:r>
              <a:rPr lang="en-US" sz="1800" dirty="0">
                <a:latin typeface="Trebuchet MS" pitchFamily="34" charset="0"/>
              </a:rPr>
              <a:t> e </a:t>
            </a:r>
            <a:r>
              <a:rPr lang="en-US" sz="1800" dirty="0" err="1">
                <a:latin typeface="Trebuchet MS" pitchFamily="34" charset="0"/>
              </a:rPr>
              <a:t>avaliação</a:t>
            </a:r>
            <a:r>
              <a:rPr lang="en-US" sz="1800" dirty="0">
                <a:latin typeface="Trebuchet MS" pitchFamily="34" charset="0"/>
              </a:rPr>
              <a:t> de </a:t>
            </a:r>
            <a:r>
              <a:rPr lang="en-US" sz="1800" dirty="0" err="1">
                <a:latin typeface="Trebuchet MS" pitchFamily="34" charset="0"/>
              </a:rPr>
              <a:t>uma</a:t>
            </a:r>
            <a:r>
              <a:rPr lang="en-US" sz="1800" dirty="0">
                <a:latin typeface="Trebuchet MS" pitchFamily="34" charset="0"/>
              </a:rPr>
              <a:t> </a:t>
            </a:r>
            <a:r>
              <a:rPr lang="en-US" sz="1800" dirty="0" err="1">
                <a:latin typeface="Trebuchet MS" pitchFamily="34" charset="0"/>
              </a:rPr>
              <a:t>oportunidade</a:t>
            </a:r>
            <a:r>
              <a:rPr lang="en-US" sz="1800" dirty="0">
                <a:latin typeface="Trebuchet MS" pitchFamily="34" charset="0"/>
              </a:rPr>
              <a:t> de </a:t>
            </a:r>
            <a:r>
              <a:rPr lang="en-US" sz="1800" dirty="0" err="1">
                <a:latin typeface="Trebuchet MS" pitchFamily="34" charset="0"/>
              </a:rPr>
              <a:t>negócio</a:t>
            </a:r>
            <a:endParaRPr lang="en-US" sz="1800" dirty="0">
              <a:latin typeface="Trebuchet MS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1800" dirty="0" err="1">
                <a:latin typeface="Trebuchet MS" pitchFamily="34" charset="0"/>
              </a:rPr>
              <a:t>Desenvolvimento</a:t>
            </a:r>
            <a:r>
              <a:rPr lang="en-US" sz="1800" dirty="0">
                <a:latin typeface="Trebuchet MS" pitchFamily="34" charset="0"/>
              </a:rPr>
              <a:t> de um </a:t>
            </a:r>
            <a:r>
              <a:rPr lang="en-US" sz="1800" i="1" dirty="0">
                <a:latin typeface="Trebuchet MS" pitchFamily="34" charset="0"/>
              </a:rPr>
              <a:t>business plan</a:t>
            </a:r>
            <a:r>
              <a:rPr lang="en-US" sz="1800" dirty="0">
                <a:latin typeface="Trebuchet MS" pitchFamily="34" charset="0"/>
              </a:rPr>
              <a:t> </a:t>
            </a:r>
            <a:r>
              <a:rPr lang="en-US" sz="1800" dirty="0" err="1">
                <a:latin typeface="Trebuchet MS" pitchFamily="34" charset="0"/>
              </a:rPr>
              <a:t>para</a:t>
            </a:r>
            <a:r>
              <a:rPr lang="en-US" sz="1800" dirty="0">
                <a:latin typeface="Trebuchet MS" pitchFamily="34" charset="0"/>
              </a:rPr>
              <a:t> um </a:t>
            </a:r>
            <a:r>
              <a:rPr lang="en-US" sz="1800" dirty="0" err="1">
                <a:latin typeface="Trebuchet MS" pitchFamily="34" charset="0"/>
              </a:rPr>
              <a:t>negócio</a:t>
            </a:r>
            <a:r>
              <a:rPr lang="en-US" sz="1800" dirty="0">
                <a:latin typeface="Trebuchet MS" pitchFamily="34" charset="0"/>
              </a:rPr>
              <a:t> </a:t>
            </a:r>
            <a:r>
              <a:rPr lang="en-US" sz="1800" dirty="0" err="1">
                <a:latin typeface="Trebuchet MS" pitchFamily="34" charset="0"/>
              </a:rPr>
              <a:t>hipotético</a:t>
            </a:r>
            <a:r>
              <a:rPr lang="en-US" sz="1800" dirty="0">
                <a:latin typeface="Trebuchet MS" pitchFamily="34" charset="0"/>
              </a:rPr>
              <a:t> </a:t>
            </a:r>
            <a:r>
              <a:rPr lang="en-US" sz="1800" dirty="0" err="1">
                <a:latin typeface="Trebuchet MS" pitchFamily="34" charset="0"/>
              </a:rPr>
              <a:t>que</a:t>
            </a:r>
            <a:r>
              <a:rPr lang="en-US" sz="1800" dirty="0">
                <a:latin typeface="Trebuchet MS" pitchFamily="34" charset="0"/>
              </a:rPr>
              <a:t> </a:t>
            </a:r>
            <a:r>
              <a:rPr lang="en-US" sz="1800" dirty="0" err="1">
                <a:latin typeface="Trebuchet MS" pitchFamily="34" charset="0"/>
              </a:rPr>
              <a:t>foque</a:t>
            </a:r>
            <a:r>
              <a:rPr lang="en-US" sz="1800" dirty="0">
                <a:latin typeface="Trebuchet MS" pitchFamily="34" charset="0"/>
              </a:rPr>
              <a:t> </a:t>
            </a:r>
            <a:r>
              <a:rPr lang="en-US" sz="1800" dirty="0" err="1">
                <a:latin typeface="Trebuchet MS" pitchFamily="34" charset="0"/>
              </a:rPr>
              <a:t>esta</a:t>
            </a:r>
            <a:r>
              <a:rPr lang="en-US" sz="1800" dirty="0">
                <a:latin typeface="Trebuchet MS" pitchFamily="34" charset="0"/>
              </a:rPr>
              <a:t> </a:t>
            </a:r>
            <a:r>
              <a:rPr lang="en-US" sz="1800" dirty="0" err="1">
                <a:latin typeface="Trebuchet MS" pitchFamily="34" charset="0"/>
              </a:rPr>
              <a:t>oportunidade</a:t>
            </a:r>
            <a:endParaRPr lang="en-US" sz="1800" dirty="0">
              <a:latin typeface="Trebuchet MS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1800" dirty="0" err="1">
                <a:latin typeface="Trebuchet MS" pitchFamily="34" charset="0"/>
              </a:rPr>
              <a:t>Recomendações</a:t>
            </a:r>
            <a:r>
              <a:rPr lang="en-US" sz="1800" dirty="0">
                <a:latin typeface="Trebuchet MS" pitchFamily="34" charset="0"/>
              </a:rPr>
              <a:t> do </a:t>
            </a:r>
            <a:r>
              <a:rPr lang="en-US" sz="1800" dirty="0" err="1">
                <a:latin typeface="Trebuchet MS" pitchFamily="34" charset="0"/>
              </a:rPr>
              <a:t>grupo</a:t>
            </a:r>
            <a:r>
              <a:rPr lang="en-US" sz="1800" dirty="0">
                <a:latin typeface="Trebuchet MS" pitchFamily="34" charset="0"/>
              </a:rPr>
              <a:t> </a:t>
            </a:r>
            <a:r>
              <a:rPr lang="en-US" sz="1800" dirty="0" err="1">
                <a:latin typeface="Trebuchet MS" pitchFamily="34" charset="0"/>
              </a:rPr>
              <a:t>quanto</a:t>
            </a:r>
            <a:r>
              <a:rPr lang="en-US" sz="1800" dirty="0">
                <a:latin typeface="Trebuchet MS" pitchFamily="34" charset="0"/>
              </a:rPr>
              <a:t> a </a:t>
            </a:r>
            <a:r>
              <a:rPr lang="en-US" sz="1800" dirty="0" err="1">
                <a:latin typeface="Trebuchet MS" pitchFamily="34" charset="0"/>
              </a:rPr>
              <a:t>implementação</a:t>
            </a:r>
            <a:r>
              <a:rPr lang="en-US" sz="1800" dirty="0">
                <a:latin typeface="Trebuchet MS" pitchFamily="34" charset="0"/>
              </a:rPr>
              <a:t> </a:t>
            </a:r>
            <a:r>
              <a:rPr lang="en-US" sz="1800" dirty="0" err="1">
                <a:latin typeface="Trebuchet MS" pitchFamily="34" charset="0"/>
              </a:rPr>
              <a:t>ou</a:t>
            </a:r>
            <a:r>
              <a:rPr lang="en-US" sz="1800" dirty="0">
                <a:latin typeface="Trebuchet MS" pitchFamily="34" charset="0"/>
              </a:rPr>
              <a:t> </a:t>
            </a:r>
            <a:r>
              <a:rPr lang="en-US" sz="1800" dirty="0" err="1">
                <a:latin typeface="Trebuchet MS" pitchFamily="34" charset="0"/>
              </a:rPr>
              <a:t>não</a:t>
            </a:r>
            <a:r>
              <a:rPr lang="en-US" sz="1800" dirty="0">
                <a:latin typeface="Trebuchet MS" pitchFamily="34" charset="0"/>
              </a:rPr>
              <a:t> do </a:t>
            </a:r>
            <a:r>
              <a:rPr lang="en-US" sz="1800" dirty="0" err="1">
                <a:latin typeface="Trebuchet MS" pitchFamily="34" charset="0"/>
              </a:rPr>
              <a:t>negócio</a:t>
            </a:r>
            <a:r>
              <a:rPr lang="en-US" sz="1800" dirty="0">
                <a:latin typeface="Trebuchet MS" pitchFamily="34" charset="0"/>
              </a:rPr>
              <a:t> e </a:t>
            </a:r>
            <a:r>
              <a:rPr lang="en-US" sz="1800" dirty="0" err="1">
                <a:latin typeface="Trebuchet MS" pitchFamily="34" charset="0"/>
              </a:rPr>
              <a:t>porquê</a:t>
            </a:r>
            <a:endParaRPr lang="en-US" sz="1800" dirty="0">
              <a:latin typeface="Trebuchet MS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1800" i="1" dirty="0">
                <a:latin typeface="Trebuchet MS" pitchFamily="34" charset="0"/>
              </a:rPr>
              <a:t>Elevator pitch</a:t>
            </a:r>
            <a:r>
              <a:rPr lang="en-US" sz="1800" dirty="0">
                <a:latin typeface="Trebuchet MS" pitchFamily="34" charset="0"/>
              </a:rPr>
              <a:t> – </a:t>
            </a:r>
            <a:r>
              <a:rPr lang="en-US" sz="1800" dirty="0" err="1">
                <a:latin typeface="Trebuchet MS" pitchFamily="34" charset="0"/>
              </a:rPr>
              <a:t>apresentação</a:t>
            </a:r>
            <a:r>
              <a:rPr lang="en-US" sz="1800" dirty="0">
                <a:latin typeface="Trebuchet MS" pitchFamily="34" charset="0"/>
              </a:rPr>
              <a:t> dos </a:t>
            </a:r>
            <a:r>
              <a:rPr lang="en-US" sz="1800" dirty="0" err="1">
                <a:latin typeface="Trebuchet MS" pitchFamily="34" charset="0"/>
              </a:rPr>
              <a:t>trabalhos</a:t>
            </a:r>
            <a:r>
              <a:rPr lang="en-US" sz="1800" dirty="0">
                <a:latin typeface="Trebuchet MS" pitchFamily="34" charset="0"/>
              </a:rPr>
              <a:t> (</a:t>
            </a:r>
            <a:r>
              <a:rPr lang="en-US" sz="1800" dirty="0">
                <a:solidFill>
                  <a:srgbClr val="FF0000"/>
                </a:solidFill>
                <a:latin typeface="Trebuchet MS" pitchFamily="34" charset="0"/>
              </a:rPr>
              <a:t>07 de </a:t>
            </a:r>
            <a:r>
              <a:rPr lang="en-US" sz="1800" dirty="0" err="1">
                <a:solidFill>
                  <a:srgbClr val="FF0000"/>
                </a:solidFill>
                <a:latin typeface="Trebuchet MS" pitchFamily="34" charset="0"/>
              </a:rPr>
              <a:t>abril</a:t>
            </a:r>
            <a:r>
              <a:rPr lang="en-US" sz="1800" dirty="0">
                <a:latin typeface="Trebuchet MS" pitchFamily="34" charset="0"/>
              </a:rPr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b="1" dirty="0">
              <a:solidFill>
                <a:srgbClr val="008080"/>
              </a:solidFill>
              <a:latin typeface="Trebuchet MS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66530" y="6536377"/>
            <a:ext cx="872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© www.josedornelas.com.br                                                                                    facebook.com/</a:t>
            </a:r>
            <a:r>
              <a:rPr lang="pt-BR" sz="1200" b="1" dirty="0" err="1"/>
              <a:t>JoseDornelasEmpreende</a:t>
            </a:r>
            <a:endParaRPr lang="pt-BR" sz="1200" b="1" dirty="0"/>
          </a:p>
        </p:txBody>
      </p:sp>
    </p:spTree>
    <p:extLst>
      <p:ext uri="{BB962C8B-B14F-4D97-AF65-F5344CB8AC3E}">
        <p14:creationId xmlns:p14="http://schemas.microsoft.com/office/powerpoint/2010/main" val="721630904"/>
      </p:ext>
    </p:extLst>
  </p:cSld>
  <p:clrMapOvr>
    <a:masterClrMapping/>
  </p:clrMapOvr>
  <p:transition spd="med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dirty="0">
                <a:solidFill>
                  <a:srgbClr val="002060"/>
                </a:solidFill>
                <a:effectLst/>
              </a:rPr>
              <a:t>Business </a:t>
            </a:r>
            <a:r>
              <a:rPr lang="pt-BR" altLang="pt-BR" dirty="0" err="1">
                <a:solidFill>
                  <a:srgbClr val="002060"/>
                </a:solidFill>
                <a:effectLst/>
              </a:rPr>
              <a:t>Plan</a:t>
            </a:r>
            <a:endParaRPr lang="pt-BR" altLang="pt-BR" dirty="0">
              <a:solidFill>
                <a:srgbClr val="002060"/>
              </a:solidFill>
              <a:effectLst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359569" y="1556792"/>
            <a:ext cx="8424862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 b="1">
                <a:solidFill>
                  <a:srgbClr val="008080"/>
                </a:solidFill>
                <a:latin typeface="Trebuchet MS" panose="020B0603020202020204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pt-BR" sz="1200" dirty="0" err="1">
                <a:latin typeface="Verdana" panose="020B0604030504040204" pitchFamily="34" charset="0"/>
              </a:rPr>
              <a:t>Sumário</a:t>
            </a:r>
            <a:r>
              <a:rPr lang="en-US" altLang="pt-BR" sz="1200" dirty="0">
                <a:latin typeface="Verdana" panose="020B0604030504040204" pitchFamily="34" charset="0"/>
              </a:rPr>
              <a:t> </a:t>
            </a:r>
            <a:r>
              <a:rPr lang="en-US" altLang="pt-BR" sz="1200" dirty="0" err="1">
                <a:latin typeface="Verdana" panose="020B0604030504040204" pitchFamily="34" charset="0"/>
              </a:rPr>
              <a:t>Executivo</a:t>
            </a:r>
            <a:endParaRPr lang="en-US" altLang="pt-BR" sz="1200" dirty="0">
              <a:latin typeface="Verdana" panose="020B060403050404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pt-BR" sz="1200" dirty="0">
                <a:latin typeface="Verdana" panose="020B0604030504040204" pitchFamily="34" charset="0"/>
              </a:rPr>
              <a:t>O </a:t>
            </a:r>
            <a:r>
              <a:rPr lang="en-US" altLang="pt-BR" sz="1200" dirty="0" err="1">
                <a:latin typeface="Verdana" panose="020B0604030504040204" pitchFamily="34" charset="0"/>
              </a:rPr>
              <a:t>conceito</a:t>
            </a:r>
            <a:r>
              <a:rPr lang="en-US" altLang="pt-BR" sz="1200" dirty="0">
                <a:latin typeface="Verdana" panose="020B0604030504040204" pitchFamily="34" charset="0"/>
              </a:rPr>
              <a:t> / A </a:t>
            </a:r>
            <a:r>
              <a:rPr lang="en-US" altLang="pt-BR" sz="1200" dirty="0" err="1">
                <a:latin typeface="Verdana" panose="020B0604030504040204" pitchFamily="34" charset="0"/>
              </a:rPr>
              <a:t>oportunidade</a:t>
            </a:r>
            <a:endParaRPr lang="en-US" altLang="pt-BR" sz="1200" dirty="0">
              <a:latin typeface="Verdana" panose="020B060403050404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pt-BR" sz="1200" dirty="0" err="1">
                <a:latin typeface="Verdana" panose="020B0604030504040204" pitchFamily="34" charset="0"/>
              </a:rPr>
              <a:t>Potencial</a:t>
            </a:r>
            <a:r>
              <a:rPr lang="en-US" altLang="pt-BR" sz="1200" dirty="0">
                <a:latin typeface="Verdana" panose="020B0604030504040204" pitchFamily="34" charset="0"/>
              </a:rPr>
              <a:t> do </a:t>
            </a:r>
            <a:r>
              <a:rPr lang="en-US" altLang="pt-BR" sz="1200" dirty="0" err="1">
                <a:latin typeface="Verdana" panose="020B0604030504040204" pitchFamily="34" charset="0"/>
              </a:rPr>
              <a:t>mercado-alvo</a:t>
            </a:r>
            <a:r>
              <a:rPr lang="en-US" altLang="pt-BR" sz="1200" dirty="0">
                <a:latin typeface="Verdana" panose="020B0604030504040204" pitchFamily="34" charset="0"/>
              </a:rPr>
              <a:t> (</a:t>
            </a:r>
            <a:r>
              <a:rPr lang="en-US" altLang="pt-BR" sz="1200" dirty="0" err="1">
                <a:latin typeface="Verdana" panose="020B0604030504040204" pitchFamily="34" charset="0"/>
              </a:rPr>
              <a:t>tamanho</a:t>
            </a:r>
            <a:r>
              <a:rPr lang="en-US" altLang="pt-BR" sz="1200" dirty="0">
                <a:latin typeface="Verdana" panose="020B0604030504040204" pitchFamily="34" charset="0"/>
              </a:rPr>
              <a:t>, </a:t>
            </a:r>
            <a:r>
              <a:rPr lang="en-US" altLang="pt-BR" sz="1200" dirty="0" err="1">
                <a:latin typeface="Verdana" panose="020B0604030504040204" pitchFamily="34" charset="0"/>
              </a:rPr>
              <a:t>crescimento</a:t>
            </a:r>
            <a:r>
              <a:rPr lang="en-US" altLang="pt-BR" sz="1200" dirty="0">
                <a:latin typeface="Verdana" panose="020B0604030504040204" pitchFamily="34" charset="0"/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pt-BR" sz="1200" dirty="0">
                <a:latin typeface="Verdana" panose="020B0604030504040204" pitchFamily="34" charset="0"/>
              </a:rPr>
              <a:t>Players </a:t>
            </a:r>
            <a:r>
              <a:rPr lang="en-US" altLang="pt-BR" sz="1200" dirty="0" err="1">
                <a:latin typeface="Verdana" panose="020B0604030504040204" pitchFamily="34" charset="0"/>
              </a:rPr>
              <a:t>atuais</a:t>
            </a:r>
            <a:r>
              <a:rPr lang="en-US" altLang="pt-BR" sz="1200" dirty="0">
                <a:latin typeface="Verdana" panose="020B0604030504040204" pitchFamily="34" charset="0"/>
              </a:rPr>
              <a:t> (</a:t>
            </a:r>
            <a:r>
              <a:rPr lang="en-US" altLang="pt-BR" sz="1200" dirty="0" err="1">
                <a:latin typeface="Verdana" panose="020B0604030504040204" pitchFamily="34" charset="0"/>
              </a:rPr>
              <a:t>concorrência</a:t>
            </a:r>
            <a:r>
              <a:rPr lang="en-US" altLang="pt-BR" sz="1200" dirty="0">
                <a:latin typeface="Verdana" panose="020B0604030504040204" pitchFamily="34" charset="0"/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pt-BR" sz="1200" dirty="0" err="1">
                <a:latin typeface="Verdana" panose="020B0604030504040204" pitchFamily="34" charset="0"/>
              </a:rPr>
              <a:t>Possíveis</a:t>
            </a:r>
            <a:r>
              <a:rPr lang="en-US" altLang="pt-BR" sz="1200" dirty="0">
                <a:latin typeface="Verdana" panose="020B0604030504040204" pitchFamily="34" charset="0"/>
              </a:rPr>
              <a:t> </a:t>
            </a:r>
            <a:r>
              <a:rPr lang="en-US" altLang="pt-BR" sz="1200" dirty="0" err="1">
                <a:latin typeface="Verdana" panose="020B0604030504040204" pitchFamily="34" charset="0"/>
              </a:rPr>
              <a:t>estratégias</a:t>
            </a:r>
            <a:r>
              <a:rPr lang="en-US" altLang="pt-BR" sz="1200" dirty="0">
                <a:latin typeface="Verdana" panose="020B0604030504040204" pitchFamily="34" charset="0"/>
              </a:rPr>
              <a:t> de </a:t>
            </a:r>
            <a:r>
              <a:rPr lang="en-US" altLang="pt-BR" sz="1200" dirty="0" err="1">
                <a:latin typeface="Verdana" panose="020B0604030504040204" pitchFamily="34" charset="0"/>
              </a:rPr>
              <a:t>implementação</a:t>
            </a:r>
            <a:endParaRPr lang="en-US" altLang="pt-BR" sz="1200" dirty="0">
              <a:latin typeface="Verdana" panose="020B060403050404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pt-BR" sz="1200" dirty="0" err="1">
                <a:latin typeface="Verdana" panose="020B0604030504040204" pitchFamily="34" charset="0"/>
              </a:rPr>
              <a:t>Perfil</a:t>
            </a:r>
            <a:r>
              <a:rPr lang="en-US" altLang="pt-BR" sz="1200" dirty="0">
                <a:latin typeface="Verdana" panose="020B0604030504040204" pitchFamily="34" charset="0"/>
              </a:rPr>
              <a:t> da </a:t>
            </a:r>
            <a:r>
              <a:rPr lang="en-US" altLang="pt-BR" sz="1200" dirty="0" err="1">
                <a:latin typeface="Verdana" panose="020B0604030504040204" pitchFamily="34" charset="0"/>
              </a:rPr>
              <a:t>equipe</a:t>
            </a:r>
            <a:r>
              <a:rPr lang="en-US" altLang="pt-BR" sz="1200" dirty="0">
                <a:latin typeface="Verdana" panose="020B0604030504040204" pitchFamily="34" charset="0"/>
              </a:rPr>
              <a:t> </a:t>
            </a:r>
            <a:r>
              <a:rPr lang="en-US" altLang="pt-BR" sz="1200" dirty="0" err="1">
                <a:latin typeface="Verdana" panose="020B0604030504040204" pitchFamily="34" charset="0"/>
              </a:rPr>
              <a:t>necessária</a:t>
            </a:r>
            <a:r>
              <a:rPr lang="en-US" altLang="pt-BR" sz="1200" dirty="0">
                <a:latin typeface="Verdana" panose="020B0604030504040204" pitchFamily="34" charset="0"/>
              </a:rPr>
              <a:t> para </a:t>
            </a:r>
            <a:r>
              <a:rPr lang="en-US" altLang="pt-BR" sz="1200" dirty="0" err="1">
                <a:latin typeface="Verdana" panose="020B0604030504040204" pitchFamily="34" charset="0"/>
              </a:rPr>
              <a:t>implementar</a:t>
            </a:r>
            <a:r>
              <a:rPr lang="en-US" altLang="pt-BR" sz="1200" dirty="0">
                <a:latin typeface="Verdana" panose="020B0604030504040204" pitchFamily="34" charset="0"/>
              </a:rPr>
              <a:t> um </a:t>
            </a:r>
            <a:r>
              <a:rPr lang="en-US" altLang="pt-BR" sz="1200" dirty="0" err="1">
                <a:latin typeface="Verdana" panose="020B0604030504040204" pitchFamily="34" charset="0"/>
              </a:rPr>
              <a:t>negócio</a:t>
            </a:r>
            <a:r>
              <a:rPr lang="en-US" altLang="pt-BR" sz="1200" dirty="0">
                <a:latin typeface="Verdana" panose="020B0604030504040204" pitchFamily="34" charset="0"/>
              </a:rPr>
              <a:t> que capitalize </a:t>
            </a:r>
            <a:r>
              <a:rPr lang="en-US" altLang="pt-BR" sz="1200" dirty="0" err="1">
                <a:latin typeface="Verdana" panose="020B0604030504040204" pitchFamily="34" charset="0"/>
              </a:rPr>
              <a:t>sobre</a:t>
            </a:r>
            <a:r>
              <a:rPr lang="en-US" altLang="pt-BR" sz="1200" dirty="0">
                <a:latin typeface="Verdana" panose="020B0604030504040204" pitchFamily="34" charset="0"/>
              </a:rPr>
              <a:t> </a:t>
            </a:r>
            <a:r>
              <a:rPr lang="en-US" altLang="pt-BR" sz="1200" dirty="0" err="1">
                <a:latin typeface="Verdana" panose="020B0604030504040204" pitchFamily="34" charset="0"/>
              </a:rPr>
              <a:t>esta</a:t>
            </a:r>
            <a:r>
              <a:rPr lang="en-US" altLang="pt-BR" sz="1200" dirty="0">
                <a:latin typeface="Verdana" panose="020B0604030504040204" pitchFamily="34" charset="0"/>
              </a:rPr>
              <a:t> </a:t>
            </a:r>
            <a:r>
              <a:rPr lang="en-US" altLang="pt-BR" sz="1200" dirty="0" err="1">
                <a:latin typeface="Verdana" panose="020B0604030504040204" pitchFamily="34" charset="0"/>
              </a:rPr>
              <a:t>oportunidade</a:t>
            </a:r>
            <a:endParaRPr lang="en-US" altLang="pt-BR" sz="1200" dirty="0">
              <a:latin typeface="Verdana" panose="020B060403050404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pt-BR" sz="1200" dirty="0" err="1">
                <a:latin typeface="Verdana" panose="020B0604030504040204" pitchFamily="34" charset="0"/>
              </a:rPr>
              <a:t>Estimativa</a:t>
            </a:r>
            <a:r>
              <a:rPr lang="en-US" altLang="pt-BR" sz="1200" dirty="0">
                <a:latin typeface="Verdana" panose="020B0604030504040204" pitchFamily="34" charset="0"/>
              </a:rPr>
              <a:t> de </a:t>
            </a:r>
            <a:r>
              <a:rPr lang="en-US" altLang="pt-BR" sz="1200" dirty="0" err="1">
                <a:latin typeface="Verdana" panose="020B0604030504040204" pitchFamily="34" charset="0"/>
              </a:rPr>
              <a:t>investimento</a:t>
            </a:r>
            <a:r>
              <a:rPr lang="en-US" altLang="pt-BR" sz="1200" dirty="0">
                <a:latin typeface="Verdana" panose="020B0604030504040204" pitchFamily="34" charset="0"/>
              </a:rPr>
              <a:t> </a:t>
            </a:r>
            <a:r>
              <a:rPr lang="en-US" altLang="pt-BR" sz="1200" dirty="0" err="1">
                <a:latin typeface="Verdana" panose="020B0604030504040204" pitchFamily="34" charset="0"/>
              </a:rPr>
              <a:t>necessário</a:t>
            </a:r>
            <a:r>
              <a:rPr lang="en-US" altLang="pt-BR" sz="1200" dirty="0">
                <a:latin typeface="Verdana" panose="020B0604030504040204" pitchFamily="34" charset="0"/>
              </a:rPr>
              <a:t> e </a:t>
            </a:r>
            <a:r>
              <a:rPr lang="en-US" altLang="pt-BR" sz="1200" dirty="0" err="1">
                <a:latin typeface="Verdana" panose="020B0604030504040204" pitchFamily="34" charset="0"/>
              </a:rPr>
              <a:t>estratégia</a:t>
            </a:r>
            <a:r>
              <a:rPr lang="en-US" altLang="pt-BR" sz="1200" dirty="0">
                <a:latin typeface="Verdana" panose="020B0604030504040204" pitchFamily="34" charset="0"/>
              </a:rPr>
              <a:t> de </a:t>
            </a:r>
            <a:r>
              <a:rPr lang="en-US" altLang="pt-BR" sz="1200" dirty="0" err="1">
                <a:latin typeface="Verdana" panose="020B0604030504040204" pitchFamily="34" charset="0"/>
              </a:rPr>
              <a:t>busca</a:t>
            </a:r>
            <a:r>
              <a:rPr lang="en-US" altLang="pt-BR" sz="1200" dirty="0">
                <a:latin typeface="Verdana" panose="020B0604030504040204" pitchFamily="34" charset="0"/>
              </a:rPr>
              <a:t> de </a:t>
            </a:r>
            <a:r>
              <a:rPr lang="en-US" altLang="pt-BR" sz="1200" dirty="0" err="1">
                <a:latin typeface="Verdana" panose="020B0604030504040204" pitchFamily="34" charset="0"/>
              </a:rPr>
              <a:t>investimento</a:t>
            </a:r>
            <a:r>
              <a:rPr lang="en-US" altLang="pt-BR" sz="1200" dirty="0">
                <a:latin typeface="Verdana" panose="020B0604030504040204" pitchFamily="34" charset="0"/>
              </a:rPr>
              <a:t> (</a:t>
            </a:r>
            <a:r>
              <a:rPr lang="en-US" altLang="pt-BR" sz="1200" dirty="0" err="1">
                <a:latin typeface="Verdana" panose="020B0604030504040204" pitchFamily="34" charset="0"/>
              </a:rPr>
              <a:t>onde</a:t>
            </a:r>
            <a:r>
              <a:rPr lang="en-US" altLang="pt-BR" sz="1200" dirty="0">
                <a:latin typeface="Verdana" panose="020B0604030504040204" pitchFamily="34" charset="0"/>
              </a:rPr>
              <a:t>/</a:t>
            </a:r>
            <a:r>
              <a:rPr lang="en-US" altLang="pt-BR" sz="1200" dirty="0" err="1">
                <a:latin typeface="Verdana" panose="020B0604030504040204" pitchFamily="34" charset="0"/>
              </a:rPr>
              <a:t>como</a:t>
            </a:r>
            <a:r>
              <a:rPr lang="en-US" altLang="pt-BR" sz="1200" dirty="0">
                <a:latin typeface="Verdana" panose="020B0604030504040204" pitchFamily="34" charset="0"/>
              </a:rPr>
              <a:t>)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pt-BR" sz="1200" dirty="0" err="1">
                <a:latin typeface="Verdana" panose="020B0604030504040204" pitchFamily="34" charset="0"/>
              </a:rPr>
              <a:t>Cronograma</a:t>
            </a:r>
            <a:r>
              <a:rPr lang="en-US" altLang="pt-BR" sz="1200" dirty="0">
                <a:latin typeface="Verdana" panose="020B0604030504040204" pitchFamily="34" charset="0"/>
              </a:rPr>
              <a:t> </a:t>
            </a:r>
            <a:r>
              <a:rPr lang="en-US" altLang="pt-BR" sz="1200" dirty="0" err="1">
                <a:latin typeface="Verdana" panose="020B0604030504040204" pitchFamily="34" charset="0"/>
              </a:rPr>
              <a:t>sugerido</a:t>
            </a:r>
            <a:r>
              <a:rPr lang="en-US" altLang="pt-BR" sz="1200" dirty="0">
                <a:latin typeface="Verdana" panose="020B0604030504040204" pitchFamily="34" charset="0"/>
              </a:rPr>
              <a:t> de </a:t>
            </a:r>
            <a:r>
              <a:rPr lang="en-US" altLang="pt-BR" sz="1200" dirty="0" err="1">
                <a:latin typeface="Verdana" panose="020B0604030504040204" pitchFamily="34" charset="0"/>
              </a:rPr>
              <a:t>implementação</a:t>
            </a:r>
            <a:r>
              <a:rPr lang="en-US" altLang="pt-BR" sz="1200" dirty="0">
                <a:latin typeface="Verdana" panose="020B0604030504040204" pitchFamily="34" charset="0"/>
              </a:rPr>
              <a:t> do </a:t>
            </a:r>
            <a:r>
              <a:rPr lang="en-US" altLang="pt-BR" sz="1200" dirty="0" err="1">
                <a:latin typeface="Verdana" panose="020B0604030504040204" pitchFamily="34" charset="0"/>
              </a:rPr>
              <a:t>negócio</a:t>
            </a:r>
            <a:endParaRPr lang="en-US" altLang="pt-BR" sz="1200" dirty="0">
              <a:latin typeface="Verdana" panose="020B060403050404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pt-BR" sz="1200" dirty="0" err="1">
                <a:latin typeface="Verdana" panose="020B0604030504040204" pitchFamily="34" charset="0"/>
              </a:rPr>
              <a:t>Expectativa</a:t>
            </a:r>
            <a:r>
              <a:rPr lang="en-US" altLang="pt-BR" sz="1200" dirty="0">
                <a:latin typeface="Verdana" panose="020B0604030504040204" pitchFamily="34" charset="0"/>
              </a:rPr>
              <a:t> de </a:t>
            </a:r>
            <a:r>
              <a:rPr lang="en-US" altLang="pt-BR" sz="1200" dirty="0" err="1">
                <a:latin typeface="Verdana" panose="020B0604030504040204" pitchFamily="34" charset="0"/>
              </a:rPr>
              <a:t>retorno</a:t>
            </a:r>
            <a:r>
              <a:rPr lang="en-US" altLang="pt-BR" sz="1200" dirty="0">
                <a:latin typeface="Verdana" panose="020B0604030504040204" pitchFamily="34" charset="0"/>
              </a:rPr>
              <a:t> </a:t>
            </a:r>
            <a:r>
              <a:rPr lang="en-US" altLang="pt-BR" sz="1200" dirty="0" err="1">
                <a:latin typeface="Verdana" panose="020B0604030504040204" pitchFamily="34" charset="0"/>
              </a:rPr>
              <a:t>sobre</a:t>
            </a:r>
            <a:r>
              <a:rPr lang="en-US" altLang="pt-BR" sz="1200" dirty="0">
                <a:latin typeface="Verdana" panose="020B0604030504040204" pitchFamily="34" charset="0"/>
              </a:rPr>
              <a:t> o </a:t>
            </a:r>
            <a:r>
              <a:rPr lang="en-US" altLang="pt-BR" sz="1200" dirty="0" err="1">
                <a:latin typeface="Verdana" panose="020B0604030504040204" pitchFamily="34" charset="0"/>
              </a:rPr>
              <a:t>investimento</a:t>
            </a:r>
            <a:r>
              <a:rPr lang="en-US" altLang="pt-BR" sz="1200" dirty="0">
                <a:latin typeface="Verdana" panose="020B0604030504040204" pitchFamily="34" charset="0"/>
              </a:rPr>
              <a:t> (</a:t>
            </a:r>
            <a:r>
              <a:rPr lang="en-US" altLang="pt-BR" sz="1200" dirty="0" err="1">
                <a:latin typeface="Verdana" panose="020B0604030504040204" pitchFamily="34" charset="0"/>
              </a:rPr>
              <a:t>justificada</a:t>
            </a:r>
            <a:r>
              <a:rPr lang="en-US" altLang="pt-BR" sz="1200" dirty="0">
                <a:latin typeface="Verdana" panose="020B0604030504040204" pitchFamily="34" charset="0"/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pt-BR" sz="1200" dirty="0" err="1">
                <a:latin typeface="Verdana" panose="020B0604030504040204" pitchFamily="34" charset="0"/>
              </a:rPr>
              <a:t>Recomendações</a:t>
            </a:r>
            <a:r>
              <a:rPr lang="en-US" altLang="pt-BR" sz="1200" dirty="0">
                <a:latin typeface="Verdana" panose="020B0604030504040204" pitchFamily="34" charset="0"/>
              </a:rPr>
              <a:t> do </a:t>
            </a:r>
            <a:r>
              <a:rPr lang="en-US" altLang="pt-BR" sz="1200" dirty="0" err="1">
                <a:latin typeface="Verdana" panose="020B0604030504040204" pitchFamily="34" charset="0"/>
              </a:rPr>
              <a:t>grupo</a:t>
            </a:r>
            <a:endParaRPr lang="en-US" altLang="pt-BR" sz="1200" dirty="0">
              <a:latin typeface="Verdana" panose="020B0604030504040204" pitchFamily="34" charset="0"/>
            </a:endParaRPr>
          </a:p>
          <a:p>
            <a:pPr lvl="1" eaLnBrk="1" hangingPunct="1">
              <a:spcBef>
                <a:spcPct val="50000"/>
              </a:spcBef>
              <a:buFontTx/>
              <a:buNone/>
            </a:pPr>
            <a:endParaRPr lang="en-US" altLang="pt-BR" sz="1200" dirty="0">
              <a:solidFill>
                <a:srgbClr val="FF0000"/>
              </a:solidFill>
              <a:latin typeface="Verdana" panose="020B0604030504040204" pitchFamily="34" charset="0"/>
            </a:endParaRPr>
          </a:p>
          <a:p>
            <a:pPr lvl="1" eaLnBrk="1" hangingPunct="1">
              <a:spcBef>
                <a:spcPct val="50000"/>
              </a:spcBef>
              <a:buFontTx/>
              <a:buNone/>
            </a:pPr>
            <a:r>
              <a:rPr lang="en-US" altLang="pt-BR" sz="1800" dirty="0" err="1">
                <a:solidFill>
                  <a:srgbClr val="FF0000"/>
                </a:solidFill>
                <a:latin typeface="Verdana" panose="020B0604030504040204" pitchFamily="34" charset="0"/>
              </a:rPr>
              <a:t>Todos</a:t>
            </a:r>
            <a:r>
              <a:rPr lang="en-US" altLang="pt-BR" sz="1800" dirty="0">
                <a:solidFill>
                  <a:srgbClr val="FF0000"/>
                </a:solidFill>
                <a:latin typeface="Verdana" panose="020B0604030504040204" pitchFamily="34" charset="0"/>
              </a:rPr>
              <a:t> </a:t>
            </a:r>
            <a:r>
              <a:rPr lang="en-US" altLang="pt-BR" sz="1800" dirty="0" err="1">
                <a:solidFill>
                  <a:srgbClr val="FF0000"/>
                </a:solidFill>
                <a:latin typeface="Verdana" panose="020B0604030504040204" pitchFamily="34" charset="0"/>
              </a:rPr>
              <a:t>deverão</a:t>
            </a:r>
            <a:r>
              <a:rPr lang="en-US" altLang="pt-BR" sz="1800" dirty="0">
                <a:solidFill>
                  <a:srgbClr val="FF0000"/>
                </a:solidFill>
                <a:latin typeface="Verdana" panose="020B0604030504040204" pitchFamily="34" charset="0"/>
              </a:rPr>
              <a:t> </a:t>
            </a:r>
            <a:r>
              <a:rPr lang="en-US" altLang="pt-BR" sz="1800" dirty="0" err="1">
                <a:solidFill>
                  <a:srgbClr val="FF0000"/>
                </a:solidFill>
                <a:latin typeface="Verdana" panose="020B0604030504040204" pitchFamily="34" charset="0"/>
              </a:rPr>
              <a:t>utilizar</a:t>
            </a:r>
            <a:r>
              <a:rPr lang="en-US" altLang="pt-BR" sz="1800" dirty="0">
                <a:solidFill>
                  <a:srgbClr val="FF0000"/>
                </a:solidFill>
                <a:latin typeface="Verdana" panose="020B0604030504040204" pitchFamily="34" charset="0"/>
              </a:rPr>
              <a:t> o </a:t>
            </a:r>
            <a:r>
              <a:rPr lang="en-US" altLang="pt-BR" sz="1800" dirty="0" err="1">
                <a:solidFill>
                  <a:srgbClr val="FF0000"/>
                </a:solidFill>
                <a:latin typeface="Verdana" panose="020B0604030504040204" pitchFamily="34" charset="0"/>
              </a:rPr>
              <a:t>exemplo</a:t>
            </a:r>
            <a:r>
              <a:rPr lang="en-US" altLang="pt-BR" sz="1800" dirty="0">
                <a:solidFill>
                  <a:srgbClr val="FF0000"/>
                </a:solidFill>
                <a:latin typeface="Verdana" panose="020B0604030504040204" pitchFamily="34" charset="0"/>
              </a:rPr>
              <a:t> do </a:t>
            </a:r>
            <a:r>
              <a:rPr lang="en-US" altLang="pt-BR" sz="1800" u="sng" dirty="0">
                <a:solidFill>
                  <a:srgbClr val="FF0000"/>
                </a:solidFill>
                <a:latin typeface="Verdana" panose="020B0604030504040204" pitchFamily="34" charset="0"/>
              </a:rPr>
              <a:t>Tourbr.com</a:t>
            </a:r>
            <a:r>
              <a:rPr lang="en-US" altLang="pt-BR" sz="1800" dirty="0">
                <a:solidFill>
                  <a:srgbClr val="FF0000"/>
                </a:solidFill>
                <a:latin typeface="Verdana" panose="020B0604030504040204" pitchFamily="34" charset="0"/>
              </a:rPr>
              <a:t> </a:t>
            </a:r>
            <a:r>
              <a:rPr lang="en-US" altLang="pt-BR" sz="1800" dirty="0" err="1">
                <a:solidFill>
                  <a:srgbClr val="FF0000"/>
                </a:solidFill>
                <a:latin typeface="Verdana" panose="020B0604030504040204" pitchFamily="34" charset="0"/>
              </a:rPr>
              <a:t>como</a:t>
            </a:r>
            <a:r>
              <a:rPr lang="en-US" altLang="pt-BR" sz="1800" dirty="0">
                <a:solidFill>
                  <a:srgbClr val="FF0000"/>
                </a:solidFill>
                <a:latin typeface="Verdana" panose="020B0604030504040204" pitchFamily="34" charset="0"/>
              </a:rPr>
              <a:t> template para o </a:t>
            </a:r>
            <a:r>
              <a:rPr lang="en-US" altLang="pt-BR" sz="1800" dirty="0" err="1">
                <a:solidFill>
                  <a:srgbClr val="FF0000"/>
                </a:solidFill>
                <a:latin typeface="Verdana" panose="020B0604030504040204" pitchFamily="34" charset="0"/>
              </a:rPr>
              <a:t>desenvolvimento</a:t>
            </a:r>
            <a:r>
              <a:rPr lang="en-US" altLang="pt-BR" sz="1800" dirty="0">
                <a:solidFill>
                  <a:srgbClr val="FF0000"/>
                </a:solidFill>
                <a:latin typeface="Verdana" panose="020B0604030504040204" pitchFamily="34" charset="0"/>
              </a:rPr>
              <a:t> do PN. </a:t>
            </a:r>
            <a:r>
              <a:rPr lang="en-US" altLang="pt-BR" sz="1800" dirty="0" err="1">
                <a:solidFill>
                  <a:srgbClr val="FF0000"/>
                </a:solidFill>
                <a:latin typeface="Verdana" panose="020B0604030504040204" pitchFamily="34" charset="0"/>
              </a:rPr>
              <a:t>Além</a:t>
            </a:r>
            <a:r>
              <a:rPr lang="en-US" altLang="pt-BR" sz="1800" dirty="0">
                <a:solidFill>
                  <a:srgbClr val="FF0000"/>
                </a:solidFill>
                <a:latin typeface="Verdana" panose="020B0604030504040204" pitchFamily="34" charset="0"/>
              </a:rPr>
              <a:t> disso, </a:t>
            </a:r>
            <a:r>
              <a:rPr lang="en-US" altLang="pt-BR" sz="1800" dirty="0" err="1">
                <a:solidFill>
                  <a:srgbClr val="FF0000"/>
                </a:solidFill>
                <a:latin typeface="Verdana" panose="020B0604030504040204" pitchFamily="34" charset="0"/>
              </a:rPr>
              <a:t>devem</a:t>
            </a:r>
            <a:r>
              <a:rPr lang="en-US" altLang="pt-BR" sz="1800" dirty="0">
                <a:solidFill>
                  <a:srgbClr val="FF0000"/>
                </a:solidFill>
                <a:latin typeface="Verdana" panose="020B0604030504040204" pitchFamily="34" charset="0"/>
              </a:rPr>
              <a:t> </a:t>
            </a:r>
            <a:r>
              <a:rPr lang="en-US" altLang="pt-BR" sz="1800" dirty="0" err="1">
                <a:solidFill>
                  <a:srgbClr val="FF0000"/>
                </a:solidFill>
                <a:latin typeface="Verdana" panose="020B0604030504040204" pitchFamily="34" charset="0"/>
              </a:rPr>
              <a:t>entregar</a:t>
            </a:r>
            <a:r>
              <a:rPr lang="en-US" altLang="pt-BR" sz="1800" dirty="0">
                <a:solidFill>
                  <a:srgbClr val="FF0000"/>
                </a:solidFill>
                <a:latin typeface="Verdana" panose="020B0604030504040204" pitchFamily="34" charset="0"/>
              </a:rPr>
              <a:t> </a:t>
            </a:r>
            <a:r>
              <a:rPr lang="en-US" altLang="pt-BR" sz="1800" u="sng" dirty="0">
                <a:solidFill>
                  <a:srgbClr val="FF0000"/>
                </a:solidFill>
                <a:latin typeface="Verdana" panose="020B0604030504040204" pitchFamily="34" charset="0"/>
              </a:rPr>
              <a:t>ANTES</a:t>
            </a:r>
            <a:r>
              <a:rPr lang="en-US" altLang="pt-BR" sz="1800" dirty="0">
                <a:solidFill>
                  <a:srgbClr val="FF0000"/>
                </a:solidFill>
                <a:latin typeface="Verdana" panose="020B0604030504040204" pitchFamily="34" charset="0"/>
              </a:rPr>
              <a:t> do </a:t>
            </a:r>
            <a:r>
              <a:rPr lang="en-US" altLang="pt-BR" sz="1800" dirty="0" err="1">
                <a:solidFill>
                  <a:srgbClr val="FF0000"/>
                </a:solidFill>
                <a:latin typeface="Verdana" panose="020B0604030504040204" pitchFamily="34" charset="0"/>
              </a:rPr>
              <a:t>dia</a:t>
            </a:r>
            <a:r>
              <a:rPr lang="en-US" altLang="pt-BR" sz="1800" dirty="0">
                <a:solidFill>
                  <a:srgbClr val="FF0000"/>
                </a:solidFill>
                <a:latin typeface="Verdana" panose="020B0604030504040204" pitchFamily="34" charset="0"/>
              </a:rPr>
              <a:t> da </a:t>
            </a:r>
            <a:r>
              <a:rPr lang="en-US" altLang="pt-BR" sz="1800" dirty="0" err="1">
                <a:solidFill>
                  <a:srgbClr val="FF0000"/>
                </a:solidFill>
                <a:latin typeface="Verdana" panose="020B0604030504040204" pitchFamily="34" charset="0"/>
              </a:rPr>
              <a:t>apresentação</a:t>
            </a:r>
            <a:r>
              <a:rPr lang="en-US" altLang="pt-BR" sz="1800" dirty="0">
                <a:solidFill>
                  <a:srgbClr val="FF0000"/>
                </a:solidFill>
                <a:latin typeface="Verdana" panose="020B0604030504040204" pitchFamily="34" charset="0"/>
              </a:rPr>
              <a:t> final </a:t>
            </a:r>
            <a:r>
              <a:rPr lang="en-US" altLang="pt-BR" sz="1800" dirty="0" err="1">
                <a:solidFill>
                  <a:srgbClr val="FF0000"/>
                </a:solidFill>
                <a:latin typeface="Verdana" panose="020B0604030504040204" pitchFamily="34" charset="0"/>
              </a:rPr>
              <a:t>uma</a:t>
            </a:r>
            <a:r>
              <a:rPr lang="en-US" altLang="pt-BR" sz="1800" dirty="0">
                <a:solidFill>
                  <a:srgbClr val="FF0000"/>
                </a:solidFill>
                <a:latin typeface="Verdana" panose="020B0604030504040204" pitchFamily="34" charset="0"/>
              </a:rPr>
              <a:t> </a:t>
            </a:r>
            <a:r>
              <a:rPr lang="en-US" altLang="pt-BR" sz="1800" dirty="0" err="1">
                <a:solidFill>
                  <a:srgbClr val="FF0000"/>
                </a:solidFill>
                <a:latin typeface="Verdana" panose="020B0604030504040204" pitchFamily="34" charset="0"/>
              </a:rPr>
              <a:t>cópia</a:t>
            </a:r>
            <a:r>
              <a:rPr lang="en-US" altLang="pt-BR" sz="1800" dirty="0">
                <a:solidFill>
                  <a:srgbClr val="FF0000"/>
                </a:solidFill>
                <a:latin typeface="Verdana" panose="020B0604030504040204" pitchFamily="34" charset="0"/>
              </a:rPr>
              <a:t> </a:t>
            </a:r>
            <a:r>
              <a:rPr lang="en-US" altLang="pt-BR" sz="1800" dirty="0" err="1">
                <a:solidFill>
                  <a:srgbClr val="FF0000"/>
                </a:solidFill>
                <a:latin typeface="Verdana" panose="020B0604030504040204" pitchFamily="34" charset="0"/>
              </a:rPr>
              <a:t>eletrônica</a:t>
            </a:r>
            <a:r>
              <a:rPr lang="en-US" altLang="pt-BR" sz="1800" dirty="0">
                <a:solidFill>
                  <a:srgbClr val="FF0000"/>
                </a:solidFill>
                <a:latin typeface="Verdana" panose="020B0604030504040204" pitchFamily="34" charset="0"/>
              </a:rPr>
              <a:t> do PN e da </a:t>
            </a:r>
            <a:r>
              <a:rPr lang="en-US" altLang="pt-BR" sz="1800" dirty="0" err="1">
                <a:solidFill>
                  <a:srgbClr val="FF0000"/>
                </a:solidFill>
                <a:latin typeface="Verdana" panose="020B0604030504040204" pitchFamily="34" charset="0"/>
              </a:rPr>
              <a:t>apresentação</a:t>
            </a:r>
            <a:r>
              <a:rPr lang="en-US" altLang="pt-BR" sz="1800" dirty="0">
                <a:solidFill>
                  <a:srgbClr val="FF0000"/>
                </a:solidFill>
                <a:latin typeface="Verdana" panose="020B0604030504040204" pitchFamily="34" charset="0"/>
              </a:rPr>
              <a:t> (</a:t>
            </a:r>
            <a:r>
              <a:rPr lang="en-US" altLang="pt-BR" sz="1800" dirty="0" err="1">
                <a:solidFill>
                  <a:srgbClr val="FF0000"/>
                </a:solidFill>
                <a:latin typeface="Verdana" panose="020B0604030504040204" pitchFamily="34" charset="0"/>
              </a:rPr>
              <a:t>arquivos</a:t>
            </a:r>
            <a:r>
              <a:rPr lang="en-US" altLang="pt-BR" sz="1800" dirty="0">
                <a:solidFill>
                  <a:srgbClr val="FF0000"/>
                </a:solidFill>
                <a:latin typeface="Verdana" panose="020B0604030504040204" pitchFamily="34" charset="0"/>
              </a:rPr>
              <a:t> </a:t>
            </a:r>
            <a:r>
              <a:rPr lang="en-US" altLang="pt-BR" sz="1800" dirty="0" err="1">
                <a:solidFill>
                  <a:srgbClr val="FF0000"/>
                </a:solidFill>
                <a:latin typeface="Verdana" panose="020B0604030504040204" pitchFamily="34" charset="0"/>
              </a:rPr>
              <a:t>finais</a:t>
            </a:r>
            <a:r>
              <a:rPr lang="en-US" altLang="pt-BR" sz="1800" dirty="0">
                <a:solidFill>
                  <a:srgbClr val="FF0000"/>
                </a:solidFill>
                <a:latin typeface="Verdana" panose="020B0604030504040204" pitchFamily="34" charset="0"/>
              </a:rPr>
              <a:t> </a:t>
            </a:r>
            <a:r>
              <a:rPr lang="en-US" altLang="pt-BR" sz="1800" dirty="0" err="1">
                <a:solidFill>
                  <a:srgbClr val="FF0000"/>
                </a:solidFill>
                <a:latin typeface="Verdana" panose="020B0604030504040204" pitchFamily="34" charset="0"/>
              </a:rPr>
              <a:t>em</a:t>
            </a:r>
            <a:r>
              <a:rPr lang="en-US" altLang="pt-BR" sz="1800" dirty="0">
                <a:solidFill>
                  <a:srgbClr val="FF0000"/>
                </a:solidFill>
                <a:latin typeface="Verdana" panose="020B0604030504040204" pitchFamily="34" charset="0"/>
              </a:rPr>
              <a:t> Word, Excel e PPT, </a:t>
            </a:r>
            <a:r>
              <a:rPr lang="en-US" altLang="pt-BR" sz="1800" dirty="0" err="1">
                <a:solidFill>
                  <a:srgbClr val="FF0000"/>
                </a:solidFill>
                <a:latin typeface="Verdana" panose="020B0604030504040204" pitchFamily="34" charset="0"/>
              </a:rPr>
              <a:t>incluindo</a:t>
            </a:r>
            <a:r>
              <a:rPr lang="en-US" altLang="pt-BR" sz="1800" dirty="0">
                <a:solidFill>
                  <a:srgbClr val="FF0000"/>
                </a:solidFill>
                <a:latin typeface="Verdana" panose="020B0604030504040204" pitchFamily="34" charset="0"/>
              </a:rPr>
              <a:t> </a:t>
            </a:r>
            <a:r>
              <a:rPr lang="en-US" altLang="pt-BR" sz="1800" dirty="0" err="1">
                <a:solidFill>
                  <a:srgbClr val="FF0000"/>
                </a:solidFill>
                <a:latin typeface="Verdana" panose="020B0604030504040204" pitchFamily="34" charset="0"/>
              </a:rPr>
              <a:t>todos</a:t>
            </a:r>
            <a:r>
              <a:rPr lang="en-US" altLang="pt-BR" sz="1800" dirty="0">
                <a:solidFill>
                  <a:srgbClr val="FF0000"/>
                </a:solidFill>
                <a:latin typeface="Verdana" panose="020B0604030504040204" pitchFamily="34" charset="0"/>
              </a:rPr>
              <a:t> </a:t>
            </a:r>
            <a:r>
              <a:rPr lang="en-US" altLang="pt-BR" sz="1800" dirty="0" err="1">
                <a:solidFill>
                  <a:srgbClr val="FF0000"/>
                </a:solidFill>
                <a:latin typeface="Verdana" panose="020B0604030504040204" pitchFamily="34" charset="0"/>
              </a:rPr>
              <a:t>os</a:t>
            </a:r>
            <a:r>
              <a:rPr lang="en-US" altLang="pt-BR" sz="1800" dirty="0">
                <a:solidFill>
                  <a:srgbClr val="FF0000"/>
                </a:solidFill>
                <a:latin typeface="Verdana" panose="020B0604030504040204" pitchFamily="34" charset="0"/>
              </a:rPr>
              <a:t> </a:t>
            </a:r>
            <a:r>
              <a:rPr lang="en-US" altLang="pt-BR" sz="1800" dirty="0" err="1">
                <a:solidFill>
                  <a:srgbClr val="FF0000"/>
                </a:solidFill>
                <a:latin typeface="Verdana" panose="020B0604030504040204" pitchFamily="34" charset="0"/>
              </a:rPr>
              <a:t>anexos</a:t>
            </a:r>
            <a:r>
              <a:rPr lang="en-US" altLang="pt-BR" sz="1800" dirty="0">
                <a:solidFill>
                  <a:srgbClr val="FF0000"/>
                </a:solidFill>
                <a:latin typeface="Verdana" panose="020B0604030504040204" pitchFamily="34" charset="0"/>
              </a:rPr>
              <a:t>)</a:t>
            </a:r>
            <a:endParaRPr lang="en-US" altLang="pt-BR" dirty="0">
              <a:solidFill>
                <a:srgbClr val="008080"/>
              </a:solidFill>
              <a:latin typeface="Verdana" panose="020B060403050404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66530" y="6536377"/>
            <a:ext cx="872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© www.josedornelas.com.br                                                                                    facebook.com/</a:t>
            </a:r>
            <a:r>
              <a:rPr lang="pt-BR" sz="1200" b="1" dirty="0" err="1"/>
              <a:t>JoseDornelasEmpreende</a:t>
            </a:r>
            <a:endParaRPr lang="pt-BR" sz="1200" b="1" dirty="0"/>
          </a:p>
        </p:txBody>
      </p:sp>
    </p:spTree>
    <p:extLst>
      <p:ext uri="{BB962C8B-B14F-4D97-AF65-F5344CB8AC3E}">
        <p14:creationId xmlns:p14="http://schemas.microsoft.com/office/powerpoint/2010/main" val="417487808"/>
      </p:ext>
    </p:extLst>
  </p:cSld>
  <p:clrMapOvr>
    <a:masterClrMapping/>
  </p:clrMapOvr>
  <p:transition spd="med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tângulo de cantos arredondados 3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43305" y="191056"/>
            <a:ext cx="7772400" cy="1143000"/>
          </a:xfrm>
        </p:spPr>
        <p:txBody>
          <a:bodyPr/>
          <a:lstStyle/>
          <a:p>
            <a:pPr algn="ctr"/>
            <a:r>
              <a:rPr lang="pt-BR" altLang="pt-BR" dirty="0">
                <a:solidFill>
                  <a:srgbClr val="002060"/>
                </a:solidFill>
                <a:effectLst/>
              </a:rPr>
              <a:t>Trabalhos Individuais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3305" y="1696563"/>
            <a:ext cx="7772400" cy="41148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pt-BR" sz="1400" dirty="0"/>
              <a:t>1) Análise e respostas às questões dos estudos de caso do livro Empreendedorismo</a:t>
            </a:r>
          </a:p>
          <a:p>
            <a:pPr lvl="1">
              <a:defRPr/>
            </a:pPr>
            <a:r>
              <a:rPr lang="pt-BR" sz="1400" dirty="0"/>
              <a:t>Todas as questões de 3 casos selecionados por aluno </a:t>
            </a:r>
          </a:p>
          <a:p>
            <a:pPr marL="457200" lvl="1" indent="0">
              <a:buFontTx/>
              <a:buNone/>
              <a:defRPr/>
            </a:pPr>
            <a:r>
              <a:rPr lang="pt-BR" sz="1400" dirty="0"/>
              <a:t>     (vide os seus casos na planilha Trabalhos2018.xls)</a:t>
            </a:r>
          </a:p>
          <a:p>
            <a:pPr lvl="1">
              <a:defRPr/>
            </a:pPr>
            <a:r>
              <a:rPr lang="pt-BR" sz="1400" dirty="0"/>
              <a:t>Data LIMITE para concluir:</a:t>
            </a:r>
            <a:r>
              <a:rPr lang="pt-BR" sz="1400" dirty="0">
                <a:solidFill>
                  <a:srgbClr val="FF0000"/>
                </a:solidFill>
              </a:rPr>
              <a:t> aula 2, dia 03/março</a:t>
            </a:r>
          </a:p>
          <a:p>
            <a:pPr lvl="1">
              <a:defRPr/>
            </a:pPr>
            <a:r>
              <a:rPr lang="pt-BR" sz="1400" dirty="0"/>
              <a:t>Não se esqueça de colocar seu nome completo ao final de cada resposta; Respostas devem ser enviadas para dornelas@empreende.com.br. </a:t>
            </a:r>
          </a:p>
          <a:p>
            <a:pPr lvl="1">
              <a:defRPr/>
            </a:pPr>
            <a:endParaRPr lang="pt-BR" sz="1400" dirty="0"/>
          </a:p>
          <a:p>
            <a:pPr marL="0" indent="0">
              <a:buFontTx/>
              <a:buNone/>
              <a:defRPr/>
            </a:pPr>
            <a:r>
              <a:rPr lang="pt-BR" sz="1400" dirty="0"/>
              <a:t>2) Análise e respostas às questões do final de cada capítulo do livro Empreendedorismo</a:t>
            </a:r>
          </a:p>
          <a:p>
            <a:pPr lvl="1">
              <a:defRPr/>
            </a:pPr>
            <a:r>
              <a:rPr lang="pt-BR" sz="1400" dirty="0"/>
              <a:t>Todas as questões de 1 capítulo selecionado por aluno </a:t>
            </a:r>
          </a:p>
          <a:p>
            <a:pPr marL="457200" lvl="1" indent="0">
              <a:buFontTx/>
              <a:buNone/>
              <a:defRPr/>
            </a:pPr>
            <a:r>
              <a:rPr lang="pt-BR" sz="1400" dirty="0"/>
              <a:t>     (vide os seus capítulos na planilha Trabalhos2017.xls)</a:t>
            </a:r>
          </a:p>
          <a:p>
            <a:pPr lvl="1">
              <a:defRPr/>
            </a:pPr>
            <a:r>
              <a:rPr lang="pt-BR" sz="1400" dirty="0"/>
              <a:t>Data LIMITE para concluir:</a:t>
            </a:r>
            <a:r>
              <a:rPr lang="pt-BR" sz="1400" dirty="0">
                <a:solidFill>
                  <a:srgbClr val="FF0000"/>
                </a:solidFill>
              </a:rPr>
              <a:t> aula 03, dia 10/março</a:t>
            </a:r>
          </a:p>
          <a:p>
            <a:pPr lvl="1">
              <a:defRPr/>
            </a:pPr>
            <a:r>
              <a:rPr lang="pt-BR" sz="1400" dirty="0"/>
              <a:t>Não se esqueça de colocar seu nome completo ao final de cada resposta; Respostas devem ser enviadas para dornelas@empreende.com.br. </a:t>
            </a:r>
          </a:p>
          <a:p>
            <a:pPr lvl="1">
              <a:defRPr/>
            </a:pPr>
            <a:endParaRPr lang="pt-BR" sz="1400" dirty="0">
              <a:solidFill>
                <a:srgbClr val="FF0000"/>
              </a:solidFill>
            </a:endParaRPr>
          </a:p>
          <a:p>
            <a:pPr lvl="1">
              <a:defRPr/>
            </a:pPr>
            <a:endParaRPr lang="pt-BR" sz="1400" dirty="0">
              <a:solidFill>
                <a:srgbClr val="FF0000"/>
              </a:solidFill>
            </a:endParaRPr>
          </a:p>
          <a:p>
            <a:pPr lvl="1">
              <a:defRPr/>
            </a:pPr>
            <a:endParaRPr lang="pt-BR" sz="1400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66530" y="6536377"/>
            <a:ext cx="872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© www.josedornelas.com.br                                                                                    facebook.com/</a:t>
            </a:r>
            <a:r>
              <a:rPr lang="pt-BR" sz="1200" b="1" dirty="0" err="1"/>
              <a:t>JoseDornelasEmpreende</a:t>
            </a:r>
            <a:endParaRPr lang="pt-BR" sz="1200" b="1" dirty="0"/>
          </a:p>
        </p:txBody>
      </p:sp>
    </p:spTree>
    <p:extLst>
      <p:ext uri="{BB962C8B-B14F-4D97-AF65-F5344CB8AC3E}">
        <p14:creationId xmlns:p14="http://schemas.microsoft.com/office/powerpoint/2010/main" val="1056680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tângulo de cantos arredondados 5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626" name="Título 1"/>
          <p:cNvSpPr>
            <a:spLocks noGrp="1"/>
          </p:cNvSpPr>
          <p:nvPr>
            <p:ph type="title"/>
          </p:nvPr>
        </p:nvSpPr>
        <p:spPr bwMode="auto">
          <a:xfrm>
            <a:off x="467544" y="2141984"/>
            <a:ext cx="8229600" cy="11430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pt-BR" sz="3000" b="0" dirty="0">
                <a:solidFill>
                  <a:srgbClr val="002060"/>
                </a:solidFill>
                <a:effectLst/>
              </a:rPr>
              <a:t>Empreender é o ato de </a:t>
            </a:r>
            <a:r>
              <a:rPr lang="pt-BR" sz="3000" dirty="0">
                <a:solidFill>
                  <a:schemeClr val="accent2">
                    <a:lumMod val="75000"/>
                  </a:schemeClr>
                </a:solidFill>
                <a:effectLst/>
              </a:rPr>
              <a:t>realizar</a:t>
            </a:r>
            <a:r>
              <a:rPr lang="pt-BR" sz="3000" b="0" dirty="0">
                <a:solidFill>
                  <a:schemeClr val="accent2">
                    <a:lumMod val="75000"/>
                  </a:schemeClr>
                </a:solidFill>
                <a:effectLst/>
              </a:rPr>
              <a:t> </a:t>
            </a:r>
            <a:r>
              <a:rPr lang="pt-BR" sz="3000" b="0" dirty="0">
                <a:solidFill>
                  <a:srgbClr val="002060"/>
                </a:solidFill>
                <a:effectLst/>
              </a:rPr>
              <a:t>sonhos, </a:t>
            </a:r>
            <a:r>
              <a:rPr lang="pt-BR" sz="3000" dirty="0">
                <a:solidFill>
                  <a:schemeClr val="accent2">
                    <a:lumMod val="75000"/>
                  </a:schemeClr>
                </a:solidFill>
                <a:effectLst/>
              </a:rPr>
              <a:t>transformar</a:t>
            </a:r>
            <a:r>
              <a:rPr lang="pt-BR" sz="3000" b="0" dirty="0">
                <a:solidFill>
                  <a:schemeClr val="accent2">
                    <a:lumMod val="75000"/>
                  </a:schemeClr>
                </a:solidFill>
                <a:effectLst/>
              </a:rPr>
              <a:t> </a:t>
            </a:r>
            <a:r>
              <a:rPr lang="pt-BR" sz="3000" b="0" dirty="0">
                <a:solidFill>
                  <a:srgbClr val="002060"/>
                </a:solidFill>
                <a:effectLst/>
              </a:rPr>
              <a:t>ideias em oportunidades e agir para </a:t>
            </a:r>
            <a:r>
              <a:rPr lang="pt-BR" sz="3000" dirty="0">
                <a:solidFill>
                  <a:schemeClr val="accent2">
                    <a:lumMod val="75000"/>
                  </a:schemeClr>
                </a:solidFill>
                <a:effectLst/>
              </a:rPr>
              <a:t>concretizar</a:t>
            </a:r>
            <a:r>
              <a:rPr lang="pt-BR" sz="3000" b="0" dirty="0">
                <a:solidFill>
                  <a:schemeClr val="accent2">
                    <a:lumMod val="75000"/>
                  </a:schemeClr>
                </a:solidFill>
                <a:effectLst/>
              </a:rPr>
              <a:t> </a:t>
            </a:r>
            <a:r>
              <a:rPr lang="pt-BR" sz="3000" b="0" dirty="0">
                <a:solidFill>
                  <a:srgbClr val="002060"/>
                </a:solidFill>
                <a:effectLst/>
              </a:rPr>
              <a:t>objetivos, gerando </a:t>
            </a:r>
            <a:r>
              <a:rPr lang="pt-BR" sz="3000" dirty="0">
                <a:solidFill>
                  <a:schemeClr val="accent2">
                    <a:lumMod val="75000"/>
                  </a:schemeClr>
                </a:solidFill>
                <a:effectLst/>
              </a:rPr>
              <a:t>valor</a:t>
            </a:r>
            <a:r>
              <a:rPr lang="pt-BR" sz="3000" b="0" dirty="0">
                <a:solidFill>
                  <a:schemeClr val="accent2">
                    <a:lumMod val="75000"/>
                  </a:schemeClr>
                </a:solidFill>
                <a:effectLst/>
              </a:rPr>
              <a:t> </a:t>
            </a:r>
            <a:r>
              <a:rPr lang="pt-BR" sz="3000" b="0" dirty="0">
                <a:solidFill>
                  <a:srgbClr val="002060"/>
                </a:solidFill>
                <a:effectLst/>
              </a:rPr>
              <a:t>para a sociedade.</a:t>
            </a:r>
            <a:br>
              <a:rPr lang="pt-BR" sz="3000" b="0" dirty="0">
                <a:solidFill>
                  <a:srgbClr val="002060"/>
                </a:solidFill>
                <a:effectLst/>
              </a:rPr>
            </a:br>
            <a:r>
              <a:rPr lang="pt-BR" sz="3000" b="0" dirty="0">
                <a:solidFill>
                  <a:srgbClr val="002060"/>
                </a:solidFill>
                <a:effectLst/>
                <a:latin typeface="Arial Rounded MT Bold" pitchFamily="34" charset="0"/>
              </a:rPr>
              <a:t> </a:t>
            </a:r>
          </a:p>
        </p:txBody>
      </p:sp>
      <p:sp>
        <p:nvSpPr>
          <p:cNvPr id="14340" name="Rectangle 3"/>
          <p:cNvSpPr>
            <a:spLocks noChangeArrowheads="1"/>
          </p:cNvSpPr>
          <p:nvPr/>
        </p:nvSpPr>
        <p:spPr bwMode="auto">
          <a:xfrm>
            <a:off x="63147" y="6429375"/>
            <a:ext cx="25613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ww.josedornelas.com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66530" y="6536377"/>
            <a:ext cx="872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© www.josedornelas.com.br                                                                                    facebook.com/</a:t>
            </a:r>
            <a:r>
              <a:rPr lang="pt-BR" sz="1200" b="1" dirty="0" err="1"/>
              <a:t>JoseDornelasEmpreende</a:t>
            </a:r>
            <a:endParaRPr lang="pt-BR" sz="1200" b="1" dirty="0"/>
          </a:p>
        </p:txBody>
      </p:sp>
    </p:spTree>
    <p:extLst>
      <p:ext uri="{BB962C8B-B14F-4D97-AF65-F5344CB8AC3E}">
        <p14:creationId xmlns:p14="http://schemas.microsoft.com/office/powerpoint/2010/main" val="25754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tângulo de cantos arredondados 5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626" name="Título 1"/>
          <p:cNvSpPr>
            <a:spLocks noGrp="1"/>
          </p:cNvSpPr>
          <p:nvPr>
            <p:ph type="title"/>
          </p:nvPr>
        </p:nvSpPr>
        <p:spPr bwMode="auto">
          <a:xfrm>
            <a:off x="467544" y="332656"/>
            <a:ext cx="8229600" cy="11430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pt-BR" sz="4000" dirty="0">
                <a:solidFill>
                  <a:srgbClr val="002060"/>
                </a:solidFill>
                <a:effectLst/>
              </a:rPr>
              <a:t>Empreendedorismo</a:t>
            </a:r>
            <a:br>
              <a:rPr lang="pt-BR" sz="3000" b="0" dirty="0">
                <a:solidFill>
                  <a:srgbClr val="002060"/>
                </a:solidFill>
                <a:effectLst/>
              </a:rPr>
            </a:br>
            <a:br>
              <a:rPr lang="pt-BR" sz="3000" b="0" dirty="0">
                <a:solidFill>
                  <a:srgbClr val="002060"/>
                </a:solidFill>
                <a:effectLst/>
              </a:rPr>
            </a:br>
            <a:r>
              <a:rPr lang="pt-BR" sz="2000" dirty="0">
                <a:solidFill>
                  <a:srgbClr val="002060"/>
                </a:solidFill>
                <a:effectLst/>
              </a:rPr>
              <a:t>+</a:t>
            </a:r>
            <a:br>
              <a:rPr lang="pt-BR" sz="3000" b="0" dirty="0">
                <a:solidFill>
                  <a:srgbClr val="002060"/>
                </a:solidFill>
                <a:effectLst/>
              </a:rPr>
            </a:br>
            <a:br>
              <a:rPr lang="pt-BR" sz="3000" b="0" dirty="0">
                <a:solidFill>
                  <a:srgbClr val="002060"/>
                </a:solidFill>
                <a:effectLst/>
              </a:rPr>
            </a:br>
            <a:r>
              <a:rPr lang="pt-BR" sz="4000" dirty="0">
                <a:solidFill>
                  <a:srgbClr val="002060"/>
                </a:solidFill>
                <a:effectLst/>
              </a:rPr>
              <a:t>Inovação</a:t>
            </a:r>
            <a:br>
              <a:rPr lang="pt-BR" sz="3000" b="0" dirty="0">
                <a:solidFill>
                  <a:srgbClr val="002060"/>
                </a:solidFill>
                <a:effectLst/>
              </a:rPr>
            </a:br>
            <a:br>
              <a:rPr lang="pt-BR" sz="3000" b="0" dirty="0">
                <a:solidFill>
                  <a:srgbClr val="002060"/>
                </a:solidFill>
                <a:effectLst/>
              </a:rPr>
            </a:br>
            <a:r>
              <a:rPr lang="pt-BR" sz="2000" dirty="0">
                <a:solidFill>
                  <a:srgbClr val="002060"/>
                </a:solidFill>
                <a:effectLst/>
              </a:rPr>
              <a:t>+</a:t>
            </a:r>
            <a:br>
              <a:rPr lang="pt-BR" sz="2000" b="0" dirty="0">
                <a:solidFill>
                  <a:srgbClr val="002060"/>
                </a:solidFill>
                <a:effectLst/>
              </a:rPr>
            </a:br>
            <a:br>
              <a:rPr lang="pt-BR" sz="2000" b="0" dirty="0">
                <a:solidFill>
                  <a:srgbClr val="002060"/>
                </a:solidFill>
                <a:effectLst/>
              </a:rPr>
            </a:br>
            <a:r>
              <a:rPr lang="pt-BR" sz="3000" dirty="0">
                <a:solidFill>
                  <a:schemeClr val="accent2">
                    <a:lumMod val="75000"/>
                  </a:schemeClr>
                </a:solidFill>
                <a:effectLst/>
              </a:rPr>
              <a:t>?</a:t>
            </a:r>
            <a:br>
              <a:rPr lang="pt-BR" sz="2000" b="0" dirty="0">
                <a:solidFill>
                  <a:srgbClr val="002060"/>
                </a:solidFill>
                <a:effectLst/>
              </a:rPr>
            </a:br>
            <a:br>
              <a:rPr lang="pt-BR" sz="2000" b="0" dirty="0">
                <a:solidFill>
                  <a:srgbClr val="002060"/>
                </a:solidFill>
                <a:effectLst/>
              </a:rPr>
            </a:br>
            <a:r>
              <a:rPr lang="pt-BR" sz="2000" dirty="0">
                <a:solidFill>
                  <a:srgbClr val="002060"/>
                </a:solidFill>
                <a:effectLst/>
              </a:rPr>
              <a:t>=</a:t>
            </a:r>
            <a:br>
              <a:rPr lang="pt-BR" sz="3000" b="0" dirty="0">
                <a:solidFill>
                  <a:srgbClr val="002060"/>
                </a:solidFill>
                <a:effectLst/>
              </a:rPr>
            </a:br>
            <a:br>
              <a:rPr lang="pt-BR" sz="3000" b="0" dirty="0">
                <a:solidFill>
                  <a:srgbClr val="002060"/>
                </a:solidFill>
                <a:effectLst/>
              </a:rPr>
            </a:br>
            <a:r>
              <a:rPr lang="pt-BR" sz="4000" dirty="0">
                <a:solidFill>
                  <a:srgbClr val="002060"/>
                </a:solidFill>
                <a:effectLst/>
              </a:rPr>
              <a:t>Prosperidade</a:t>
            </a:r>
            <a:r>
              <a:rPr lang="pt-BR" sz="4000" dirty="0">
                <a:solidFill>
                  <a:srgbClr val="002060"/>
                </a:solidFill>
                <a:effectLst/>
                <a:latin typeface="Arial Rounded MT Bold" pitchFamily="34" charset="0"/>
              </a:rPr>
              <a:t> </a:t>
            </a:r>
          </a:p>
        </p:txBody>
      </p:sp>
      <p:sp>
        <p:nvSpPr>
          <p:cNvPr id="14340" name="Rectangle 3"/>
          <p:cNvSpPr>
            <a:spLocks noChangeArrowheads="1"/>
          </p:cNvSpPr>
          <p:nvPr/>
        </p:nvSpPr>
        <p:spPr bwMode="auto">
          <a:xfrm>
            <a:off x="63147" y="6429375"/>
            <a:ext cx="25613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ww.josedornelas.com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66530" y="6536377"/>
            <a:ext cx="872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© www.josedornelas.com.br                                                                                    facebook.com/</a:t>
            </a:r>
            <a:r>
              <a:rPr lang="pt-BR" sz="1200" b="1" dirty="0" err="1"/>
              <a:t>JoseDornelasEmpreende</a:t>
            </a:r>
            <a:endParaRPr lang="pt-BR" sz="1200" b="1" dirty="0"/>
          </a:p>
        </p:txBody>
      </p:sp>
    </p:spTree>
    <p:extLst>
      <p:ext uri="{BB962C8B-B14F-4D97-AF65-F5344CB8AC3E}">
        <p14:creationId xmlns:p14="http://schemas.microsoft.com/office/powerpoint/2010/main" val="36848620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1916</TotalTime>
  <Words>1635</Words>
  <Application>Microsoft Office PowerPoint</Application>
  <PresentationFormat>Apresentação na tela (4:3)</PresentationFormat>
  <Paragraphs>237</Paragraphs>
  <Slides>39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51" baseType="lpstr">
      <vt:lpstr>SimSun</vt:lpstr>
      <vt:lpstr>Arial</vt:lpstr>
      <vt:lpstr>Arial Rounded MT Bold</vt:lpstr>
      <vt:lpstr>Calibri</vt:lpstr>
      <vt:lpstr>Courier New</vt:lpstr>
      <vt:lpstr>Lucida Sans Unicode</vt:lpstr>
      <vt:lpstr>Times New Roman</vt:lpstr>
      <vt:lpstr>Trebuchet MS</vt:lpstr>
      <vt:lpstr>Verdana</vt:lpstr>
      <vt:lpstr>Wingdings 2</vt:lpstr>
      <vt:lpstr>Wingdings 3</vt:lpstr>
      <vt:lpstr>Concourse</vt:lpstr>
      <vt:lpstr>Apresentação do PowerPoint</vt:lpstr>
      <vt:lpstr>MBA – PECE  (EP-029) </vt:lpstr>
      <vt:lpstr>Você também pode estar aqui...</vt:lpstr>
      <vt:lpstr>Material do curso</vt:lpstr>
      <vt:lpstr>Trabalho em grupo</vt:lpstr>
      <vt:lpstr>Business Plan</vt:lpstr>
      <vt:lpstr>Trabalhos Individuais</vt:lpstr>
      <vt:lpstr>Empreender é o ato de realizar sonhos, transformar ideias em oportunidades e agir para concretizar objetivos, gerando valor para a sociedade.  </vt:lpstr>
      <vt:lpstr>Empreendedorismo  +  Inovação  +  ?  =  Prosperidade </vt:lpstr>
      <vt:lpstr>O brasileiro quer empreender</vt:lpstr>
      <vt:lpstr>O brasileiro é empreendedor</vt:lpstr>
      <vt:lpstr>Sonhos dos brasileiros</vt:lpstr>
      <vt:lpstr>O setor de franchising</vt:lpstr>
      <vt:lpstr>Empreendedor brasileiro</vt:lpstr>
      <vt:lpstr>O brasileiro é inovador?</vt:lpstr>
      <vt:lpstr>Apresentação do PowerPoint</vt:lpstr>
      <vt:lpstr>Inovar não é apenas criar</vt:lpstr>
      <vt:lpstr>Inovar é criar novidade e  gerar valor</vt:lpstr>
      <vt:lpstr>Fatores de sucesso do empreendedorismo inovador</vt:lpstr>
      <vt:lpstr>Fatores de sucesso do empreendedorismo inovador</vt:lpstr>
      <vt:lpstr>Como trilhar o caminho certo e desenvolver uma mentalidade empreendedora inovadora?  Busca do autoconhecimento  Descobrir sua motivação </vt:lpstr>
      <vt:lpstr>Verdades sobrepujam mitos...</vt:lpstr>
      <vt:lpstr>1. Sorte </vt:lpstr>
      <vt:lpstr>2. Quebrar a cara (fracassar) </vt:lpstr>
      <vt:lpstr>É muito melhor arriscar coisas grandiosas, alcançar triunfos e glórias, mesmo expondo-se à derrota, do que formar fila com os pobres de espírito que nem gozam muito nem sofrem muito, porque vivem nessa penumbra cinzenta que não conhece vitória nem derrota.  Theodore Roosevelt</vt:lpstr>
      <vt:lpstr>3. Paciência x Agilidade </vt:lpstr>
      <vt:lpstr>4. Experiência </vt:lpstr>
      <vt:lpstr>5. “O homem não é uma ilha” (John Donne) </vt:lpstr>
      <vt:lpstr>6. Modelos de referência </vt:lpstr>
      <vt:lpstr>7. Perfil e influência do  ambiente </vt:lpstr>
      <vt:lpstr>8. Planejamento e Resultados </vt:lpstr>
      <vt:lpstr>9. Sonhar acordado </vt:lpstr>
      <vt:lpstr>10. Sua história é única </vt:lpstr>
      <vt:lpstr>Os principais erros... (como evitar)</vt:lpstr>
      <vt:lpstr>O processo empreendedor</vt:lpstr>
      <vt:lpstr>Planejar ou priorizar a ação? </vt:lpstr>
      <vt:lpstr>Refletindo...</vt:lpstr>
      <vt:lpstr>Apresentação do PowerPoint</vt:lpstr>
      <vt:lpstr>Apresentação do PowerPoint</vt:lpstr>
    </vt:vector>
  </TitlesOfParts>
  <Company>Sony Electronics,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edsada</dc:title>
  <dc:creator>Mariselma</dc:creator>
  <cp:lastModifiedBy>jc ad</cp:lastModifiedBy>
  <cp:revision>267</cp:revision>
  <dcterms:created xsi:type="dcterms:W3CDTF">2007-10-25T14:49:18Z</dcterms:created>
  <dcterms:modified xsi:type="dcterms:W3CDTF">2018-02-23T21:54:03Z</dcterms:modified>
</cp:coreProperties>
</file>