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03"/>
  </p:notesMasterIdLst>
  <p:handoutMasterIdLst>
    <p:handoutMasterId r:id="rId104"/>
  </p:handoutMasterIdLst>
  <p:sldIdLst>
    <p:sldId id="256" r:id="rId2"/>
    <p:sldId id="367" r:id="rId3"/>
    <p:sldId id="368" r:id="rId4"/>
    <p:sldId id="369" r:id="rId5"/>
    <p:sldId id="370" r:id="rId6"/>
    <p:sldId id="371" r:id="rId7"/>
    <p:sldId id="372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89" r:id="rId25"/>
    <p:sldId id="390" r:id="rId26"/>
    <p:sldId id="391" r:id="rId27"/>
    <p:sldId id="392" r:id="rId28"/>
    <p:sldId id="393" r:id="rId29"/>
    <p:sldId id="394" r:id="rId30"/>
    <p:sldId id="395" r:id="rId31"/>
    <p:sldId id="396" r:id="rId32"/>
    <p:sldId id="397" r:id="rId33"/>
    <p:sldId id="398" r:id="rId34"/>
    <p:sldId id="399" r:id="rId35"/>
    <p:sldId id="400" r:id="rId36"/>
    <p:sldId id="401" r:id="rId37"/>
    <p:sldId id="402" r:id="rId38"/>
    <p:sldId id="403" r:id="rId39"/>
    <p:sldId id="455" r:id="rId40"/>
    <p:sldId id="404" r:id="rId41"/>
    <p:sldId id="405" r:id="rId42"/>
    <p:sldId id="406" r:id="rId43"/>
    <p:sldId id="456" r:id="rId44"/>
    <p:sldId id="407" r:id="rId45"/>
    <p:sldId id="457" r:id="rId46"/>
    <p:sldId id="408" r:id="rId47"/>
    <p:sldId id="409" r:id="rId48"/>
    <p:sldId id="410" r:id="rId49"/>
    <p:sldId id="458" r:id="rId50"/>
    <p:sldId id="411" r:id="rId51"/>
    <p:sldId id="412" r:id="rId52"/>
    <p:sldId id="413" r:id="rId53"/>
    <p:sldId id="414" r:id="rId54"/>
    <p:sldId id="415" r:id="rId55"/>
    <p:sldId id="416" r:id="rId56"/>
    <p:sldId id="417" r:id="rId57"/>
    <p:sldId id="459" r:id="rId58"/>
    <p:sldId id="418" r:id="rId59"/>
    <p:sldId id="460" r:id="rId60"/>
    <p:sldId id="419" r:id="rId61"/>
    <p:sldId id="420" r:id="rId62"/>
    <p:sldId id="421" r:id="rId63"/>
    <p:sldId id="422" r:id="rId64"/>
    <p:sldId id="423" r:id="rId65"/>
    <p:sldId id="424" r:id="rId66"/>
    <p:sldId id="425" r:id="rId67"/>
    <p:sldId id="426" r:id="rId68"/>
    <p:sldId id="427" r:id="rId69"/>
    <p:sldId id="461" r:id="rId70"/>
    <p:sldId id="462" r:id="rId71"/>
    <p:sldId id="428" r:id="rId72"/>
    <p:sldId id="429" r:id="rId73"/>
    <p:sldId id="430" r:id="rId74"/>
    <p:sldId id="431" r:id="rId75"/>
    <p:sldId id="432" r:id="rId76"/>
    <p:sldId id="463" r:id="rId77"/>
    <p:sldId id="433" r:id="rId78"/>
    <p:sldId id="434" r:id="rId79"/>
    <p:sldId id="435" r:id="rId80"/>
    <p:sldId id="436" r:id="rId81"/>
    <p:sldId id="437" r:id="rId82"/>
    <p:sldId id="438" r:id="rId83"/>
    <p:sldId id="439" r:id="rId84"/>
    <p:sldId id="440" r:id="rId85"/>
    <p:sldId id="441" r:id="rId86"/>
    <p:sldId id="464" r:id="rId87"/>
    <p:sldId id="442" r:id="rId88"/>
    <p:sldId id="443" r:id="rId89"/>
    <p:sldId id="444" r:id="rId90"/>
    <p:sldId id="465" r:id="rId91"/>
    <p:sldId id="445" r:id="rId92"/>
    <p:sldId id="446" r:id="rId93"/>
    <p:sldId id="447" r:id="rId94"/>
    <p:sldId id="448" r:id="rId95"/>
    <p:sldId id="449" r:id="rId96"/>
    <p:sldId id="450" r:id="rId97"/>
    <p:sldId id="451" r:id="rId98"/>
    <p:sldId id="452" r:id="rId99"/>
    <p:sldId id="453" r:id="rId100"/>
    <p:sldId id="454" r:id="rId101"/>
    <p:sldId id="466" r:id="rId10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80"/>
    <a:srgbClr val="0066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224" autoAdjust="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62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heme" Target="theme/theme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BC226E-055F-4A7A-BE96-F8C4B64B848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E0A980C-4AD2-498C-8D12-83DC40688CCE}">
      <dgm:prSet phldrT="[Texto]"/>
      <dgm:spPr/>
      <dgm:t>
        <a:bodyPr/>
        <a:lstStyle/>
        <a:p>
          <a:r>
            <a:rPr lang="pt-BR" b="1" dirty="0"/>
            <a:t>Análise de Oportunidade</a:t>
          </a:r>
        </a:p>
      </dgm:t>
    </dgm:pt>
    <dgm:pt modelId="{B5E2A8F1-9416-4ED4-B94B-246562FEE703}" type="parTrans" cxnId="{D6EE8594-BB41-49C2-B62A-210CE9AF7718}">
      <dgm:prSet/>
      <dgm:spPr/>
      <dgm:t>
        <a:bodyPr/>
        <a:lstStyle/>
        <a:p>
          <a:endParaRPr lang="pt-BR"/>
        </a:p>
      </dgm:t>
    </dgm:pt>
    <dgm:pt modelId="{1E0A3921-2A81-4D5E-8AB5-1EA7D1B9C169}" type="sibTrans" cxnId="{D6EE8594-BB41-49C2-B62A-210CE9AF7718}">
      <dgm:prSet/>
      <dgm:spPr/>
      <dgm:t>
        <a:bodyPr/>
        <a:lstStyle/>
        <a:p>
          <a:endParaRPr lang="pt-BR"/>
        </a:p>
      </dgm:t>
    </dgm:pt>
    <dgm:pt modelId="{AC0DA32E-CEED-433D-892E-F4FD16F1B7FB}">
      <dgm:prSet phldrT="[Texto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pt-BR" b="1" dirty="0">
              <a:solidFill>
                <a:srgbClr val="FF0000"/>
              </a:solidFill>
            </a:rPr>
            <a:t>Ideia de negócio definida</a:t>
          </a:r>
        </a:p>
      </dgm:t>
    </dgm:pt>
    <dgm:pt modelId="{EF46401C-D951-4F44-B8D8-AEEB5BBBDD31}" type="parTrans" cxnId="{809648AA-0B7C-4121-B1FD-72C80E2170D9}">
      <dgm:prSet/>
      <dgm:spPr/>
      <dgm:t>
        <a:bodyPr/>
        <a:lstStyle/>
        <a:p>
          <a:endParaRPr lang="pt-BR"/>
        </a:p>
      </dgm:t>
    </dgm:pt>
    <dgm:pt modelId="{DB8791CB-07EE-4CE1-B855-C1AD5C907877}" type="sibTrans" cxnId="{809648AA-0B7C-4121-B1FD-72C80E2170D9}">
      <dgm:prSet/>
      <dgm:spPr/>
      <dgm:t>
        <a:bodyPr/>
        <a:lstStyle/>
        <a:p>
          <a:endParaRPr lang="pt-BR"/>
        </a:p>
      </dgm:t>
    </dgm:pt>
    <dgm:pt modelId="{205DE9F6-45F5-4620-A266-740BC223471F}">
      <dgm:prSet phldrT="[Texto]"/>
      <dgm:spPr/>
      <dgm:t>
        <a:bodyPr/>
        <a:lstStyle/>
        <a:p>
          <a:r>
            <a:rPr lang="pt-BR" b="1" dirty="0"/>
            <a:t>Ideia(s)</a:t>
          </a:r>
        </a:p>
      </dgm:t>
    </dgm:pt>
    <dgm:pt modelId="{2720BB90-FB73-4E33-93A8-E43215731FEE}" type="parTrans" cxnId="{1A8652B7-A140-42CB-A27D-346164EFC0A2}">
      <dgm:prSet/>
      <dgm:spPr/>
      <dgm:t>
        <a:bodyPr/>
        <a:lstStyle/>
        <a:p>
          <a:endParaRPr lang="pt-BR"/>
        </a:p>
      </dgm:t>
    </dgm:pt>
    <dgm:pt modelId="{D91112A1-345A-4B94-AB48-118300C5D189}" type="sibTrans" cxnId="{1A8652B7-A140-42CB-A27D-346164EFC0A2}">
      <dgm:prSet/>
      <dgm:spPr/>
      <dgm:t>
        <a:bodyPr/>
        <a:lstStyle/>
        <a:p>
          <a:endParaRPr lang="pt-BR"/>
        </a:p>
      </dgm:t>
    </dgm:pt>
    <dgm:pt modelId="{BA87AEC8-3BA1-44DC-9693-93D61FA2D72E}" type="pres">
      <dgm:prSet presAssocID="{52BC226E-055F-4A7A-BE96-F8C4B64B8486}" presName="Name0" presStyleCnt="0">
        <dgm:presLayoutVars>
          <dgm:dir/>
          <dgm:animOne val="branch"/>
          <dgm:animLvl val="lvl"/>
        </dgm:presLayoutVars>
      </dgm:prSet>
      <dgm:spPr/>
    </dgm:pt>
    <dgm:pt modelId="{8AED9E04-EC1A-4A3E-96FC-D20863FF9E30}" type="pres">
      <dgm:prSet presAssocID="{205DE9F6-45F5-4620-A266-740BC223471F}" presName="chaos" presStyleCnt="0"/>
      <dgm:spPr/>
    </dgm:pt>
    <dgm:pt modelId="{25B9AF56-C5D5-492D-AEF2-BEF050BBC755}" type="pres">
      <dgm:prSet presAssocID="{205DE9F6-45F5-4620-A266-740BC223471F}" presName="parTx1" presStyleLbl="revTx" presStyleIdx="0" presStyleCnt="2"/>
      <dgm:spPr/>
    </dgm:pt>
    <dgm:pt modelId="{7531FE49-F276-4258-AF70-9CF52741F8B7}" type="pres">
      <dgm:prSet presAssocID="{205DE9F6-45F5-4620-A266-740BC223471F}" presName="c1" presStyleLbl="node1" presStyleIdx="0" presStyleCnt="19"/>
      <dgm:spPr/>
    </dgm:pt>
    <dgm:pt modelId="{B4DF8041-4E57-412D-9507-29831EFBB283}" type="pres">
      <dgm:prSet presAssocID="{205DE9F6-45F5-4620-A266-740BC223471F}" presName="c2" presStyleLbl="node1" presStyleIdx="1" presStyleCnt="19"/>
      <dgm:spPr/>
    </dgm:pt>
    <dgm:pt modelId="{3D69ACED-2B71-472A-BBF4-AD8A28CB016F}" type="pres">
      <dgm:prSet presAssocID="{205DE9F6-45F5-4620-A266-740BC223471F}" presName="c3" presStyleLbl="node1" presStyleIdx="2" presStyleCnt="19"/>
      <dgm:spPr/>
    </dgm:pt>
    <dgm:pt modelId="{76CD38A9-6EDC-4B90-A82D-ED31433B2DA1}" type="pres">
      <dgm:prSet presAssocID="{205DE9F6-45F5-4620-A266-740BC223471F}" presName="c4" presStyleLbl="node1" presStyleIdx="3" presStyleCnt="19"/>
      <dgm:spPr/>
    </dgm:pt>
    <dgm:pt modelId="{C8D2C38F-D733-45AE-971E-3E79AF46F7B3}" type="pres">
      <dgm:prSet presAssocID="{205DE9F6-45F5-4620-A266-740BC223471F}" presName="c5" presStyleLbl="node1" presStyleIdx="4" presStyleCnt="19"/>
      <dgm:spPr/>
    </dgm:pt>
    <dgm:pt modelId="{B2C85C3F-4722-4FC1-814E-78FCE3BD0DE0}" type="pres">
      <dgm:prSet presAssocID="{205DE9F6-45F5-4620-A266-740BC223471F}" presName="c6" presStyleLbl="node1" presStyleIdx="5" presStyleCnt="19"/>
      <dgm:spPr/>
    </dgm:pt>
    <dgm:pt modelId="{A8F10959-F9CD-4D1C-9424-E7CC29D35A9A}" type="pres">
      <dgm:prSet presAssocID="{205DE9F6-45F5-4620-A266-740BC223471F}" presName="c7" presStyleLbl="node1" presStyleIdx="6" presStyleCnt="19"/>
      <dgm:spPr/>
    </dgm:pt>
    <dgm:pt modelId="{4F1EF8CE-73F7-48AB-AEC0-6FDA61E27B83}" type="pres">
      <dgm:prSet presAssocID="{205DE9F6-45F5-4620-A266-740BC223471F}" presName="c8" presStyleLbl="node1" presStyleIdx="7" presStyleCnt="19"/>
      <dgm:spPr/>
    </dgm:pt>
    <dgm:pt modelId="{8BD37447-88C2-46A3-9F7A-03CE559B7AF6}" type="pres">
      <dgm:prSet presAssocID="{205DE9F6-45F5-4620-A266-740BC223471F}" presName="c9" presStyleLbl="node1" presStyleIdx="8" presStyleCnt="19"/>
      <dgm:spPr/>
    </dgm:pt>
    <dgm:pt modelId="{F4F5CE79-AC0B-438B-9873-77CB96BD717F}" type="pres">
      <dgm:prSet presAssocID="{205DE9F6-45F5-4620-A266-740BC223471F}" presName="c10" presStyleLbl="node1" presStyleIdx="9" presStyleCnt="19"/>
      <dgm:spPr/>
    </dgm:pt>
    <dgm:pt modelId="{2600566D-A215-4237-B87A-25A17B1FB198}" type="pres">
      <dgm:prSet presAssocID="{205DE9F6-45F5-4620-A266-740BC223471F}" presName="c11" presStyleLbl="node1" presStyleIdx="10" presStyleCnt="19"/>
      <dgm:spPr/>
    </dgm:pt>
    <dgm:pt modelId="{5AFBFC8D-3F6D-49DA-8CCD-684DB893225E}" type="pres">
      <dgm:prSet presAssocID="{205DE9F6-45F5-4620-A266-740BC223471F}" presName="c12" presStyleLbl="node1" presStyleIdx="11" presStyleCnt="19"/>
      <dgm:spPr/>
    </dgm:pt>
    <dgm:pt modelId="{56EA4154-C2A9-4337-9BA9-B9BA58D2E05E}" type="pres">
      <dgm:prSet presAssocID="{205DE9F6-45F5-4620-A266-740BC223471F}" presName="c13" presStyleLbl="node1" presStyleIdx="12" presStyleCnt="19"/>
      <dgm:spPr/>
    </dgm:pt>
    <dgm:pt modelId="{0EB618C7-18BA-47A5-8B0A-F353EC420615}" type="pres">
      <dgm:prSet presAssocID="{205DE9F6-45F5-4620-A266-740BC223471F}" presName="c14" presStyleLbl="node1" presStyleIdx="13" presStyleCnt="19"/>
      <dgm:spPr/>
    </dgm:pt>
    <dgm:pt modelId="{7479CC16-F942-41CC-8237-BCBBA68C9C4C}" type="pres">
      <dgm:prSet presAssocID="{205DE9F6-45F5-4620-A266-740BC223471F}" presName="c15" presStyleLbl="node1" presStyleIdx="14" presStyleCnt="19"/>
      <dgm:spPr/>
    </dgm:pt>
    <dgm:pt modelId="{B3AF125B-914C-4305-9713-0CE51653B617}" type="pres">
      <dgm:prSet presAssocID="{205DE9F6-45F5-4620-A266-740BC223471F}" presName="c16" presStyleLbl="node1" presStyleIdx="15" presStyleCnt="19"/>
      <dgm:spPr/>
    </dgm:pt>
    <dgm:pt modelId="{7DCFE5E9-3E56-4A6A-B159-F1108E4FC60D}" type="pres">
      <dgm:prSet presAssocID="{205DE9F6-45F5-4620-A266-740BC223471F}" presName="c17" presStyleLbl="node1" presStyleIdx="16" presStyleCnt="19"/>
      <dgm:spPr/>
    </dgm:pt>
    <dgm:pt modelId="{6D99694F-120F-4384-B710-2ED160F976D8}" type="pres">
      <dgm:prSet presAssocID="{205DE9F6-45F5-4620-A266-740BC223471F}" presName="c18" presStyleLbl="node1" presStyleIdx="17" presStyleCnt="19"/>
      <dgm:spPr/>
    </dgm:pt>
    <dgm:pt modelId="{AC9B464A-101A-4FAE-BEC2-847AF569C8C8}" type="pres">
      <dgm:prSet presAssocID="{D91112A1-345A-4B94-AB48-118300C5D189}" presName="chevronComposite1" presStyleCnt="0"/>
      <dgm:spPr/>
    </dgm:pt>
    <dgm:pt modelId="{ECCF5F0D-DAA8-46DB-ADF1-36A0155014D2}" type="pres">
      <dgm:prSet presAssocID="{D91112A1-345A-4B94-AB48-118300C5D189}" presName="chevron1" presStyleLbl="sibTrans2D1" presStyleIdx="0" presStyleCnt="2"/>
      <dgm:spPr/>
    </dgm:pt>
    <dgm:pt modelId="{8F1CC64B-4D00-434A-ABA7-6A52705B1E73}" type="pres">
      <dgm:prSet presAssocID="{D91112A1-345A-4B94-AB48-118300C5D189}" presName="spChevron1" presStyleCnt="0"/>
      <dgm:spPr/>
    </dgm:pt>
    <dgm:pt modelId="{10E638BD-6399-4030-927A-EFA92D65615E}" type="pres">
      <dgm:prSet presAssocID="{FE0A980C-4AD2-498C-8D12-83DC40688CCE}" presName="middle" presStyleCnt="0"/>
      <dgm:spPr/>
    </dgm:pt>
    <dgm:pt modelId="{0EE36CA3-407B-433D-8E49-197C0D96C719}" type="pres">
      <dgm:prSet presAssocID="{FE0A980C-4AD2-498C-8D12-83DC40688CCE}" presName="parTxMid" presStyleLbl="revTx" presStyleIdx="1" presStyleCnt="2"/>
      <dgm:spPr/>
    </dgm:pt>
    <dgm:pt modelId="{7CD27340-FD26-4C03-9591-1B5824795361}" type="pres">
      <dgm:prSet presAssocID="{FE0A980C-4AD2-498C-8D12-83DC40688CCE}" presName="spMid" presStyleCnt="0"/>
      <dgm:spPr/>
    </dgm:pt>
    <dgm:pt modelId="{5B3E4429-E9E4-493B-B427-7C878AC39F0F}" type="pres">
      <dgm:prSet presAssocID="{1E0A3921-2A81-4D5E-8AB5-1EA7D1B9C169}" presName="chevronComposite1" presStyleCnt="0"/>
      <dgm:spPr/>
    </dgm:pt>
    <dgm:pt modelId="{549F85A2-76F6-4EA1-BE02-6CFD6276182E}" type="pres">
      <dgm:prSet presAssocID="{1E0A3921-2A81-4D5E-8AB5-1EA7D1B9C169}" presName="chevron1" presStyleLbl="sibTrans2D1" presStyleIdx="1" presStyleCnt="2"/>
      <dgm:spPr/>
    </dgm:pt>
    <dgm:pt modelId="{4745C13A-0C35-4456-8AFC-14CDD3172007}" type="pres">
      <dgm:prSet presAssocID="{1E0A3921-2A81-4D5E-8AB5-1EA7D1B9C169}" presName="spChevron1" presStyleCnt="0"/>
      <dgm:spPr/>
    </dgm:pt>
    <dgm:pt modelId="{7CCD4133-9794-4247-955E-BDC3B1CD3358}" type="pres">
      <dgm:prSet presAssocID="{AC0DA32E-CEED-433D-892E-F4FD16F1B7FB}" presName="last" presStyleCnt="0"/>
      <dgm:spPr/>
    </dgm:pt>
    <dgm:pt modelId="{3A724BD1-6418-4A38-8657-70825D431E24}" type="pres">
      <dgm:prSet presAssocID="{AC0DA32E-CEED-433D-892E-F4FD16F1B7FB}" presName="circleTx" presStyleLbl="node1" presStyleIdx="18" presStyleCnt="19" custScaleX="71055" custScaleY="68984" custLinFactNeighborX="-16107" custLinFactNeighborY="-3598"/>
      <dgm:spPr/>
    </dgm:pt>
    <dgm:pt modelId="{C19B671E-A2D2-4C55-97CB-4CD82F31F6C4}" type="pres">
      <dgm:prSet presAssocID="{AC0DA32E-CEED-433D-892E-F4FD16F1B7FB}" presName="spN" presStyleCnt="0"/>
      <dgm:spPr/>
    </dgm:pt>
  </dgm:ptLst>
  <dgm:cxnLst>
    <dgm:cxn modelId="{C91CFC1E-CEF6-45B6-A334-11F6C78D7958}" type="presOf" srcId="{52BC226E-055F-4A7A-BE96-F8C4B64B8486}" destId="{BA87AEC8-3BA1-44DC-9693-93D61FA2D72E}" srcOrd="0" destOrd="0" presId="urn:microsoft.com/office/officeart/2009/3/layout/RandomtoResultProcess"/>
    <dgm:cxn modelId="{D6EE8594-BB41-49C2-B62A-210CE9AF7718}" srcId="{52BC226E-055F-4A7A-BE96-F8C4B64B8486}" destId="{FE0A980C-4AD2-498C-8D12-83DC40688CCE}" srcOrd="1" destOrd="0" parTransId="{B5E2A8F1-9416-4ED4-B94B-246562FEE703}" sibTransId="{1E0A3921-2A81-4D5E-8AB5-1EA7D1B9C169}"/>
    <dgm:cxn modelId="{49B2DB9C-4EAF-4891-8C70-382BC192D2CC}" type="presOf" srcId="{FE0A980C-4AD2-498C-8D12-83DC40688CCE}" destId="{0EE36CA3-407B-433D-8E49-197C0D96C719}" srcOrd="0" destOrd="0" presId="urn:microsoft.com/office/officeart/2009/3/layout/RandomtoResultProcess"/>
    <dgm:cxn modelId="{809648AA-0B7C-4121-B1FD-72C80E2170D9}" srcId="{52BC226E-055F-4A7A-BE96-F8C4B64B8486}" destId="{AC0DA32E-CEED-433D-892E-F4FD16F1B7FB}" srcOrd="2" destOrd="0" parTransId="{EF46401C-D951-4F44-B8D8-AEEB5BBBDD31}" sibTransId="{DB8791CB-07EE-4CE1-B855-C1AD5C907877}"/>
    <dgm:cxn modelId="{1A8652B7-A140-42CB-A27D-346164EFC0A2}" srcId="{52BC226E-055F-4A7A-BE96-F8C4B64B8486}" destId="{205DE9F6-45F5-4620-A266-740BC223471F}" srcOrd="0" destOrd="0" parTransId="{2720BB90-FB73-4E33-93A8-E43215731FEE}" sibTransId="{D91112A1-345A-4B94-AB48-118300C5D189}"/>
    <dgm:cxn modelId="{D62466CC-AF0B-4813-931C-D48EE44C29D3}" type="presOf" srcId="{205DE9F6-45F5-4620-A266-740BC223471F}" destId="{25B9AF56-C5D5-492D-AEF2-BEF050BBC755}" srcOrd="0" destOrd="0" presId="urn:microsoft.com/office/officeart/2009/3/layout/RandomtoResultProcess"/>
    <dgm:cxn modelId="{5AD382E3-D430-443D-9A24-1ADDEC0D08B6}" type="presOf" srcId="{AC0DA32E-CEED-433D-892E-F4FD16F1B7FB}" destId="{3A724BD1-6418-4A38-8657-70825D431E24}" srcOrd="0" destOrd="0" presId="urn:microsoft.com/office/officeart/2009/3/layout/RandomtoResultProcess"/>
    <dgm:cxn modelId="{8BCE5AD6-8D55-4F9D-8DE1-212662A7BB78}" type="presParOf" srcId="{BA87AEC8-3BA1-44DC-9693-93D61FA2D72E}" destId="{8AED9E04-EC1A-4A3E-96FC-D20863FF9E30}" srcOrd="0" destOrd="0" presId="urn:microsoft.com/office/officeart/2009/3/layout/RandomtoResultProcess"/>
    <dgm:cxn modelId="{4F2C7087-67C7-4F1F-AE50-68962033106D}" type="presParOf" srcId="{8AED9E04-EC1A-4A3E-96FC-D20863FF9E30}" destId="{25B9AF56-C5D5-492D-AEF2-BEF050BBC755}" srcOrd="0" destOrd="0" presId="urn:microsoft.com/office/officeart/2009/3/layout/RandomtoResultProcess"/>
    <dgm:cxn modelId="{218B35B8-709E-40FF-ADF0-8CD886795254}" type="presParOf" srcId="{8AED9E04-EC1A-4A3E-96FC-D20863FF9E30}" destId="{7531FE49-F276-4258-AF70-9CF52741F8B7}" srcOrd="1" destOrd="0" presId="urn:microsoft.com/office/officeart/2009/3/layout/RandomtoResultProcess"/>
    <dgm:cxn modelId="{3D3A816B-1B50-49FC-8A9B-003245F7D521}" type="presParOf" srcId="{8AED9E04-EC1A-4A3E-96FC-D20863FF9E30}" destId="{B4DF8041-4E57-412D-9507-29831EFBB283}" srcOrd="2" destOrd="0" presId="urn:microsoft.com/office/officeart/2009/3/layout/RandomtoResultProcess"/>
    <dgm:cxn modelId="{6F5AB771-54B2-42F6-8F26-8D7CB802FE60}" type="presParOf" srcId="{8AED9E04-EC1A-4A3E-96FC-D20863FF9E30}" destId="{3D69ACED-2B71-472A-BBF4-AD8A28CB016F}" srcOrd="3" destOrd="0" presId="urn:microsoft.com/office/officeart/2009/3/layout/RandomtoResultProcess"/>
    <dgm:cxn modelId="{569490DA-DA04-4421-A8C3-1C636DFDD150}" type="presParOf" srcId="{8AED9E04-EC1A-4A3E-96FC-D20863FF9E30}" destId="{76CD38A9-6EDC-4B90-A82D-ED31433B2DA1}" srcOrd="4" destOrd="0" presId="urn:microsoft.com/office/officeart/2009/3/layout/RandomtoResultProcess"/>
    <dgm:cxn modelId="{9807B049-1BF7-454B-A62B-5C5DDC6DB17C}" type="presParOf" srcId="{8AED9E04-EC1A-4A3E-96FC-D20863FF9E30}" destId="{C8D2C38F-D733-45AE-971E-3E79AF46F7B3}" srcOrd="5" destOrd="0" presId="urn:microsoft.com/office/officeart/2009/3/layout/RandomtoResultProcess"/>
    <dgm:cxn modelId="{4F034529-0DB8-43CC-80F8-9658845FFEC5}" type="presParOf" srcId="{8AED9E04-EC1A-4A3E-96FC-D20863FF9E30}" destId="{B2C85C3F-4722-4FC1-814E-78FCE3BD0DE0}" srcOrd="6" destOrd="0" presId="urn:microsoft.com/office/officeart/2009/3/layout/RandomtoResultProcess"/>
    <dgm:cxn modelId="{3B9AA408-6387-4DFE-A0CE-FDB4A5E1FF29}" type="presParOf" srcId="{8AED9E04-EC1A-4A3E-96FC-D20863FF9E30}" destId="{A8F10959-F9CD-4D1C-9424-E7CC29D35A9A}" srcOrd="7" destOrd="0" presId="urn:microsoft.com/office/officeart/2009/3/layout/RandomtoResultProcess"/>
    <dgm:cxn modelId="{2F41E926-367C-4F27-9F0F-2009FBC57F02}" type="presParOf" srcId="{8AED9E04-EC1A-4A3E-96FC-D20863FF9E30}" destId="{4F1EF8CE-73F7-48AB-AEC0-6FDA61E27B83}" srcOrd="8" destOrd="0" presId="urn:microsoft.com/office/officeart/2009/3/layout/RandomtoResultProcess"/>
    <dgm:cxn modelId="{13262224-48D0-4DD7-9E48-0424CBE8AB7D}" type="presParOf" srcId="{8AED9E04-EC1A-4A3E-96FC-D20863FF9E30}" destId="{8BD37447-88C2-46A3-9F7A-03CE559B7AF6}" srcOrd="9" destOrd="0" presId="urn:microsoft.com/office/officeart/2009/3/layout/RandomtoResultProcess"/>
    <dgm:cxn modelId="{128EF4B5-DB36-4E20-9AB7-ADA51E95AA9A}" type="presParOf" srcId="{8AED9E04-EC1A-4A3E-96FC-D20863FF9E30}" destId="{F4F5CE79-AC0B-438B-9873-77CB96BD717F}" srcOrd="10" destOrd="0" presId="urn:microsoft.com/office/officeart/2009/3/layout/RandomtoResultProcess"/>
    <dgm:cxn modelId="{6A8D87BF-7E33-4270-AD14-D4D0E5C89589}" type="presParOf" srcId="{8AED9E04-EC1A-4A3E-96FC-D20863FF9E30}" destId="{2600566D-A215-4237-B87A-25A17B1FB198}" srcOrd="11" destOrd="0" presId="urn:microsoft.com/office/officeart/2009/3/layout/RandomtoResultProcess"/>
    <dgm:cxn modelId="{185C392C-B635-495B-B634-ED38375895FB}" type="presParOf" srcId="{8AED9E04-EC1A-4A3E-96FC-D20863FF9E30}" destId="{5AFBFC8D-3F6D-49DA-8CCD-684DB893225E}" srcOrd="12" destOrd="0" presId="urn:microsoft.com/office/officeart/2009/3/layout/RandomtoResultProcess"/>
    <dgm:cxn modelId="{BEFB52AB-3022-49F0-ABBE-CB3AB1802746}" type="presParOf" srcId="{8AED9E04-EC1A-4A3E-96FC-D20863FF9E30}" destId="{56EA4154-C2A9-4337-9BA9-B9BA58D2E05E}" srcOrd="13" destOrd="0" presId="urn:microsoft.com/office/officeart/2009/3/layout/RandomtoResultProcess"/>
    <dgm:cxn modelId="{1FF782D0-2A58-4250-A3AD-6C6EE6C8EEA1}" type="presParOf" srcId="{8AED9E04-EC1A-4A3E-96FC-D20863FF9E30}" destId="{0EB618C7-18BA-47A5-8B0A-F353EC420615}" srcOrd="14" destOrd="0" presId="urn:microsoft.com/office/officeart/2009/3/layout/RandomtoResultProcess"/>
    <dgm:cxn modelId="{1B39D8C4-E84A-4CD5-90EB-EEFC889443B6}" type="presParOf" srcId="{8AED9E04-EC1A-4A3E-96FC-D20863FF9E30}" destId="{7479CC16-F942-41CC-8237-BCBBA68C9C4C}" srcOrd="15" destOrd="0" presId="urn:microsoft.com/office/officeart/2009/3/layout/RandomtoResultProcess"/>
    <dgm:cxn modelId="{D2CDC339-BC85-4DF0-8154-AA2F91434EC7}" type="presParOf" srcId="{8AED9E04-EC1A-4A3E-96FC-D20863FF9E30}" destId="{B3AF125B-914C-4305-9713-0CE51653B617}" srcOrd="16" destOrd="0" presId="urn:microsoft.com/office/officeart/2009/3/layout/RandomtoResultProcess"/>
    <dgm:cxn modelId="{DD3B73D4-BE0C-4D68-9452-6B001F549C63}" type="presParOf" srcId="{8AED9E04-EC1A-4A3E-96FC-D20863FF9E30}" destId="{7DCFE5E9-3E56-4A6A-B159-F1108E4FC60D}" srcOrd="17" destOrd="0" presId="urn:microsoft.com/office/officeart/2009/3/layout/RandomtoResultProcess"/>
    <dgm:cxn modelId="{8B802701-344E-4355-8F0C-CC15733E0256}" type="presParOf" srcId="{8AED9E04-EC1A-4A3E-96FC-D20863FF9E30}" destId="{6D99694F-120F-4384-B710-2ED160F976D8}" srcOrd="18" destOrd="0" presId="urn:microsoft.com/office/officeart/2009/3/layout/RandomtoResultProcess"/>
    <dgm:cxn modelId="{54DB5B44-204D-4EFE-BA82-6A80838CEEE3}" type="presParOf" srcId="{BA87AEC8-3BA1-44DC-9693-93D61FA2D72E}" destId="{AC9B464A-101A-4FAE-BEC2-847AF569C8C8}" srcOrd="1" destOrd="0" presId="urn:microsoft.com/office/officeart/2009/3/layout/RandomtoResultProcess"/>
    <dgm:cxn modelId="{2DCA7E72-443A-4DF6-8828-0137E8124432}" type="presParOf" srcId="{AC9B464A-101A-4FAE-BEC2-847AF569C8C8}" destId="{ECCF5F0D-DAA8-46DB-ADF1-36A0155014D2}" srcOrd="0" destOrd="0" presId="urn:microsoft.com/office/officeart/2009/3/layout/RandomtoResultProcess"/>
    <dgm:cxn modelId="{A46F0FE3-B026-4703-98CE-FFC20BC43D83}" type="presParOf" srcId="{AC9B464A-101A-4FAE-BEC2-847AF569C8C8}" destId="{8F1CC64B-4D00-434A-ABA7-6A52705B1E73}" srcOrd="1" destOrd="0" presId="urn:microsoft.com/office/officeart/2009/3/layout/RandomtoResultProcess"/>
    <dgm:cxn modelId="{C26CB851-96BF-4BE7-B7E7-AD6D2ADA59C7}" type="presParOf" srcId="{BA87AEC8-3BA1-44DC-9693-93D61FA2D72E}" destId="{10E638BD-6399-4030-927A-EFA92D65615E}" srcOrd="2" destOrd="0" presId="urn:microsoft.com/office/officeart/2009/3/layout/RandomtoResultProcess"/>
    <dgm:cxn modelId="{ABD91DCF-21D9-4B8E-ADDE-3D3CAC95C05C}" type="presParOf" srcId="{10E638BD-6399-4030-927A-EFA92D65615E}" destId="{0EE36CA3-407B-433D-8E49-197C0D96C719}" srcOrd="0" destOrd="0" presId="urn:microsoft.com/office/officeart/2009/3/layout/RandomtoResultProcess"/>
    <dgm:cxn modelId="{33AB435A-7718-4C95-9054-94249C520F19}" type="presParOf" srcId="{10E638BD-6399-4030-927A-EFA92D65615E}" destId="{7CD27340-FD26-4C03-9591-1B5824795361}" srcOrd="1" destOrd="0" presId="urn:microsoft.com/office/officeart/2009/3/layout/RandomtoResultProcess"/>
    <dgm:cxn modelId="{C944ED66-1F52-4837-A5EE-A4DA96C3D16F}" type="presParOf" srcId="{BA87AEC8-3BA1-44DC-9693-93D61FA2D72E}" destId="{5B3E4429-E9E4-493B-B427-7C878AC39F0F}" srcOrd="3" destOrd="0" presId="urn:microsoft.com/office/officeart/2009/3/layout/RandomtoResultProcess"/>
    <dgm:cxn modelId="{F50C32F0-91FE-4EEA-9738-003429626D15}" type="presParOf" srcId="{5B3E4429-E9E4-493B-B427-7C878AC39F0F}" destId="{549F85A2-76F6-4EA1-BE02-6CFD6276182E}" srcOrd="0" destOrd="0" presId="urn:microsoft.com/office/officeart/2009/3/layout/RandomtoResultProcess"/>
    <dgm:cxn modelId="{0ECE24AA-A53C-4888-B918-6549EAF639E9}" type="presParOf" srcId="{5B3E4429-E9E4-493B-B427-7C878AC39F0F}" destId="{4745C13A-0C35-4456-8AFC-14CDD3172007}" srcOrd="1" destOrd="0" presId="urn:microsoft.com/office/officeart/2009/3/layout/RandomtoResultProcess"/>
    <dgm:cxn modelId="{426D8A3F-7894-41B3-A7D8-4A51078FBA00}" type="presParOf" srcId="{BA87AEC8-3BA1-44DC-9693-93D61FA2D72E}" destId="{7CCD4133-9794-4247-955E-BDC3B1CD3358}" srcOrd="4" destOrd="0" presId="urn:microsoft.com/office/officeart/2009/3/layout/RandomtoResultProcess"/>
    <dgm:cxn modelId="{F7B377D6-F058-452D-A2D0-5125A7D2F197}" type="presParOf" srcId="{7CCD4133-9794-4247-955E-BDC3B1CD3358}" destId="{3A724BD1-6418-4A38-8657-70825D431E24}" srcOrd="0" destOrd="0" presId="urn:microsoft.com/office/officeart/2009/3/layout/RandomtoResultProcess"/>
    <dgm:cxn modelId="{369ED9C6-592A-423C-B655-A05684E738D5}" type="presParOf" srcId="{7CCD4133-9794-4247-955E-BDC3B1CD3358}" destId="{C19B671E-A2D2-4C55-97CB-4CD82F31F6C4}" srcOrd="1" destOrd="0" presId="urn:microsoft.com/office/officeart/2009/3/layout/RandomtoResultProces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EC044E-493C-47DE-A572-88C73B9292E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AD1DE63-BC1B-419F-B1EF-2857FC9FABA3}">
      <dgm:prSet phldrT="[Texto]"/>
      <dgm:spPr/>
      <dgm:t>
        <a:bodyPr/>
        <a:lstStyle/>
        <a:p>
          <a:r>
            <a:rPr lang="pt-BR" b="1" dirty="0"/>
            <a:t>Ideias</a:t>
          </a:r>
        </a:p>
      </dgm:t>
    </dgm:pt>
    <dgm:pt modelId="{BA858B50-3D91-4FDB-B2A6-CC64435C610A}" type="parTrans" cxnId="{D15AC1E2-C08C-40EA-902D-239B9DFE900C}">
      <dgm:prSet/>
      <dgm:spPr/>
      <dgm:t>
        <a:bodyPr/>
        <a:lstStyle/>
        <a:p>
          <a:endParaRPr lang="pt-BR"/>
        </a:p>
      </dgm:t>
    </dgm:pt>
    <dgm:pt modelId="{4F825ACB-AE36-4CA1-9E50-73FD83DA1032}" type="sibTrans" cxnId="{D15AC1E2-C08C-40EA-902D-239B9DFE900C}">
      <dgm:prSet/>
      <dgm:spPr/>
      <dgm:t>
        <a:bodyPr/>
        <a:lstStyle/>
        <a:p>
          <a:endParaRPr lang="pt-BR"/>
        </a:p>
      </dgm:t>
    </dgm:pt>
    <dgm:pt modelId="{531F589E-50FE-49EB-888B-38AF7B8A9139}">
      <dgm:prSet phldrT="[Texto]" custT="1"/>
      <dgm:spPr/>
      <dgm:t>
        <a:bodyPr/>
        <a:lstStyle/>
        <a:p>
          <a:r>
            <a:rPr lang="pt-BR" sz="1800" dirty="0"/>
            <a:t>Brainstorming</a:t>
          </a:r>
        </a:p>
      </dgm:t>
    </dgm:pt>
    <dgm:pt modelId="{86511826-F903-4435-9BFE-68B6D54E4AB6}" type="parTrans" cxnId="{E35AF73B-096C-4819-BB28-2635692C4352}">
      <dgm:prSet/>
      <dgm:spPr/>
      <dgm:t>
        <a:bodyPr/>
        <a:lstStyle/>
        <a:p>
          <a:endParaRPr lang="pt-BR"/>
        </a:p>
      </dgm:t>
    </dgm:pt>
    <dgm:pt modelId="{F0457150-B55F-401D-9F6F-5FDEB60D793A}" type="sibTrans" cxnId="{E35AF73B-096C-4819-BB28-2635692C4352}">
      <dgm:prSet/>
      <dgm:spPr/>
      <dgm:t>
        <a:bodyPr/>
        <a:lstStyle/>
        <a:p>
          <a:endParaRPr lang="pt-BR"/>
        </a:p>
      </dgm:t>
    </dgm:pt>
    <dgm:pt modelId="{267B794D-7404-4F7E-9FB6-B80D72FB3EB2}">
      <dgm:prSet phldrT="[Texto]"/>
      <dgm:spPr/>
      <dgm:t>
        <a:bodyPr/>
        <a:lstStyle/>
        <a:p>
          <a:r>
            <a:rPr lang="pt-BR" b="1" dirty="0" err="1"/>
            <a:t>Canvas</a:t>
          </a:r>
          <a:endParaRPr lang="pt-BR" b="1" dirty="0"/>
        </a:p>
      </dgm:t>
    </dgm:pt>
    <dgm:pt modelId="{A3923FA0-4527-4FB8-B845-82AA70B03816}" type="parTrans" cxnId="{2D521543-E912-48CA-8263-6FB0E1707CA3}">
      <dgm:prSet/>
      <dgm:spPr/>
      <dgm:t>
        <a:bodyPr/>
        <a:lstStyle/>
        <a:p>
          <a:endParaRPr lang="pt-BR"/>
        </a:p>
      </dgm:t>
    </dgm:pt>
    <dgm:pt modelId="{37470828-6192-47DD-BC12-420CBAD9BC20}" type="sibTrans" cxnId="{2D521543-E912-48CA-8263-6FB0E1707CA3}">
      <dgm:prSet/>
      <dgm:spPr/>
      <dgm:t>
        <a:bodyPr/>
        <a:lstStyle/>
        <a:p>
          <a:endParaRPr lang="pt-BR"/>
        </a:p>
      </dgm:t>
    </dgm:pt>
    <dgm:pt modelId="{1FBC80D8-C180-4082-8ACE-237E04DF6FE3}">
      <dgm:prSet phldrT="[Texto]" custT="1"/>
      <dgm:spPr/>
      <dgm:t>
        <a:bodyPr/>
        <a:lstStyle/>
        <a:p>
          <a:r>
            <a:rPr lang="pt-BR" sz="1800" dirty="0"/>
            <a:t>Seleção de ideias</a:t>
          </a:r>
        </a:p>
      </dgm:t>
    </dgm:pt>
    <dgm:pt modelId="{D1AE521F-35BF-47C5-884B-C339E1C8E33F}" type="parTrans" cxnId="{9E37D3D3-E0A7-447E-942A-30C78EF61F34}">
      <dgm:prSet/>
      <dgm:spPr/>
      <dgm:t>
        <a:bodyPr/>
        <a:lstStyle/>
        <a:p>
          <a:endParaRPr lang="pt-BR"/>
        </a:p>
      </dgm:t>
    </dgm:pt>
    <dgm:pt modelId="{7BE4B7D5-0441-4398-B8A0-8A584B64EE02}" type="sibTrans" cxnId="{9E37D3D3-E0A7-447E-942A-30C78EF61F34}">
      <dgm:prSet/>
      <dgm:spPr/>
      <dgm:t>
        <a:bodyPr/>
        <a:lstStyle/>
        <a:p>
          <a:endParaRPr lang="pt-BR"/>
        </a:p>
      </dgm:t>
    </dgm:pt>
    <dgm:pt modelId="{282D1866-B801-4F23-A742-14095137DA4A}">
      <dgm:prSet phldrT="[Texto]"/>
      <dgm:spPr/>
      <dgm:t>
        <a:bodyPr/>
        <a:lstStyle/>
        <a:p>
          <a:r>
            <a:rPr lang="pt-BR" b="1" dirty="0"/>
            <a:t>Pesquisa Primária</a:t>
          </a:r>
        </a:p>
      </dgm:t>
    </dgm:pt>
    <dgm:pt modelId="{338CF938-EBB5-4A02-9274-34C4902A9452}" type="parTrans" cxnId="{39772897-14B4-4B71-948F-12FAB139CCE7}">
      <dgm:prSet/>
      <dgm:spPr/>
      <dgm:t>
        <a:bodyPr/>
        <a:lstStyle/>
        <a:p>
          <a:endParaRPr lang="pt-BR"/>
        </a:p>
      </dgm:t>
    </dgm:pt>
    <dgm:pt modelId="{1F27ECD2-1A91-4409-9EA2-146635DCBF37}" type="sibTrans" cxnId="{39772897-14B4-4B71-948F-12FAB139CCE7}">
      <dgm:prSet/>
      <dgm:spPr/>
      <dgm:t>
        <a:bodyPr/>
        <a:lstStyle/>
        <a:p>
          <a:endParaRPr lang="pt-BR"/>
        </a:p>
      </dgm:t>
    </dgm:pt>
    <dgm:pt modelId="{285C7428-4142-44EA-BE63-F555BB40158D}">
      <dgm:prSet phldrT="[Texto]" custT="1"/>
      <dgm:spPr/>
      <dgm:t>
        <a:bodyPr/>
        <a:lstStyle/>
        <a:p>
          <a:r>
            <a:rPr lang="pt-BR" sz="1800" dirty="0"/>
            <a:t>Validação do modelo de negócio com o público-alvo primário</a:t>
          </a:r>
        </a:p>
      </dgm:t>
    </dgm:pt>
    <dgm:pt modelId="{DEBA0EC5-BA9D-48CB-AB12-8C88E94592EB}" type="parTrans" cxnId="{E3C0C5BE-FF7D-4860-9B79-D12CDC9F67D4}">
      <dgm:prSet/>
      <dgm:spPr/>
      <dgm:t>
        <a:bodyPr/>
        <a:lstStyle/>
        <a:p>
          <a:endParaRPr lang="pt-BR"/>
        </a:p>
      </dgm:t>
    </dgm:pt>
    <dgm:pt modelId="{208B330C-2BCE-44F8-9D77-2F65D2F390AC}" type="sibTrans" cxnId="{E3C0C5BE-FF7D-4860-9B79-D12CDC9F67D4}">
      <dgm:prSet/>
      <dgm:spPr/>
      <dgm:t>
        <a:bodyPr/>
        <a:lstStyle/>
        <a:p>
          <a:endParaRPr lang="pt-BR"/>
        </a:p>
      </dgm:t>
    </dgm:pt>
    <dgm:pt modelId="{C4943605-034F-4458-8916-427ED7B0CB48}">
      <dgm:prSet phldrT="[Texto]"/>
      <dgm:spPr>
        <a:solidFill>
          <a:srgbClr val="008080"/>
        </a:solidFill>
      </dgm:spPr>
      <dgm:t>
        <a:bodyPr/>
        <a:lstStyle/>
        <a:p>
          <a:r>
            <a:rPr lang="pt-BR" b="1" dirty="0"/>
            <a:t>Plano de negócios</a:t>
          </a:r>
        </a:p>
      </dgm:t>
    </dgm:pt>
    <dgm:pt modelId="{E6515919-8B49-444A-A39C-FF30782C4D4C}" type="parTrans" cxnId="{D4C4A6F8-3E70-486D-9424-E7104FB1E683}">
      <dgm:prSet/>
      <dgm:spPr/>
      <dgm:t>
        <a:bodyPr/>
        <a:lstStyle/>
        <a:p>
          <a:endParaRPr lang="pt-BR"/>
        </a:p>
      </dgm:t>
    </dgm:pt>
    <dgm:pt modelId="{FA93AE39-BA96-4FDA-AFF7-7AA64DC9D8C0}" type="sibTrans" cxnId="{D4C4A6F8-3E70-486D-9424-E7104FB1E683}">
      <dgm:prSet/>
      <dgm:spPr/>
      <dgm:t>
        <a:bodyPr/>
        <a:lstStyle/>
        <a:p>
          <a:endParaRPr lang="pt-BR"/>
        </a:p>
      </dgm:t>
    </dgm:pt>
    <dgm:pt modelId="{DB63FACB-60A1-4950-81B7-955EC7BB140B}">
      <dgm:prSet phldrT="[Texto]" custT="1"/>
      <dgm:spPr/>
      <dgm:t>
        <a:bodyPr/>
        <a:lstStyle/>
        <a:p>
          <a:r>
            <a:rPr lang="pt-BR" sz="1800" dirty="0"/>
            <a:t>Várias ideias</a:t>
          </a:r>
        </a:p>
      </dgm:t>
    </dgm:pt>
    <dgm:pt modelId="{0978FAE3-1193-4868-8AA3-282B0C2E4E91}" type="parTrans" cxnId="{200DAC2A-9D87-4F2B-BD15-B06EB0790E02}">
      <dgm:prSet/>
      <dgm:spPr/>
      <dgm:t>
        <a:bodyPr/>
        <a:lstStyle/>
        <a:p>
          <a:endParaRPr lang="pt-BR"/>
        </a:p>
      </dgm:t>
    </dgm:pt>
    <dgm:pt modelId="{385A9701-1690-4C3E-BC73-60C7D18FE638}" type="sibTrans" cxnId="{200DAC2A-9D87-4F2B-BD15-B06EB0790E02}">
      <dgm:prSet/>
      <dgm:spPr/>
      <dgm:t>
        <a:bodyPr/>
        <a:lstStyle/>
        <a:p>
          <a:endParaRPr lang="pt-BR"/>
        </a:p>
      </dgm:t>
    </dgm:pt>
    <dgm:pt modelId="{D29D03EF-D9F4-4728-9976-E99D88D80D3E}">
      <dgm:prSet phldrT="[Texto]" custT="1"/>
      <dgm:spPr/>
      <dgm:t>
        <a:bodyPr/>
        <a:lstStyle/>
        <a:p>
          <a:r>
            <a:rPr lang="pt-BR" sz="1800" dirty="0"/>
            <a:t>Modelo de negócio</a:t>
          </a:r>
        </a:p>
      </dgm:t>
    </dgm:pt>
    <dgm:pt modelId="{E63C0F3E-2108-4359-92F1-1B2A8EDD83C2}" type="parTrans" cxnId="{E72AA978-9C95-4856-82C8-B87C87B5FB62}">
      <dgm:prSet/>
      <dgm:spPr/>
      <dgm:t>
        <a:bodyPr/>
        <a:lstStyle/>
        <a:p>
          <a:endParaRPr lang="pt-BR"/>
        </a:p>
      </dgm:t>
    </dgm:pt>
    <dgm:pt modelId="{2D32DC32-6B9C-4A35-833B-4B8D7D9E4915}" type="sibTrans" cxnId="{E72AA978-9C95-4856-82C8-B87C87B5FB62}">
      <dgm:prSet/>
      <dgm:spPr/>
      <dgm:t>
        <a:bodyPr/>
        <a:lstStyle/>
        <a:p>
          <a:endParaRPr lang="pt-BR"/>
        </a:p>
      </dgm:t>
    </dgm:pt>
    <dgm:pt modelId="{4B1DA0D3-89D8-47B0-8A55-28B65585DF2E}">
      <dgm:prSet phldrT="[Texto]" custT="1"/>
      <dgm:spPr/>
      <dgm:t>
        <a:bodyPr/>
        <a:lstStyle/>
        <a:p>
          <a:r>
            <a:rPr lang="pt-BR" sz="1800" dirty="0"/>
            <a:t>Análise de viabilidade</a:t>
          </a:r>
        </a:p>
      </dgm:t>
    </dgm:pt>
    <dgm:pt modelId="{A4E91B50-5D3F-43A3-9455-640270F94C82}" type="parTrans" cxnId="{AB28ADF8-A86B-4BED-8155-884E4F598147}">
      <dgm:prSet/>
      <dgm:spPr/>
      <dgm:t>
        <a:bodyPr/>
        <a:lstStyle/>
        <a:p>
          <a:endParaRPr lang="pt-BR"/>
        </a:p>
      </dgm:t>
    </dgm:pt>
    <dgm:pt modelId="{0F8547B3-4631-4894-AB88-946D57C0CF1C}" type="sibTrans" cxnId="{AB28ADF8-A86B-4BED-8155-884E4F598147}">
      <dgm:prSet/>
      <dgm:spPr/>
      <dgm:t>
        <a:bodyPr/>
        <a:lstStyle/>
        <a:p>
          <a:endParaRPr lang="pt-BR"/>
        </a:p>
      </dgm:t>
    </dgm:pt>
    <dgm:pt modelId="{E7521999-6CC1-471D-8E7B-AC80DC24C21D}">
      <dgm:prSet phldrT="[Texto]" custT="1"/>
      <dgm:spPr/>
      <dgm:t>
        <a:bodyPr/>
        <a:lstStyle/>
        <a:p>
          <a:r>
            <a:rPr lang="pt-BR" sz="1800" dirty="0"/>
            <a:t>Estratégia de crescimento</a:t>
          </a:r>
        </a:p>
      </dgm:t>
    </dgm:pt>
    <dgm:pt modelId="{963FAC66-5F9C-46ED-AD80-C1939E67967E}" type="parTrans" cxnId="{F02BADF4-8B8E-4757-8DC2-36A5D28002B3}">
      <dgm:prSet/>
      <dgm:spPr/>
      <dgm:t>
        <a:bodyPr/>
        <a:lstStyle/>
        <a:p>
          <a:endParaRPr lang="pt-BR"/>
        </a:p>
      </dgm:t>
    </dgm:pt>
    <dgm:pt modelId="{E2C899F0-4C1F-4607-BDAA-A74D266DEDBD}" type="sibTrans" cxnId="{F02BADF4-8B8E-4757-8DC2-36A5D28002B3}">
      <dgm:prSet/>
      <dgm:spPr/>
      <dgm:t>
        <a:bodyPr/>
        <a:lstStyle/>
        <a:p>
          <a:endParaRPr lang="pt-BR"/>
        </a:p>
      </dgm:t>
    </dgm:pt>
    <dgm:pt modelId="{66AEB54F-188C-445F-A956-FD716516BCDD}" type="pres">
      <dgm:prSet presAssocID="{1AEC044E-493C-47DE-A572-88C73B9292E6}" presName="Name0" presStyleCnt="0">
        <dgm:presLayoutVars>
          <dgm:dir/>
          <dgm:animOne val="branch"/>
          <dgm:animLvl val="lvl"/>
        </dgm:presLayoutVars>
      </dgm:prSet>
      <dgm:spPr/>
    </dgm:pt>
    <dgm:pt modelId="{5B05BE14-B513-4790-9C0D-8BC0B07ABF58}" type="pres">
      <dgm:prSet presAssocID="{EAD1DE63-BC1B-419F-B1EF-2857FC9FABA3}" presName="chaos" presStyleCnt="0"/>
      <dgm:spPr/>
    </dgm:pt>
    <dgm:pt modelId="{BCABFD48-E785-4BE6-8408-D39853863F46}" type="pres">
      <dgm:prSet presAssocID="{EAD1DE63-BC1B-419F-B1EF-2857FC9FABA3}" presName="parTx1" presStyleLbl="revTx" presStyleIdx="0" presStyleCnt="7"/>
      <dgm:spPr/>
    </dgm:pt>
    <dgm:pt modelId="{EE10596A-4DAA-4A45-A755-AC0ACAA4E315}" type="pres">
      <dgm:prSet presAssocID="{EAD1DE63-BC1B-419F-B1EF-2857FC9FABA3}" presName="desTx1" presStyleLbl="revTx" presStyleIdx="1" presStyleCnt="7" custScaleX="119470">
        <dgm:presLayoutVars>
          <dgm:bulletEnabled val="1"/>
        </dgm:presLayoutVars>
      </dgm:prSet>
      <dgm:spPr/>
    </dgm:pt>
    <dgm:pt modelId="{A27439E5-0985-4591-AB47-F0B0AD52B9FF}" type="pres">
      <dgm:prSet presAssocID="{EAD1DE63-BC1B-419F-B1EF-2857FC9FABA3}" presName="c1" presStyleLbl="node1" presStyleIdx="0" presStyleCnt="19"/>
      <dgm:spPr/>
    </dgm:pt>
    <dgm:pt modelId="{4E836291-7F5A-420F-8A14-FEB004E7E268}" type="pres">
      <dgm:prSet presAssocID="{EAD1DE63-BC1B-419F-B1EF-2857FC9FABA3}" presName="c2" presStyleLbl="node1" presStyleIdx="1" presStyleCnt="19"/>
      <dgm:spPr/>
    </dgm:pt>
    <dgm:pt modelId="{8BF31558-EFF7-4A5F-A020-DCB71C416FB0}" type="pres">
      <dgm:prSet presAssocID="{EAD1DE63-BC1B-419F-B1EF-2857FC9FABA3}" presName="c3" presStyleLbl="node1" presStyleIdx="2" presStyleCnt="19"/>
      <dgm:spPr/>
    </dgm:pt>
    <dgm:pt modelId="{1C20FE94-8EBF-43E1-8F2A-C86FBA2F19B5}" type="pres">
      <dgm:prSet presAssocID="{EAD1DE63-BC1B-419F-B1EF-2857FC9FABA3}" presName="c4" presStyleLbl="node1" presStyleIdx="3" presStyleCnt="19"/>
      <dgm:spPr/>
    </dgm:pt>
    <dgm:pt modelId="{5B868124-7D0A-4BF9-8930-DD52A05CD5F9}" type="pres">
      <dgm:prSet presAssocID="{EAD1DE63-BC1B-419F-B1EF-2857FC9FABA3}" presName="c5" presStyleLbl="node1" presStyleIdx="4" presStyleCnt="19"/>
      <dgm:spPr/>
    </dgm:pt>
    <dgm:pt modelId="{5044A5C3-E030-4B9B-8985-A43E218F762A}" type="pres">
      <dgm:prSet presAssocID="{EAD1DE63-BC1B-419F-B1EF-2857FC9FABA3}" presName="c6" presStyleLbl="node1" presStyleIdx="5" presStyleCnt="19"/>
      <dgm:spPr/>
    </dgm:pt>
    <dgm:pt modelId="{5F1CB8E8-E54D-413E-ABF7-05D73EAD125F}" type="pres">
      <dgm:prSet presAssocID="{EAD1DE63-BC1B-419F-B1EF-2857FC9FABA3}" presName="c7" presStyleLbl="node1" presStyleIdx="6" presStyleCnt="19"/>
      <dgm:spPr/>
    </dgm:pt>
    <dgm:pt modelId="{6F502CDE-45AB-44F7-953D-4A29BF0ADE86}" type="pres">
      <dgm:prSet presAssocID="{EAD1DE63-BC1B-419F-B1EF-2857FC9FABA3}" presName="c8" presStyleLbl="node1" presStyleIdx="7" presStyleCnt="19"/>
      <dgm:spPr/>
    </dgm:pt>
    <dgm:pt modelId="{26DA00B7-2966-4734-A0D0-52049A02435C}" type="pres">
      <dgm:prSet presAssocID="{EAD1DE63-BC1B-419F-B1EF-2857FC9FABA3}" presName="c9" presStyleLbl="node1" presStyleIdx="8" presStyleCnt="19"/>
      <dgm:spPr/>
    </dgm:pt>
    <dgm:pt modelId="{92835693-72FC-4B55-BB5F-13253A70CFB1}" type="pres">
      <dgm:prSet presAssocID="{EAD1DE63-BC1B-419F-B1EF-2857FC9FABA3}" presName="c10" presStyleLbl="node1" presStyleIdx="9" presStyleCnt="19"/>
      <dgm:spPr/>
    </dgm:pt>
    <dgm:pt modelId="{53AF1B95-7233-480C-92DE-E9EBB701855D}" type="pres">
      <dgm:prSet presAssocID="{EAD1DE63-BC1B-419F-B1EF-2857FC9FABA3}" presName="c11" presStyleLbl="node1" presStyleIdx="10" presStyleCnt="19"/>
      <dgm:spPr/>
    </dgm:pt>
    <dgm:pt modelId="{ED47CC45-469E-49E0-9287-BE7FA1E67808}" type="pres">
      <dgm:prSet presAssocID="{EAD1DE63-BC1B-419F-B1EF-2857FC9FABA3}" presName="c12" presStyleLbl="node1" presStyleIdx="11" presStyleCnt="19"/>
      <dgm:spPr/>
    </dgm:pt>
    <dgm:pt modelId="{7A23EEA2-D0C4-482C-AB51-61A259FFEB95}" type="pres">
      <dgm:prSet presAssocID="{EAD1DE63-BC1B-419F-B1EF-2857FC9FABA3}" presName="c13" presStyleLbl="node1" presStyleIdx="12" presStyleCnt="19"/>
      <dgm:spPr/>
    </dgm:pt>
    <dgm:pt modelId="{B9F89A1F-9A34-4E4D-939B-FF91EA407F1A}" type="pres">
      <dgm:prSet presAssocID="{EAD1DE63-BC1B-419F-B1EF-2857FC9FABA3}" presName="c14" presStyleLbl="node1" presStyleIdx="13" presStyleCnt="19"/>
      <dgm:spPr/>
    </dgm:pt>
    <dgm:pt modelId="{62B8C398-E7DE-4A85-A268-156DC74B2A97}" type="pres">
      <dgm:prSet presAssocID="{EAD1DE63-BC1B-419F-B1EF-2857FC9FABA3}" presName="c15" presStyleLbl="node1" presStyleIdx="14" presStyleCnt="19"/>
      <dgm:spPr/>
    </dgm:pt>
    <dgm:pt modelId="{0734C0F0-68B6-4FEA-AE9C-2B1F37C47F4B}" type="pres">
      <dgm:prSet presAssocID="{EAD1DE63-BC1B-419F-B1EF-2857FC9FABA3}" presName="c16" presStyleLbl="node1" presStyleIdx="15" presStyleCnt="19"/>
      <dgm:spPr/>
    </dgm:pt>
    <dgm:pt modelId="{D1F00863-317D-4702-8B10-328A61597204}" type="pres">
      <dgm:prSet presAssocID="{EAD1DE63-BC1B-419F-B1EF-2857FC9FABA3}" presName="c17" presStyleLbl="node1" presStyleIdx="16" presStyleCnt="19"/>
      <dgm:spPr/>
    </dgm:pt>
    <dgm:pt modelId="{CD8082A0-E08D-42C4-8035-2EE5508D490B}" type="pres">
      <dgm:prSet presAssocID="{EAD1DE63-BC1B-419F-B1EF-2857FC9FABA3}" presName="c18" presStyleLbl="node1" presStyleIdx="17" presStyleCnt="19"/>
      <dgm:spPr/>
    </dgm:pt>
    <dgm:pt modelId="{FD5EA086-2E43-4AA7-B824-95D3EB2FDE37}" type="pres">
      <dgm:prSet presAssocID="{4F825ACB-AE36-4CA1-9E50-73FD83DA1032}" presName="chevronComposite1" presStyleCnt="0"/>
      <dgm:spPr/>
    </dgm:pt>
    <dgm:pt modelId="{EAC6A001-622C-490A-A75A-033155CA3DD2}" type="pres">
      <dgm:prSet presAssocID="{4F825ACB-AE36-4CA1-9E50-73FD83DA1032}" presName="chevron1" presStyleLbl="sibTrans2D1" presStyleIdx="0" presStyleCnt="3"/>
      <dgm:spPr/>
    </dgm:pt>
    <dgm:pt modelId="{A6C3EBBC-D3E9-46C4-9F4B-B19E80986B1B}" type="pres">
      <dgm:prSet presAssocID="{4F825ACB-AE36-4CA1-9E50-73FD83DA1032}" presName="spChevron1" presStyleCnt="0"/>
      <dgm:spPr/>
    </dgm:pt>
    <dgm:pt modelId="{7CAE8DE8-96AD-4129-AA02-30B532D7D146}" type="pres">
      <dgm:prSet presAssocID="{267B794D-7404-4F7E-9FB6-B80D72FB3EB2}" presName="middle" presStyleCnt="0"/>
      <dgm:spPr/>
    </dgm:pt>
    <dgm:pt modelId="{96320A27-EAE9-48FD-B9BB-EA100C87E41F}" type="pres">
      <dgm:prSet presAssocID="{267B794D-7404-4F7E-9FB6-B80D72FB3EB2}" presName="parTxMid" presStyleLbl="revTx" presStyleIdx="2" presStyleCnt="7"/>
      <dgm:spPr/>
    </dgm:pt>
    <dgm:pt modelId="{CDA65301-BEA0-4271-B04A-59DB5C5D4404}" type="pres">
      <dgm:prSet presAssocID="{267B794D-7404-4F7E-9FB6-B80D72FB3EB2}" presName="desTxMid" presStyleLbl="revTx" presStyleIdx="3" presStyleCnt="7">
        <dgm:presLayoutVars>
          <dgm:bulletEnabled val="1"/>
        </dgm:presLayoutVars>
      </dgm:prSet>
      <dgm:spPr/>
    </dgm:pt>
    <dgm:pt modelId="{EC877DEE-6DBC-4440-A5D6-38436A87BB08}" type="pres">
      <dgm:prSet presAssocID="{267B794D-7404-4F7E-9FB6-B80D72FB3EB2}" presName="spMid" presStyleCnt="0"/>
      <dgm:spPr/>
    </dgm:pt>
    <dgm:pt modelId="{92451E05-BF9E-4CD2-B9AF-E23CFEDBAE06}" type="pres">
      <dgm:prSet presAssocID="{37470828-6192-47DD-BC12-420CBAD9BC20}" presName="chevronComposite1" presStyleCnt="0"/>
      <dgm:spPr/>
    </dgm:pt>
    <dgm:pt modelId="{541600AE-7466-48B1-B9FD-C332A388096C}" type="pres">
      <dgm:prSet presAssocID="{37470828-6192-47DD-BC12-420CBAD9BC20}" presName="chevron1" presStyleLbl="sibTrans2D1" presStyleIdx="1" presStyleCnt="3"/>
      <dgm:spPr/>
    </dgm:pt>
    <dgm:pt modelId="{E5B97723-78EF-4FAC-B5A1-FA3D01F57B86}" type="pres">
      <dgm:prSet presAssocID="{37470828-6192-47DD-BC12-420CBAD9BC20}" presName="spChevron1" presStyleCnt="0"/>
      <dgm:spPr/>
    </dgm:pt>
    <dgm:pt modelId="{592CB41D-3FE6-44D7-BE6F-576F7D943472}" type="pres">
      <dgm:prSet presAssocID="{282D1866-B801-4F23-A742-14095137DA4A}" presName="middle" presStyleCnt="0"/>
      <dgm:spPr/>
    </dgm:pt>
    <dgm:pt modelId="{295067A0-8934-45A8-97F1-00D1A8046734}" type="pres">
      <dgm:prSet presAssocID="{282D1866-B801-4F23-A742-14095137DA4A}" presName="parTxMid" presStyleLbl="revTx" presStyleIdx="4" presStyleCnt="7"/>
      <dgm:spPr/>
    </dgm:pt>
    <dgm:pt modelId="{9EE95407-4AEE-40D1-9EFA-4D97B8066600}" type="pres">
      <dgm:prSet presAssocID="{282D1866-B801-4F23-A742-14095137DA4A}" presName="desTxMid" presStyleLbl="revTx" presStyleIdx="5" presStyleCnt="7">
        <dgm:presLayoutVars>
          <dgm:bulletEnabled val="1"/>
        </dgm:presLayoutVars>
      </dgm:prSet>
      <dgm:spPr/>
    </dgm:pt>
    <dgm:pt modelId="{9AB2C4FB-715E-485B-8036-30C2A0B9E35D}" type="pres">
      <dgm:prSet presAssocID="{282D1866-B801-4F23-A742-14095137DA4A}" presName="spMid" presStyleCnt="0"/>
      <dgm:spPr/>
    </dgm:pt>
    <dgm:pt modelId="{BBAD7CD7-3926-49B0-930D-911B914A2217}" type="pres">
      <dgm:prSet presAssocID="{1F27ECD2-1A91-4409-9EA2-146635DCBF37}" presName="chevronComposite1" presStyleCnt="0"/>
      <dgm:spPr/>
    </dgm:pt>
    <dgm:pt modelId="{665581D4-3609-45A6-AB3C-001A8CBF6B25}" type="pres">
      <dgm:prSet presAssocID="{1F27ECD2-1A91-4409-9EA2-146635DCBF37}" presName="chevron1" presStyleLbl="sibTrans2D1" presStyleIdx="2" presStyleCnt="3"/>
      <dgm:spPr/>
    </dgm:pt>
    <dgm:pt modelId="{01A9FF03-A0EB-411B-AA65-1267B59B893D}" type="pres">
      <dgm:prSet presAssocID="{1F27ECD2-1A91-4409-9EA2-146635DCBF37}" presName="spChevron1" presStyleCnt="0"/>
      <dgm:spPr/>
    </dgm:pt>
    <dgm:pt modelId="{B6C8B8E5-E7C7-4A95-B809-2AE409070032}" type="pres">
      <dgm:prSet presAssocID="{C4943605-034F-4458-8916-427ED7B0CB48}" presName="last" presStyleCnt="0"/>
      <dgm:spPr/>
    </dgm:pt>
    <dgm:pt modelId="{EC0B541E-C0EF-4F0D-B6EA-17150233F509}" type="pres">
      <dgm:prSet presAssocID="{C4943605-034F-4458-8916-427ED7B0CB48}" presName="circleTx" presStyleLbl="node1" presStyleIdx="18" presStyleCnt="19"/>
      <dgm:spPr/>
    </dgm:pt>
    <dgm:pt modelId="{7E8441A6-FD76-4B80-A9BF-653E0D516F24}" type="pres">
      <dgm:prSet presAssocID="{C4943605-034F-4458-8916-427ED7B0CB48}" presName="desTxN" presStyleLbl="revTx" presStyleIdx="6" presStyleCnt="7">
        <dgm:presLayoutVars>
          <dgm:bulletEnabled val="1"/>
        </dgm:presLayoutVars>
      </dgm:prSet>
      <dgm:spPr/>
    </dgm:pt>
    <dgm:pt modelId="{15961DEB-2F45-422D-A8C8-8DDF903578BE}" type="pres">
      <dgm:prSet presAssocID="{C4943605-034F-4458-8916-427ED7B0CB48}" presName="spN" presStyleCnt="0"/>
      <dgm:spPr/>
    </dgm:pt>
  </dgm:ptLst>
  <dgm:cxnLst>
    <dgm:cxn modelId="{D5B7510B-DEC5-4EB5-9FB6-0D7F53F51FB1}" type="presOf" srcId="{4B1DA0D3-89D8-47B0-8A55-28B65585DF2E}" destId="{7E8441A6-FD76-4B80-A9BF-653E0D516F24}" srcOrd="0" destOrd="0" presId="urn:microsoft.com/office/officeart/2009/3/layout/RandomtoResultProcess"/>
    <dgm:cxn modelId="{2DD70619-73E2-4D75-B838-5324F4F1F66F}" type="presOf" srcId="{E7521999-6CC1-471D-8E7B-AC80DC24C21D}" destId="{7E8441A6-FD76-4B80-A9BF-653E0D516F24}" srcOrd="0" destOrd="1" presId="urn:microsoft.com/office/officeart/2009/3/layout/RandomtoResultProcess"/>
    <dgm:cxn modelId="{200DAC2A-9D87-4F2B-BD15-B06EB0790E02}" srcId="{EAD1DE63-BC1B-419F-B1EF-2857FC9FABA3}" destId="{DB63FACB-60A1-4950-81B7-955EC7BB140B}" srcOrd="1" destOrd="0" parTransId="{0978FAE3-1193-4868-8AA3-282B0C2E4E91}" sibTransId="{385A9701-1690-4C3E-BC73-60C7D18FE638}"/>
    <dgm:cxn modelId="{E35AF73B-096C-4819-BB28-2635692C4352}" srcId="{EAD1DE63-BC1B-419F-B1EF-2857FC9FABA3}" destId="{531F589E-50FE-49EB-888B-38AF7B8A9139}" srcOrd="0" destOrd="0" parTransId="{86511826-F903-4435-9BFE-68B6D54E4AB6}" sibTransId="{F0457150-B55F-401D-9F6F-5FDEB60D793A}"/>
    <dgm:cxn modelId="{2D521543-E912-48CA-8263-6FB0E1707CA3}" srcId="{1AEC044E-493C-47DE-A572-88C73B9292E6}" destId="{267B794D-7404-4F7E-9FB6-B80D72FB3EB2}" srcOrd="1" destOrd="0" parTransId="{A3923FA0-4527-4FB8-B845-82AA70B03816}" sibTransId="{37470828-6192-47DD-BC12-420CBAD9BC20}"/>
    <dgm:cxn modelId="{3CC1F267-7541-466C-842C-A170105DA15E}" type="presOf" srcId="{1FBC80D8-C180-4082-8ACE-237E04DF6FE3}" destId="{CDA65301-BEA0-4271-B04A-59DB5C5D4404}" srcOrd="0" destOrd="0" presId="urn:microsoft.com/office/officeart/2009/3/layout/RandomtoResultProcess"/>
    <dgm:cxn modelId="{9567834B-B5CD-476F-8BD1-030A945AFF93}" type="presOf" srcId="{1AEC044E-493C-47DE-A572-88C73B9292E6}" destId="{66AEB54F-188C-445F-A956-FD716516BCDD}" srcOrd="0" destOrd="0" presId="urn:microsoft.com/office/officeart/2009/3/layout/RandomtoResultProcess"/>
    <dgm:cxn modelId="{E72AA978-9C95-4856-82C8-B87C87B5FB62}" srcId="{267B794D-7404-4F7E-9FB6-B80D72FB3EB2}" destId="{D29D03EF-D9F4-4728-9976-E99D88D80D3E}" srcOrd="1" destOrd="0" parTransId="{E63C0F3E-2108-4359-92F1-1B2A8EDD83C2}" sibTransId="{2D32DC32-6B9C-4A35-833B-4B8D7D9E4915}"/>
    <dgm:cxn modelId="{6B16737D-7DFE-4E66-BBB5-D90CC9569EB2}" type="presOf" srcId="{DB63FACB-60A1-4950-81B7-955EC7BB140B}" destId="{EE10596A-4DAA-4A45-A755-AC0ACAA4E315}" srcOrd="0" destOrd="1" presId="urn:microsoft.com/office/officeart/2009/3/layout/RandomtoResultProcess"/>
    <dgm:cxn modelId="{8679227F-509F-4B60-B3A1-7F8A5A6AC386}" type="presOf" srcId="{282D1866-B801-4F23-A742-14095137DA4A}" destId="{295067A0-8934-45A8-97F1-00D1A8046734}" srcOrd="0" destOrd="0" presId="urn:microsoft.com/office/officeart/2009/3/layout/RandomtoResultProcess"/>
    <dgm:cxn modelId="{39772897-14B4-4B71-948F-12FAB139CCE7}" srcId="{1AEC044E-493C-47DE-A572-88C73B9292E6}" destId="{282D1866-B801-4F23-A742-14095137DA4A}" srcOrd="2" destOrd="0" parTransId="{338CF938-EBB5-4A02-9274-34C4902A9452}" sibTransId="{1F27ECD2-1A91-4409-9EA2-146635DCBF37}"/>
    <dgm:cxn modelId="{A50D659E-0B4B-4C8C-9B08-3ADA502B9361}" type="presOf" srcId="{285C7428-4142-44EA-BE63-F555BB40158D}" destId="{9EE95407-4AEE-40D1-9EFA-4D97B8066600}" srcOrd="0" destOrd="0" presId="urn:microsoft.com/office/officeart/2009/3/layout/RandomtoResultProcess"/>
    <dgm:cxn modelId="{58C582A3-77D5-44BF-9554-3116B59F0684}" type="presOf" srcId="{267B794D-7404-4F7E-9FB6-B80D72FB3EB2}" destId="{96320A27-EAE9-48FD-B9BB-EA100C87E41F}" srcOrd="0" destOrd="0" presId="urn:microsoft.com/office/officeart/2009/3/layout/RandomtoResultProcess"/>
    <dgm:cxn modelId="{E3C0C5BE-FF7D-4860-9B79-D12CDC9F67D4}" srcId="{282D1866-B801-4F23-A742-14095137DA4A}" destId="{285C7428-4142-44EA-BE63-F555BB40158D}" srcOrd="0" destOrd="0" parTransId="{DEBA0EC5-BA9D-48CB-AB12-8C88E94592EB}" sibTransId="{208B330C-2BCE-44F8-9D77-2F65D2F390AC}"/>
    <dgm:cxn modelId="{1FA337CE-3302-4C75-A1EB-9C39F5F84441}" type="presOf" srcId="{EAD1DE63-BC1B-419F-B1EF-2857FC9FABA3}" destId="{BCABFD48-E785-4BE6-8408-D39853863F46}" srcOrd="0" destOrd="0" presId="urn:microsoft.com/office/officeart/2009/3/layout/RandomtoResultProcess"/>
    <dgm:cxn modelId="{27BD6FCF-5EAA-4B18-B28D-9186D8A9E851}" type="presOf" srcId="{D29D03EF-D9F4-4728-9976-E99D88D80D3E}" destId="{CDA65301-BEA0-4271-B04A-59DB5C5D4404}" srcOrd="0" destOrd="1" presId="urn:microsoft.com/office/officeart/2009/3/layout/RandomtoResultProcess"/>
    <dgm:cxn modelId="{9E37D3D3-E0A7-447E-942A-30C78EF61F34}" srcId="{267B794D-7404-4F7E-9FB6-B80D72FB3EB2}" destId="{1FBC80D8-C180-4082-8ACE-237E04DF6FE3}" srcOrd="0" destOrd="0" parTransId="{D1AE521F-35BF-47C5-884B-C339E1C8E33F}" sibTransId="{7BE4B7D5-0441-4398-B8A0-8A584B64EE02}"/>
    <dgm:cxn modelId="{D15AC1E2-C08C-40EA-902D-239B9DFE900C}" srcId="{1AEC044E-493C-47DE-A572-88C73B9292E6}" destId="{EAD1DE63-BC1B-419F-B1EF-2857FC9FABA3}" srcOrd="0" destOrd="0" parTransId="{BA858B50-3D91-4FDB-B2A6-CC64435C610A}" sibTransId="{4F825ACB-AE36-4CA1-9E50-73FD83DA1032}"/>
    <dgm:cxn modelId="{45F78CED-466E-4025-AE56-6926EF7F01AE}" type="presOf" srcId="{C4943605-034F-4458-8916-427ED7B0CB48}" destId="{EC0B541E-C0EF-4F0D-B6EA-17150233F509}" srcOrd="0" destOrd="0" presId="urn:microsoft.com/office/officeart/2009/3/layout/RandomtoResultProcess"/>
    <dgm:cxn modelId="{F02BADF4-8B8E-4757-8DC2-36A5D28002B3}" srcId="{C4943605-034F-4458-8916-427ED7B0CB48}" destId="{E7521999-6CC1-471D-8E7B-AC80DC24C21D}" srcOrd="1" destOrd="0" parTransId="{963FAC66-5F9C-46ED-AD80-C1939E67967E}" sibTransId="{E2C899F0-4C1F-4607-BDAA-A74D266DEDBD}"/>
    <dgm:cxn modelId="{D4C4A6F8-3E70-486D-9424-E7104FB1E683}" srcId="{1AEC044E-493C-47DE-A572-88C73B9292E6}" destId="{C4943605-034F-4458-8916-427ED7B0CB48}" srcOrd="3" destOrd="0" parTransId="{E6515919-8B49-444A-A39C-FF30782C4D4C}" sibTransId="{FA93AE39-BA96-4FDA-AFF7-7AA64DC9D8C0}"/>
    <dgm:cxn modelId="{AB28ADF8-A86B-4BED-8155-884E4F598147}" srcId="{C4943605-034F-4458-8916-427ED7B0CB48}" destId="{4B1DA0D3-89D8-47B0-8A55-28B65585DF2E}" srcOrd="0" destOrd="0" parTransId="{A4E91B50-5D3F-43A3-9455-640270F94C82}" sibTransId="{0F8547B3-4631-4894-AB88-946D57C0CF1C}"/>
    <dgm:cxn modelId="{6525B5FC-EE28-457A-BB35-04E1C8AF26D7}" type="presOf" srcId="{531F589E-50FE-49EB-888B-38AF7B8A9139}" destId="{EE10596A-4DAA-4A45-A755-AC0ACAA4E315}" srcOrd="0" destOrd="0" presId="urn:microsoft.com/office/officeart/2009/3/layout/RandomtoResultProcess"/>
    <dgm:cxn modelId="{2A6B0881-3BE4-4FA7-93F8-636EC2B28D4D}" type="presParOf" srcId="{66AEB54F-188C-445F-A956-FD716516BCDD}" destId="{5B05BE14-B513-4790-9C0D-8BC0B07ABF58}" srcOrd="0" destOrd="0" presId="urn:microsoft.com/office/officeart/2009/3/layout/RandomtoResultProcess"/>
    <dgm:cxn modelId="{EC4907A1-4C34-49C0-AB77-1F564FAE7CA4}" type="presParOf" srcId="{5B05BE14-B513-4790-9C0D-8BC0B07ABF58}" destId="{BCABFD48-E785-4BE6-8408-D39853863F46}" srcOrd="0" destOrd="0" presId="urn:microsoft.com/office/officeart/2009/3/layout/RandomtoResultProcess"/>
    <dgm:cxn modelId="{A0740638-64F5-4F90-8050-4BA8CCD343DD}" type="presParOf" srcId="{5B05BE14-B513-4790-9C0D-8BC0B07ABF58}" destId="{EE10596A-4DAA-4A45-A755-AC0ACAA4E315}" srcOrd="1" destOrd="0" presId="urn:microsoft.com/office/officeart/2009/3/layout/RandomtoResultProcess"/>
    <dgm:cxn modelId="{8714C9EB-2BB1-4E0F-903D-A08D96691242}" type="presParOf" srcId="{5B05BE14-B513-4790-9C0D-8BC0B07ABF58}" destId="{A27439E5-0985-4591-AB47-F0B0AD52B9FF}" srcOrd="2" destOrd="0" presId="urn:microsoft.com/office/officeart/2009/3/layout/RandomtoResultProcess"/>
    <dgm:cxn modelId="{8F134B7B-C82F-4B02-BFAE-2A29BD0CFB7E}" type="presParOf" srcId="{5B05BE14-B513-4790-9C0D-8BC0B07ABF58}" destId="{4E836291-7F5A-420F-8A14-FEB004E7E268}" srcOrd="3" destOrd="0" presId="urn:microsoft.com/office/officeart/2009/3/layout/RandomtoResultProcess"/>
    <dgm:cxn modelId="{3148FEFA-261F-4C83-8BD2-7BF7A46A1A91}" type="presParOf" srcId="{5B05BE14-B513-4790-9C0D-8BC0B07ABF58}" destId="{8BF31558-EFF7-4A5F-A020-DCB71C416FB0}" srcOrd="4" destOrd="0" presId="urn:microsoft.com/office/officeart/2009/3/layout/RandomtoResultProcess"/>
    <dgm:cxn modelId="{0E363E38-5B26-4DA8-8442-886520B7D533}" type="presParOf" srcId="{5B05BE14-B513-4790-9C0D-8BC0B07ABF58}" destId="{1C20FE94-8EBF-43E1-8F2A-C86FBA2F19B5}" srcOrd="5" destOrd="0" presId="urn:microsoft.com/office/officeart/2009/3/layout/RandomtoResultProcess"/>
    <dgm:cxn modelId="{280C4D1F-FD9C-4A3F-BDBC-7F47D3594F87}" type="presParOf" srcId="{5B05BE14-B513-4790-9C0D-8BC0B07ABF58}" destId="{5B868124-7D0A-4BF9-8930-DD52A05CD5F9}" srcOrd="6" destOrd="0" presId="urn:microsoft.com/office/officeart/2009/3/layout/RandomtoResultProcess"/>
    <dgm:cxn modelId="{69EBB35B-8EDC-416F-AF12-CA893B145821}" type="presParOf" srcId="{5B05BE14-B513-4790-9C0D-8BC0B07ABF58}" destId="{5044A5C3-E030-4B9B-8985-A43E218F762A}" srcOrd="7" destOrd="0" presId="urn:microsoft.com/office/officeart/2009/3/layout/RandomtoResultProcess"/>
    <dgm:cxn modelId="{4357EF29-4F48-48BF-97D5-08D463E2D22E}" type="presParOf" srcId="{5B05BE14-B513-4790-9C0D-8BC0B07ABF58}" destId="{5F1CB8E8-E54D-413E-ABF7-05D73EAD125F}" srcOrd="8" destOrd="0" presId="urn:microsoft.com/office/officeart/2009/3/layout/RandomtoResultProcess"/>
    <dgm:cxn modelId="{B1200260-8968-4909-B486-6428E5A96008}" type="presParOf" srcId="{5B05BE14-B513-4790-9C0D-8BC0B07ABF58}" destId="{6F502CDE-45AB-44F7-953D-4A29BF0ADE86}" srcOrd="9" destOrd="0" presId="urn:microsoft.com/office/officeart/2009/3/layout/RandomtoResultProcess"/>
    <dgm:cxn modelId="{F4822195-DB92-4FB7-BC03-21A00A6EF7E0}" type="presParOf" srcId="{5B05BE14-B513-4790-9C0D-8BC0B07ABF58}" destId="{26DA00B7-2966-4734-A0D0-52049A02435C}" srcOrd="10" destOrd="0" presId="urn:microsoft.com/office/officeart/2009/3/layout/RandomtoResultProcess"/>
    <dgm:cxn modelId="{292A03AF-B3A3-453D-B9E1-541521DAD44B}" type="presParOf" srcId="{5B05BE14-B513-4790-9C0D-8BC0B07ABF58}" destId="{92835693-72FC-4B55-BB5F-13253A70CFB1}" srcOrd="11" destOrd="0" presId="urn:microsoft.com/office/officeart/2009/3/layout/RandomtoResultProcess"/>
    <dgm:cxn modelId="{C8CFF481-EA31-485D-A12A-ED99DA43E968}" type="presParOf" srcId="{5B05BE14-B513-4790-9C0D-8BC0B07ABF58}" destId="{53AF1B95-7233-480C-92DE-E9EBB701855D}" srcOrd="12" destOrd="0" presId="urn:microsoft.com/office/officeart/2009/3/layout/RandomtoResultProcess"/>
    <dgm:cxn modelId="{D20F4CE8-AAAC-4E47-AB15-471E7E5CD41E}" type="presParOf" srcId="{5B05BE14-B513-4790-9C0D-8BC0B07ABF58}" destId="{ED47CC45-469E-49E0-9287-BE7FA1E67808}" srcOrd="13" destOrd="0" presId="urn:microsoft.com/office/officeart/2009/3/layout/RandomtoResultProcess"/>
    <dgm:cxn modelId="{C97ABFF7-CF24-42AD-9A23-26E466BFFE0B}" type="presParOf" srcId="{5B05BE14-B513-4790-9C0D-8BC0B07ABF58}" destId="{7A23EEA2-D0C4-482C-AB51-61A259FFEB95}" srcOrd="14" destOrd="0" presId="urn:microsoft.com/office/officeart/2009/3/layout/RandomtoResultProcess"/>
    <dgm:cxn modelId="{C939FAF5-B9EA-4CCC-A71B-230E941CBB08}" type="presParOf" srcId="{5B05BE14-B513-4790-9C0D-8BC0B07ABF58}" destId="{B9F89A1F-9A34-4E4D-939B-FF91EA407F1A}" srcOrd="15" destOrd="0" presId="urn:microsoft.com/office/officeart/2009/3/layout/RandomtoResultProcess"/>
    <dgm:cxn modelId="{922C8138-CE7A-4D53-97B9-FEDCE8788E43}" type="presParOf" srcId="{5B05BE14-B513-4790-9C0D-8BC0B07ABF58}" destId="{62B8C398-E7DE-4A85-A268-156DC74B2A97}" srcOrd="16" destOrd="0" presId="urn:microsoft.com/office/officeart/2009/3/layout/RandomtoResultProcess"/>
    <dgm:cxn modelId="{6837352B-C237-4F71-ADDD-CFE622FBABC9}" type="presParOf" srcId="{5B05BE14-B513-4790-9C0D-8BC0B07ABF58}" destId="{0734C0F0-68B6-4FEA-AE9C-2B1F37C47F4B}" srcOrd="17" destOrd="0" presId="urn:microsoft.com/office/officeart/2009/3/layout/RandomtoResultProcess"/>
    <dgm:cxn modelId="{6869BA17-6817-4671-B332-49230AC0F302}" type="presParOf" srcId="{5B05BE14-B513-4790-9C0D-8BC0B07ABF58}" destId="{D1F00863-317D-4702-8B10-328A61597204}" srcOrd="18" destOrd="0" presId="urn:microsoft.com/office/officeart/2009/3/layout/RandomtoResultProcess"/>
    <dgm:cxn modelId="{AEBAA856-A68E-4719-A503-06129B3C6B88}" type="presParOf" srcId="{5B05BE14-B513-4790-9C0D-8BC0B07ABF58}" destId="{CD8082A0-E08D-42C4-8035-2EE5508D490B}" srcOrd="19" destOrd="0" presId="urn:microsoft.com/office/officeart/2009/3/layout/RandomtoResultProcess"/>
    <dgm:cxn modelId="{FF6A06AD-658F-4185-AA3B-ED3E5D0A08D4}" type="presParOf" srcId="{66AEB54F-188C-445F-A956-FD716516BCDD}" destId="{FD5EA086-2E43-4AA7-B824-95D3EB2FDE37}" srcOrd="1" destOrd="0" presId="urn:microsoft.com/office/officeart/2009/3/layout/RandomtoResultProcess"/>
    <dgm:cxn modelId="{E53897E6-D321-4A51-B426-24AC05CB12A5}" type="presParOf" srcId="{FD5EA086-2E43-4AA7-B824-95D3EB2FDE37}" destId="{EAC6A001-622C-490A-A75A-033155CA3DD2}" srcOrd="0" destOrd="0" presId="urn:microsoft.com/office/officeart/2009/3/layout/RandomtoResultProcess"/>
    <dgm:cxn modelId="{99DB0354-4017-451E-996E-99E941960622}" type="presParOf" srcId="{FD5EA086-2E43-4AA7-B824-95D3EB2FDE37}" destId="{A6C3EBBC-D3E9-46C4-9F4B-B19E80986B1B}" srcOrd="1" destOrd="0" presId="urn:microsoft.com/office/officeart/2009/3/layout/RandomtoResultProcess"/>
    <dgm:cxn modelId="{144754AF-8FB6-4AD2-B3AE-1912B720A48F}" type="presParOf" srcId="{66AEB54F-188C-445F-A956-FD716516BCDD}" destId="{7CAE8DE8-96AD-4129-AA02-30B532D7D146}" srcOrd="2" destOrd="0" presId="urn:microsoft.com/office/officeart/2009/3/layout/RandomtoResultProcess"/>
    <dgm:cxn modelId="{98A0A1EE-69E1-4B14-A62F-D0F11C8289D5}" type="presParOf" srcId="{7CAE8DE8-96AD-4129-AA02-30B532D7D146}" destId="{96320A27-EAE9-48FD-B9BB-EA100C87E41F}" srcOrd="0" destOrd="0" presId="urn:microsoft.com/office/officeart/2009/3/layout/RandomtoResultProcess"/>
    <dgm:cxn modelId="{49303737-961D-44DF-886C-B6D59B70DA7F}" type="presParOf" srcId="{7CAE8DE8-96AD-4129-AA02-30B532D7D146}" destId="{CDA65301-BEA0-4271-B04A-59DB5C5D4404}" srcOrd="1" destOrd="0" presId="urn:microsoft.com/office/officeart/2009/3/layout/RandomtoResultProcess"/>
    <dgm:cxn modelId="{5B82009E-97DD-4C67-A993-D246E79855B6}" type="presParOf" srcId="{7CAE8DE8-96AD-4129-AA02-30B532D7D146}" destId="{EC877DEE-6DBC-4440-A5D6-38436A87BB08}" srcOrd="2" destOrd="0" presId="urn:microsoft.com/office/officeart/2009/3/layout/RandomtoResultProcess"/>
    <dgm:cxn modelId="{6135A546-0F35-4541-908A-70B69BCFF8FA}" type="presParOf" srcId="{66AEB54F-188C-445F-A956-FD716516BCDD}" destId="{92451E05-BF9E-4CD2-B9AF-E23CFEDBAE06}" srcOrd="3" destOrd="0" presId="urn:microsoft.com/office/officeart/2009/3/layout/RandomtoResultProcess"/>
    <dgm:cxn modelId="{B75418FF-10AF-4A24-B1D2-C61B76781334}" type="presParOf" srcId="{92451E05-BF9E-4CD2-B9AF-E23CFEDBAE06}" destId="{541600AE-7466-48B1-B9FD-C332A388096C}" srcOrd="0" destOrd="0" presId="urn:microsoft.com/office/officeart/2009/3/layout/RandomtoResultProcess"/>
    <dgm:cxn modelId="{326FC8C2-1C56-43D5-95A6-9F73894D8F38}" type="presParOf" srcId="{92451E05-BF9E-4CD2-B9AF-E23CFEDBAE06}" destId="{E5B97723-78EF-4FAC-B5A1-FA3D01F57B86}" srcOrd="1" destOrd="0" presId="urn:microsoft.com/office/officeart/2009/3/layout/RandomtoResultProcess"/>
    <dgm:cxn modelId="{56E03B40-382A-41AC-80B2-634DA4651353}" type="presParOf" srcId="{66AEB54F-188C-445F-A956-FD716516BCDD}" destId="{592CB41D-3FE6-44D7-BE6F-576F7D943472}" srcOrd="4" destOrd="0" presId="urn:microsoft.com/office/officeart/2009/3/layout/RandomtoResultProcess"/>
    <dgm:cxn modelId="{1C1909ED-2D9B-4D60-9BD0-104C6B97C54C}" type="presParOf" srcId="{592CB41D-3FE6-44D7-BE6F-576F7D943472}" destId="{295067A0-8934-45A8-97F1-00D1A8046734}" srcOrd="0" destOrd="0" presId="urn:microsoft.com/office/officeart/2009/3/layout/RandomtoResultProcess"/>
    <dgm:cxn modelId="{A14606DD-29EB-4C7E-82C9-9EBB00978AA7}" type="presParOf" srcId="{592CB41D-3FE6-44D7-BE6F-576F7D943472}" destId="{9EE95407-4AEE-40D1-9EFA-4D97B8066600}" srcOrd="1" destOrd="0" presId="urn:microsoft.com/office/officeart/2009/3/layout/RandomtoResultProcess"/>
    <dgm:cxn modelId="{1F54B42C-0D33-48A4-AD51-7CD64FD563FB}" type="presParOf" srcId="{592CB41D-3FE6-44D7-BE6F-576F7D943472}" destId="{9AB2C4FB-715E-485B-8036-30C2A0B9E35D}" srcOrd="2" destOrd="0" presId="urn:microsoft.com/office/officeart/2009/3/layout/RandomtoResultProcess"/>
    <dgm:cxn modelId="{4472E393-B16B-4081-8121-3F5C98570624}" type="presParOf" srcId="{66AEB54F-188C-445F-A956-FD716516BCDD}" destId="{BBAD7CD7-3926-49B0-930D-911B914A2217}" srcOrd="5" destOrd="0" presId="urn:microsoft.com/office/officeart/2009/3/layout/RandomtoResultProcess"/>
    <dgm:cxn modelId="{CD438AD7-B5B2-473C-A3CD-95C65E3BBA97}" type="presParOf" srcId="{BBAD7CD7-3926-49B0-930D-911B914A2217}" destId="{665581D4-3609-45A6-AB3C-001A8CBF6B25}" srcOrd="0" destOrd="0" presId="urn:microsoft.com/office/officeart/2009/3/layout/RandomtoResultProcess"/>
    <dgm:cxn modelId="{3E601ABE-E670-4ADD-8652-8D1E498FAB99}" type="presParOf" srcId="{BBAD7CD7-3926-49B0-930D-911B914A2217}" destId="{01A9FF03-A0EB-411B-AA65-1267B59B893D}" srcOrd="1" destOrd="0" presId="urn:microsoft.com/office/officeart/2009/3/layout/RandomtoResultProcess"/>
    <dgm:cxn modelId="{97FD8CED-92C6-4590-B89C-B94DBD2BD10C}" type="presParOf" srcId="{66AEB54F-188C-445F-A956-FD716516BCDD}" destId="{B6C8B8E5-E7C7-4A95-B809-2AE409070032}" srcOrd="6" destOrd="0" presId="urn:microsoft.com/office/officeart/2009/3/layout/RandomtoResultProcess"/>
    <dgm:cxn modelId="{6003D489-DA77-4190-89F4-C328053A0AE8}" type="presParOf" srcId="{B6C8B8E5-E7C7-4A95-B809-2AE409070032}" destId="{EC0B541E-C0EF-4F0D-B6EA-17150233F509}" srcOrd="0" destOrd="0" presId="urn:microsoft.com/office/officeart/2009/3/layout/RandomtoResultProcess"/>
    <dgm:cxn modelId="{2DA2A62E-8B27-40AC-9B1C-3A8A6EA6EE93}" type="presParOf" srcId="{B6C8B8E5-E7C7-4A95-B809-2AE409070032}" destId="{7E8441A6-FD76-4B80-A9BF-653E0D516F24}" srcOrd="1" destOrd="0" presId="urn:microsoft.com/office/officeart/2009/3/layout/RandomtoResultProcess"/>
    <dgm:cxn modelId="{B68EC3B8-7C59-4744-9EA9-47EEACC12B08}" type="presParOf" srcId="{B6C8B8E5-E7C7-4A95-B809-2AE409070032}" destId="{15961DEB-2F45-422D-A8C8-8DDF903578BE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9AF56-C5D5-492D-AEF2-BEF050BBC755}">
      <dsp:nvSpPr>
        <dsp:cNvPr id="0" name=""/>
        <dsp:cNvSpPr/>
      </dsp:nvSpPr>
      <dsp:spPr>
        <a:xfrm>
          <a:off x="110123" y="1547994"/>
          <a:ext cx="1617993" cy="533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Ideia(s)</a:t>
          </a:r>
        </a:p>
      </dsp:txBody>
      <dsp:txXfrm>
        <a:off x="110123" y="1547994"/>
        <a:ext cx="1617993" cy="533202"/>
      </dsp:txXfrm>
    </dsp:sp>
    <dsp:sp modelId="{7531FE49-F276-4258-AF70-9CF52741F8B7}">
      <dsp:nvSpPr>
        <dsp:cNvPr id="0" name=""/>
        <dsp:cNvSpPr/>
      </dsp:nvSpPr>
      <dsp:spPr>
        <a:xfrm>
          <a:off x="108284" y="1385827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F8041-4E57-412D-9507-29831EFBB283}">
      <dsp:nvSpPr>
        <dsp:cNvPr id="0" name=""/>
        <dsp:cNvSpPr/>
      </dsp:nvSpPr>
      <dsp:spPr>
        <a:xfrm>
          <a:off x="198377" y="1205642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9ACED-2B71-472A-BBF4-AD8A28CB016F}">
      <dsp:nvSpPr>
        <dsp:cNvPr id="0" name=""/>
        <dsp:cNvSpPr/>
      </dsp:nvSpPr>
      <dsp:spPr>
        <a:xfrm>
          <a:off x="414599" y="1241679"/>
          <a:ext cx="202249" cy="2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D38A9-6EDC-4B90-A82D-ED31433B2DA1}">
      <dsp:nvSpPr>
        <dsp:cNvPr id="0" name=""/>
        <dsp:cNvSpPr/>
      </dsp:nvSpPr>
      <dsp:spPr>
        <a:xfrm>
          <a:off x="594785" y="1043475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D2C38F-D733-45AE-971E-3E79AF46F7B3}">
      <dsp:nvSpPr>
        <dsp:cNvPr id="0" name=""/>
        <dsp:cNvSpPr/>
      </dsp:nvSpPr>
      <dsp:spPr>
        <a:xfrm>
          <a:off x="829026" y="971400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C85C3F-4722-4FC1-814E-78FCE3BD0DE0}">
      <dsp:nvSpPr>
        <dsp:cNvPr id="0" name=""/>
        <dsp:cNvSpPr/>
      </dsp:nvSpPr>
      <dsp:spPr>
        <a:xfrm>
          <a:off x="1117323" y="1097530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10959-F9CD-4D1C-9424-E7CC29D35A9A}">
      <dsp:nvSpPr>
        <dsp:cNvPr id="0" name=""/>
        <dsp:cNvSpPr/>
      </dsp:nvSpPr>
      <dsp:spPr>
        <a:xfrm>
          <a:off x="1297509" y="1187623"/>
          <a:ext cx="202249" cy="2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EF8CE-73F7-48AB-AEC0-6FDA61E27B83}">
      <dsp:nvSpPr>
        <dsp:cNvPr id="0" name=""/>
        <dsp:cNvSpPr/>
      </dsp:nvSpPr>
      <dsp:spPr>
        <a:xfrm>
          <a:off x="1549769" y="1385827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37447-88C2-46A3-9F7A-03CE559B7AF6}">
      <dsp:nvSpPr>
        <dsp:cNvPr id="0" name=""/>
        <dsp:cNvSpPr/>
      </dsp:nvSpPr>
      <dsp:spPr>
        <a:xfrm>
          <a:off x="1657880" y="1584032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5CE79-AC0B-438B-9873-77CB96BD717F}">
      <dsp:nvSpPr>
        <dsp:cNvPr id="0" name=""/>
        <dsp:cNvSpPr/>
      </dsp:nvSpPr>
      <dsp:spPr>
        <a:xfrm>
          <a:off x="720915" y="1205642"/>
          <a:ext cx="330953" cy="3309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0566D-A215-4237-B87A-25A17B1FB198}">
      <dsp:nvSpPr>
        <dsp:cNvPr id="0" name=""/>
        <dsp:cNvSpPr/>
      </dsp:nvSpPr>
      <dsp:spPr>
        <a:xfrm>
          <a:off x="18191" y="1890347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FBFC8D-3F6D-49DA-8CCD-684DB893225E}">
      <dsp:nvSpPr>
        <dsp:cNvPr id="0" name=""/>
        <dsp:cNvSpPr/>
      </dsp:nvSpPr>
      <dsp:spPr>
        <a:xfrm>
          <a:off x="126303" y="2052514"/>
          <a:ext cx="202249" cy="2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EA4154-C2A9-4337-9BA9-B9BA58D2E05E}">
      <dsp:nvSpPr>
        <dsp:cNvPr id="0" name=""/>
        <dsp:cNvSpPr/>
      </dsp:nvSpPr>
      <dsp:spPr>
        <a:xfrm>
          <a:off x="396581" y="2196663"/>
          <a:ext cx="294180" cy="294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618C7-18BA-47A5-8B0A-F353EC420615}">
      <dsp:nvSpPr>
        <dsp:cNvPr id="0" name=""/>
        <dsp:cNvSpPr/>
      </dsp:nvSpPr>
      <dsp:spPr>
        <a:xfrm>
          <a:off x="774971" y="2430904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79CC16-F942-41CC-8237-BCBBA68C9C4C}">
      <dsp:nvSpPr>
        <dsp:cNvPr id="0" name=""/>
        <dsp:cNvSpPr/>
      </dsp:nvSpPr>
      <dsp:spPr>
        <a:xfrm>
          <a:off x="847045" y="2196663"/>
          <a:ext cx="202249" cy="2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F125B-914C-4305-9713-0CE51653B617}">
      <dsp:nvSpPr>
        <dsp:cNvPr id="0" name=""/>
        <dsp:cNvSpPr/>
      </dsp:nvSpPr>
      <dsp:spPr>
        <a:xfrm>
          <a:off x="1027231" y="2448923"/>
          <a:ext cx="128704" cy="1287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CFE5E9-3E56-4A6A-B159-F1108E4FC60D}">
      <dsp:nvSpPr>
        <dsp:cNvPr id="0" name=""/>
        <dsp:cNvSpPr/>
      </dsp:nvSpPr>
      <dsp:spPr>
        <a:xfrm>
          <a:off x="1189398" y="2160626"/>
          <a:ext cx="294180" cy="294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99694F-120F-4384-B710-2ED160F976D8}">
      <dsp:nvSpPr>
        <dsp:cNvPr id="0" name=""/>
        <dsp:cNvSpPr/>
      </dsp:nvSpPr>
      <dsp:spPr>
        <a:xfrm>
          <a:off x="1585806" y="2088551"/>
          <a:ext cx="202249" cy="20224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CF5F0D-DAA8-46DB-ADF1-36A0155014D2}">
      <dsp:nvSpPr>
        <dsp:cNvPr id="0" name=""/>
        <dsp:cNvSpPr/>
      </dsp:nvSpPr>
      <dsp:spPr>
        <a:xfrm>
          <a:off x="1788055" y="1241379"/>
          <a:ext cx="593976" cy="11339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E36CA3-407B-433D-8E49-197C0D96C719}">
      <dsp:nvSpPr>
        <dsp:cNvPr id="0" name=""/>
        <dsp:cNvSpPr/>
      </dsp:nvSpPr>
      <dsp:spPr>
        <a:xfrm>
          <a:off x="2382032" y="1241930"/>
          <a:ext cx="1619937" cy="113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/>
            <a:t>Análise de Oportunidade</a:t>
          </a:r>
        </a:p>
      </dsp:txBody>
      <dsp:txXfrm>
        <a:off x="2382032" y="1241930"/>
        <a:ext cx="1619937" cy="1133956"/>
      </dsp:txXfrm>
    </dsp:sp>
    <dsp:sp modelId="{549F85A2-76F6-4EA1-BE02-6CFD6276182E}">
      <dsp:nvSpPr>
        <dsp:cNvPr id="0" name=""/>
        <dsp:cNvSpPr/>
      </dsp:nvSpPr>
      <dsp:spPr>
        <a:xfrm>
          <a:off x="4001969" y="1241379"/>
          <a:ext cx="593976" cy="1133966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724BD1-6418-4A38-8657-70825D431E24}">
      <dsp:nvSpPr>
        <dsp:cNvPr id="0" name=""/>
        <dsp:cNvSpPr/>
      </dsp:nvSpPr>
      <dsp:spPr>
        <a:xfrm>
          <a:off x="4638238" y="1311660"/>
          <a:ext cx="978389" cy="949872"/>
        </a:xfrm>
        <a:prstGeom prst="ellipse">
          <a:avLst/>
        </a:prstGeom>
        <a:solidFill>
          <a:schemeClr val="bg1">
            <a:lumMod val="9500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rgbClr val="FF0000"/>
              </a:solidFill>
            </a:rPr>
            <a:t>Ideia de negócio definida</a:t>
          </a:r>
        </a:p>
      </dsp:txBody>
      <dsp:txXfrm>
        <a:off x="4781520" y="1450766"/>
        <a:ext cx="691825" cy="671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BFD48-E785-4BE6-8408-D39853863F46}">
      <dsp:nvSpPr>
        <dsp:cNvPr id="0" name=""/>
        <dsp:cNvSpPr/>
      </dsp:nvSpPr>
      <dsp:spPr>
        <a:xfrm>
          <a:off x="157858" y="2127925"/>
          <a:ext cx="1581356" cy="521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Ideias</a:t>
          </a:r>
        </a:p>
      </dsp:txBody>
      <dsp:txXfrm>
        <a:off x="157858" y="2127925"/>
        <a:ext cx="1581356" cy="521128"/>
      </dsp:txXfrm>
    </dsp:sp>
    <dsp:sp modelId="{EE10596A-4DAA-4A45-A755-AC0ACAA4E315}">
      <dsp:nvSpPr>
        <dsp:cNvPr id="0" name=""/>
        <dsp:cNvSpPr/>
      </dsp:nvSpPr>
      <dsp:spPr>
        <a:xfrm>
          <a:off x="3913" y="3226806"/>
          <a:ext cx="1889246" cy="97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Brainstorming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Várias ideias</a:t>
          </a:r>
        </a:p>
      </dsp:txBody>
      <dsp:txXfrm>
        <a:off x="3913" y="3226806"/>
        <a:ext cx="1889246" cy="976341"/>
      </dsp:txXfrm>
    </dsp:sp>
    <dsp:sp modelId="{A27439E5-0985-4591-AB47-F0B0AD52B9FF}">
      <dsp:nvSpPr>
        <dsp:cNvPr id="0" name=""/>
        <dsp:cNvSpPr/>
      </dsp:nvSpPr>
      <dsp:spPr>
        <a:xfrm>
          <a:off x="156061" y="1969430"/>
          <a:ext cx="125789" cy="12578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836291-7F5A-420F-8A14-FEB004E7E268}">
      <dsp:nvSpPr>
        <dsp:cNvPr id="0" name=""/>
        <dsp:cNvSpPr/>
      </dsp:nvSpPr>
      <dsp:spPr>
        <a:xfrm>
          <a:off x="244114" y="1793325"/>
          <a:ext cx="125789" cy="125789"/>
        </a:xfrm>
        <a:prstGeom prst="ellipse">
          <a:avLst/>
        </a:prstGeom>
        <a:solidFill>
          <a:schemeClr val="accent5">
            <a:hueOff val="373253"/>
            <a:satOff val="527"/>
            <a:lumOff val="-6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31558-EFF7-4A5F-A020-DCB71C416FB0}">
      <dsp:nvSpPr>
        <dsp:cNvPr id="0" name=""/>
        <dsp:cNvSpPr/>
      </dsp:nvSpPr>
      <dsp:spPr>
        <a:xfrm>
          <a:off x="455441" y="1828546"/>
          <a:ext cx="197669" cy="197669"/>
        </a:xfrm>
        <a:prstGeom prst="ellipse">
          <a:avLst/>
        </a:prstGeom>
        <a:solidFill>
          <a:schemeClr val="accent5">
            <a:hueOff val="746506"/>
            <a:satOff val="1053"/>
            <a:lumOff val="-13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FE94-8EBF-43E1-8F2A-C86FBA2F19B5}">
      <dsp:nvSpPr>
        <dsp:cNvPr id="0" name=""/>
        <dsp:cNvSpPr/>
      </dsp:nvSpPr>
      <dsp:spPr>
        <a:xfrm>
          <a:off x="631546" y="1634830"/>
          <a:ext cx="125789" cy="125789"/>
        </a:xfrm>
        <a:prstGeom prst="ellipse">
          <a:avLst/>
        </a:prstGeom>
        <a:solidFill>
          <a:schemeClr val="accent5">
            <a:hueOff val="1119759"/>
            <a:satOff val="1580"/>
            <a:lumOff val="-196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68124-7D0A-4BF9-8930-DD52A05CD5F9}">
      <dsp:nvSpPr>
        <dsp:cNvPr id="0" name=""/>
        <dsp:cNvSpPr/>
      </dsp:nvSpPr>
      <dsp:spPr>
        <a:xfrm>
          <a:off x="860483" y="1564387"/>
          <a:ext cx="125789" cy="125789"/>
        </a:xfrm>
        <a:prstGeom prst="ellipse">
          <a:avLst/>
        </a:prstGeom>
        <a:solidFill>
          <a:schemeClr val="accent5">
            <a:hueOff val="1493012"/>
            <a:satOff val="2106"/>
            <a:lumOff val="-26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4A5C3-E030-4B9B-8985-A43E218F762A}">
      <dsp:nvSpPr>
        <dsp:cNvPr id="0" name=""/>
        <dsp:cNvSpPr/>
      </dsp:nvSpPr>
      <dsp:spPr>
        <a:xfrm>
          <a:off x="1142252" y="1687661"/>
          <a:ext cx="125789" cy="125789"/>
        </a:xfrm>
        <a:prstGeom prst="ellipse">
          <a:avLst/>
        </a:prstGeom>
        <a:solidFill>
          <a:schemeClr val="accent5">
            <a:hueOff val="1866265"/>
            <a:satOff val="2633"/>
            <a:lumOff val="-32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1CB8E8-E54D-413E-ABF7-05D73EAD125F}">
      <dsp:nvSpPr>
        <dsp:cNvPr id="0" name=""/>
        <dsp:cNvSpPr/>
      </dsp:nvSpPr>
      <dsp:spPr>
        <a:xfrm>
          <a:off x="1318358" y="1775714"/>
          <a:ext cx="197669" cy="197669"/>
        </a:xfrm>
        <a:prstGeom prst="ellipse">
          <a:avLst/>
        </a:prstGeom>
        <a:solidFill>
          <a:schemeClr val="accent5">
            <a:hueOff val="2239519"/>
            <a:satOff val="3160"/>
            <a:lumOff val="-392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502CDE-45AB-44F7-953D-4A29BF0ADE86}">
      <dsp:nvSpPr>
        <dsp:cNvPr id="0" name=""/>
        <dsp:cNvSpPr/>
      </dsp:nvSpPr>
      <dsp:spPr>
        <a:xfrm>
          <a:off x="1564906" y="1969430"/>
          <a:ext cx="125789" cy="125789"/>
        </a:xfrm>
        <a:prstGeom prst="ellipse">
          <a:avLst/>
        </a:prstGeom>
        <a:solidFill>
          <a:schemeClr val="accent5">
            <a:hueOff val="2612772"/>
            <a:satOff val="3686"/>
            <a:lumOff val="-45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DA00B7-2966-4734-A0D0-52049A02435C}">
      <dsp:nvSpPr>
        <dsp:cNvPr id="0" name=""/>
        <dsp:cNvSpPr/>
      </dsp:nvSpPr>
      <dsp:spPr>
        <a:xfrm>
          <a:off x="1670569" y="2163146"/>
          <a:ext cx="125789" cy="125789"/>
        </a:xfrm>
        <a:prstGeom prst="ellipse">
          <a:avLst/>
        </a:prstGeom>
        <a:solidFill>
          <a:schemeClr val="accent5">
            <a:hueOff val="2986025"/>
            <a:satOff val="4213"/>
            <a:lumOff val="-52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35693-72FC-4B55-BB5F-13253A70CFB1}">
      <dsp:nvSpPr>
        <dsp:cNvPr id="0" name=""/>
        <dsp:cNvSpPr/>
      </dsp:nvSpPr>
      <dsp:spPr>
        <a:xfrm>
          <a:off x="754820" y="1793325"/>
          <a:ext cx="323459" cy="323459"/>
        </a:xfrm>
        <a:prstGeom prst="ellipse">
          <a:avLst/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F1B95-7233-480C-92DE-E9EBB701855D}">
      <dsp:nvSpPr>
        <dsp:cNvPr id="0" name=""/>
        <dsp:cNvSpPr/>
      </dsp:nvSpPr>
      <dsp:spPr>
        <a:xfrm>
          <a:off x="68008" y="2462526"/>
          <a:ext cx="125789" cy="125789"/>
        </a:xfrm>
        <a:prstGeom prst="ellipse">
          <a:avLst/>
        </a:prstGeom>
        <a:solidFill>
          <a:schemeClr val="accent5">
            <a:hueOff val="3732531"/>
            <a:satOff val="5266"/>
            <a:lumOff val="-65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47CC45-469E-49E0-9287-BE7FA1E67808}">
      <dsp:nvSpPr>
        <dsp:cNvPr id="0" name=""/>
        <dsp:cNvSpPr/>
      </dsp:nvSpPr>
      <dsp:spPr>
        <a:xfrm>
          <a:off x="173672" y="2621021"/>
          <a:ext cx="197669" cy="197669"/>
        </a:xfrm>
        <a:prstGeom prst="ellipse">
          <a:avLst/>
        </a:prstGeom>
        <a:solidFill>
          <a:schemeClr val="accent5">
            <a:hueOff val="4105784"/>
            <a:satOff val="5793"/>
            <a:lumOff val="-71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3EEA2-D0C4-482C-AB51-61A259FFEB95}">
      <dsp:nvSpPr>
        <dsp:cNvPr id="0" name=""/>
        <dsp:cNvSpPr/>
      </dsp:nvSpPr>
      <dsp:spPr>
        <a:xfrm>
          <a:off x="437830" y="2761905"/>
          <a:ext cx="287519" cy="287519"/>
        </a:xfrm>
        <a:prstGeom prst="ellipse">
          <a:avLst/>
        </a:prstGeom>
        <a:solidFill>
          <a:schemeClr val="accent5">
            <a:hueOff val="4479037"/>
            <a:satOff val="6319"/>
            <a:lumOff val="-784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89A1F-9A34-4E4D-939B-FF91EA407F1A}">
      <dsp:nvSpPr>
        <dsp:cNvPr id="0" name=""/>
        <dsp:cNvSpPr/>
      </dsp:nvSpPr>
      <dsp:spPr>
        <a:xfrm>
          <a:off x="807652" y="2990843"/>
          <a:ext cx="125789" cy="125789"/>
        </a:xfrm>
        <a:prstGeom prst="ellipse">
          <a:avLst/>
        </a:prstGeom>
        <a:solidFill>
          <a:schemeClr val="accent5">
            <a:hueOff val="4852290"/>
            <a:satOff val="6846"/>
            <a:lumOff val="-84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B8C398-E7DE-4A85-A268-156DC74B2A97}">
      <dsp:nvSpPr>
        <dsp:cNvPr id="0" name=""/>
        <dsp:cNvSpPr/>
      </dsp:nvSpPr>
      <dsp:spPr>
        <a:xfrm>
          <a:off x="878094" y="2761905"/>
          <a:ext cx="197669" cy="197669"/>
        </a:xfrm>
        <a:prstGeom prst="ellipse">
          <a:avLst/>
        </a:prstGeom>
        <a:solidFill>
          <a:schemeClr val="accent5">
            <a:hueOff val="5225543"/>
            <a:satOff val="7373"/>
            <a:lumOff val="-91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34C0F0-68B6-4FEA-AE9C-2B1F37C47F4B}">
      <dsp:nvSpPr>
        <dsp:cNvPr id="0" name=""/>
        <dsp:cNvSpPr/>
      </dsp:nvSpPr>
      <dsp:spPr>
        <a:xfrm>
          <a:off x="1054200" y="3008453"/>
          <a:ext cx="125789" cy="125789"/>
        </a:xfrm>
        <a:prstGeom prst="ellipse">
          <a:avLst/>
        </a:prstGeom>
        <a:solidFill>
          <a:schemeClr val="accent5">
            <a:hueOff val="5598796"/>
            <a:satOff val="7899"/>
            <a:lumOff val="-98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0863-317D-4702-8B10-328A61597204}">
      <dsp:nvSpPr>
        <dsp:cNvPr id="0" name=""/>
        <dsp:cNvSpPr/>
      </dsp:nvSpPr>
      <dsp:spPr>
        <a:xfrm>
          <a:off x="1212695" y="2726684"/>
          <a:ext cx="287519" cy="287519"/>
        </a:xfrm>
        <a:prstGeom prst="ellipse">
          <a:avLst/>
        </a:prstGeom>
        <a:solidFill>
          <a:schemeClr val="accent5">
            <a:hueOff val="5972049"/>
            <a:satOff val="8426"/>
            <a:lumOff val="-1045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8082A0-E08D-42C4-8035-2EE5508D490B}">
      <dsp:nvSpPr>
        <dsp:cNvPr id="0" name=""/>
        <dsp:cNvSpPr/>
      </dsp:nvSpPr>
      <dsp:spPr>
        <a:xfrm>
          <a:off x="1600127" y="2656242"/>
          <a:ext cx="197669" cy="197669"/>
        </a:xfrm>
        <a:prstGeom prst="ellipse">
          <a:avLst/>
        </a:prstGeom>
        <a:solidFill>
          <a:schemeClr val="accent5">
            <a:hueOff val="6345302"/>
            <a:satOff val="8952"/>
            <a:lumOff val="-1111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6A001-622C-490A-A75A-033155CA3DD2}">
      <dsp:nvSpPr>
        <dsp:cNvPr id="0" name=""/>
        <dsp:cNvSpPr/>
      </dsp:nvSpPr>
      <dsp:spPr>
        <a:xfrm>
          <a:off x="1893159" y="1828253"/>
          <a:ext cx="580527" cy="1108289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320A27-EAE9-48FD-B9BB-EA100C87E41F}">
      <dsp:nvSpPr>
        <dsp:cNvPr id="0" name=""/>
        <dsp:cNvSpPr/>
      </dsp:nvSpPr>
      <dsp:spPr>
        <a:xfrm>
          <a:off x="2473687" y="1828791"/>
          <a:ext cx="1583256" cy="110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 err="1"/>
            <a:t>Canvas</a:t>
          </a:r>
          <a:endParaRPr lang="pt-BR" sz="1700" b="1" kern="1200" dirty="0"/>
        </a:p>
      </dsp:txBody>
      <dsp:txXfrm>
        <a:off x="2473687" y="1828791"/>
        <a:ext cx="1583256" cy="1108279"/>
      </dsp:txXfrm>
    </dsp:sp>
    <dsp:sp modelId="{CDA65301-BEA0-4271-B04A-59DB5C5D4404}">
      <dsp:nvSpPr>
        <dsp:cNvPr id="0" name=""/>
        <dsp:cNvSpPr/>
      </dsp:nvSpPr>
      <dsp:spPr>
        <a:xfrm>
          <a:off x="2473687" y="3226806"/>
          <a:ext cx="1583256" cy="97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Seleção de ideias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Modelo de negócio</a:t>
          </a:r>
        </a:p>
      </dsp:txBody>
      <dsp:txXfrm>
        <a:off x="2473687" y="3226806"/>
        <a:ext cx="1583256" cy="976341"/>
      </dsp:txXfrm>
    </dsp:sp>
    <dsp:sp modelId="{541600AE-7466-48B1-B9FD-C332A388096C}">
      <dsp:nvSpPr>
        <dsp:cNvPr id="0" name=""/>
        <dsp:cNvSpPr/>
      </dsp:nvSpPr>
      <dsp:spPr>
        <a:xfrm>
          <a:off x="4056943" y="1828253"/>
          <a:ext cx="580527" cy="1108289"/>
        </a:xfrm>
        <a:prstGeom prst="chevron">
          <a:avLst>
            <a:gd name="adj" fmla="val 62310"/>
          </a:avLst>
        </a:prstGeom>
        <a:solidFill>
          <a:schemeClr val="accent5">
            <a:hueOff val="3359278"/>
            <a:satOff val="4740"/>
            <a:lumOff val="-5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067A0-8934-45A8-97F1-00D1A8046734}">
      <dsp:nvSpPr>
        <dsp:cNvPr id="0" name=""/>
        <dsp:cNvSpPr/>
      </dsp:nvSpPr>
      <dsp:spPr>
        <a:xfrm>
          <a:off x="4637470" y="1828791"/>
          <a:ext cx="1583256" cy="11082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Pesquisa Primária</a:t>
          </a:r>
        </a:p>
      </dsp:txBody>
      <dsp:txXfrm>
        <a:off x="4637470" y="1828791"/>
        <a:ext cx="1583256" cy="1108279"/>
      </dsp:txXfrm>
    </dsp:sp>
    <dsp:sp modelId="{9EE95407-4AEE-40D1-9EFA-4D97B8066600}">
      <dsp:nvSpPr>
        <dsp:cNvPr id="0" name=""/>
        <dsp:cNvSpPr/>
      </dsp:nvSpPr>
      <dsp:spPr>
        <a:xfrm>
          <a:off x="4637470" y="3226806"/>
          <a:ext cx="1583256" cy="97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Validação do modelo de negócio com o público-alvo primário</a:t>
          </a:r>
        </a:p>
      </dsp:txBody>
      <dsp:txXfrm>
        <a:off x="4637470" y="3226806"/>
        <a:ext cx="1583256" cy="976341"/>
      </dsp:txXfrm>
    </dsp:sp>
    <dsp:sp modelId="{665581D4-3609-45A6-AB3C-001A8CBF6B25}">
      <dsp:nvSpPr>
        <dsp:cNvPr id="0" name=""/>
        <dsp:cNvSpPr/>
      </dsp:nvSpPr>
      <dsp:spPr>
        <a:xfrm>
          <a:off x="6220726" y="1828253"/>
          <a:ext cx="580527" cy="1108289"/>
        </a:xfrm>
        <a:prstGeom prst="chevron">
          <a:avLst>
            <a:gd name="adj" fmla="val 62310"/>
          </a:avLst>
        </a:prstGeom>
        <a:solidFill>
          <a:schemeClr val="accent5">
            <a:hueOff val="6718555"/>
            <a:satOff val="9479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0B541E-C0EF-4F0D-B6EA-17150233F509}">
      <dsp:nvSpPr>
        <dsp:cNvPr id="0" name=""/>
        <dsp:cNvSpPr/>
      </dsp:nvSpPr>
      <dsp:spPr>
        <a:xfrm>
          <a:off x="6919998" y="1749628"/>
          <a:ext cx="1345767" cy="1345767"/>
        </a:xfrm>
        <a:prstGeom prst="ellipse">
          <a:avLst/>
        </a:prstGeom>
        <a:solidFill>
          <a:srgbClr val="008080"/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Plano de negócios</a:t>
          </a:r>
        </a:p>
      </dsp:txBody>
      <dsp:txXfrm>
        <a:off x="7117081" y="1946711"/>
        <a:ext cx="951601" cy="951601"/>
      </dsp:txXfrm>
    </dsp:sp>
    <dsp:sp modelId="{7E8441A6-FD76-4B80-A9BF-653E0D516F24}">
      <dsp:nvSpPr>
        <dsp:cNvPr id="0" name=""/>
        <dsp:cNvSpPr/>
      </dsp:nvSpPr>
      <dsp:spPr>
        <a:xfrm>
          <a:off x="6801254" y="3226806"/>
          <a:ext cx="1583256" cy="976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Análise de viabilidade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kern="1200" dirty="0"/>
            <a:t>Estratégia de crescimento</a:t>
          </a:r>
        </a:p>
      </dsp:txBody>
      <dsp:txXfrm>
        <a:off x="6801254" y="3226806"/>
        <a:ext cx="1583256" cy="97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B8E00B1-00E0-420B-86CE-1E1BD8DD0C51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9E6934-5119-4EAC-BE4E-80A45BB305E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129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064ECEF-5EC6-4406-8841-1DFBF6B3206F}" type="datetimeFigureOut">
              <a:rPr lang="en-US"/>
              <a:pPr>
                <a:defRPr/>
              </a:pPr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ACFEDF-893E-4DFD-A343-685B366F79F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31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sedornelas.com.br/artigos/video-inspirador-para-quem-pensa-em-empreender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dirty="0" err="1"/>
              <a:t>Video</a:t>
            </a:r>
            <a:r>
              <a:rPr lang="pt-BR" dirty="0"/>
              <a:t>:</a:t>
            </a:r>
          </a:p>
          <a:p>
            <a:r>
              <a:rPr lang="pt-BR" dirty="0">
                <a:hlinkClick r:id="rId3"/>
              </a:rPr>
              <a:t>http://www.josedornelas.com.br/artigos/video-inspirador-para-quem-pensa-em-empreender/</a:t>
            </a:r>
            <a:endParaRPr lang="pt-BR" dirty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3E935B-99AD-40B0-A21F-8F1202ABA6AB}" type="slidenum">
              <a:rPr lang="en-US" smtClean="0"/>
              <a:pPr eaLnBrk="1" hangingPunct="1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075602B-5952-4A5C-B6FE-4F3218011D8F}" type="slidenum">
              <a:rPr lang="en-US" altLang="pt-BR"/>
              <a:pPr>
                <a:spcBef>
                  <a:spcPct val="0"/>
                </a:spcBef>
              </a:pPr>
              <a:t>8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924943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4FB3DAD-EC20-4E13-884C-A5E02FAC5EFC}" type="slidenum">
              <a:rPr lang="en-US" altLang="pt-BR"/>
              <a:pPr>
                <a:spcBef>
                  <a:spcPct val="0"/>
                </a:spcBef>
              </a:pPr>
              <a:t>9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67437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pt-BR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5C2D2B2-BE77-43B4-A094-7F49F4C96798}" type="slidenum">
              <a:rPr lang="en-US" altLang="pt-BR"/>
              <a:pPr>
                <a:spcBef>
                  <a:spcPct val="0"/>
                </a:spcBef>
              </a:pPr>
              <a:t>10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44248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6FA410F-0FAF-4A6B-9CAE-239B3D0789AD}" type="slidenum">
              <a:rPr lang="pt-BR" altLang="pt-BR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5875" cy="38227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62513"/>
            <a:ext cx="5207000" cy="460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187" tIns="47594" rIns="95187" bIns="47594"/>
          <a:lstStyle/>
          <a:p>
            <a:pPr defTabSz="965200">
              <a:spcBef>
                <a:spcPct val="0"/>
              </a:spcBef>
            </a:pPr>
            <a:endParaRPr lang="en-US" altLang="pt-BR" sz="2600"/>
          </a:p>
        </p:txBody>
      </p:sp>
    </p:spTree>
    <p:extLst>
      <p:ext uri="{BB962C8B-B14F-4D97-AF65-F5344CB8AC3E}">
        <p14:creationId xmlns:p14="http://schemas.microsoft.com/office/powerpoint/2010/main" val="283052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ideo" Target="empreende%20flying%20logo-1.wmv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15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2017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153516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03080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228600"/>
            <a:ext cx="7772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254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3784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4210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mpreende flying logo-1.wmv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9844C3D2-67F2-4124-81A6-C3948808CA62}" type="datetimeFigureOut">
              <a:rPr lang="pt-BR"/>
              <a:pPr>
                <a:defRPr/>
              </a:pPr>
              <a:t>23/02/2018</a:t>
            </a:fld>
            <a:endParaRPr lang="pt-B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E475EAE7-136D-448B-B08A-3D4614A1C0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9242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0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www.josedornelas.com</a:t>
            </a:r>
          </a:p>
        </p:txBody>
      </p:sp>
    </p:spTree>
    <p:extLst>
      <p:ext uri="{BB962C8B-B14F-4D97-AF65-F5344CB8AC3E}">
        <p14:creationId xmlns:p14="http://schemas.microsoft.com/office/powerpoint/2010/main" val="1235452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970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F2A81B54-665E-4065-A6C3-6BC5B868B9A8}" type="datetimeFigureOut">
              <a:rPr lang="pt-BR"/>
              <a:pPr>
                <a:defRPr/>
              </a:pPr>
              <a:t>23/02/2018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fld id="{1C82C093-E037-4AFC-AF25-888E5E68C9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538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 useBgFill="1">
        <p:nvSpPr>
          <p:cNvPr id="5" name="Retângulo de cantos arredondados 4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102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 useBgFill="1">
        <p:nvSpPr>
          <p:cNvPr id="5" name="Retângulo de cantos arredondados 4"/>
          <p:cNvSpPr/>
          <p:nvPr userDrawn="1"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27155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324600" y="6408738"/>
            <a:ext cx="23510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73" r:id="rId4"/>
    <p:sldLayoutId id="2147484280" r:id="rId5"/>
    <p:sldLayoutId id="2147484274" r:id="rId6"/>
    <p:sldLayoutId id="2147484281" r:id="rId7"/>
    <p:sldLayoutId id="2147484275" r:id="rId8"/>
    <p:sldLayoutId id="2147484276" r:id="rId9"/>
    <p:sldLayoutId id="2147484282" r:id="rId10"/>
    <p:sldLayoutId id="2147484283" r:id="rId11"/>
    <p:sldLayoutId id="2147484284" r:id="rId12"/>
    <p:sldLayoutId id="21474842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5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7.wmf"/><Relationship Id="rId4" Type="http://schemas.openxmlformats.org/officeDocument/2006/relationships/image" Target="../media/image36.e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emf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2.wmf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136904" cy="3744416"/>
          </a:xfrm>
        </p:spPr>
        <p:txBody>
          <a:bodyPr/>
          <a:lstStyle/>
          <a:p>
            <a:pPr marR="0" algn="ctr" eaLnBrk="1" hangingPunct="1">
              <a:spcBef>
                <a:spcPts val="0"/>
              </a:spcBef>
            </a:pPr>
            <a:r>
              <a:rPr lang="pt-BR" sz="4000" b="1" dirty="0">
                <a:solidFill>
                  <a:srgbClr val="002060"/>
                </a:solidFill>
              </a:rPr>
              <a:t>Universidade de São Paulo</a:t>
            </a: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altLang="pt-BR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>
              <a:spcBef>
                <a:spcPts val="0"/>
              </a:spcBef>
            </a:pPr>
            <a:endParaRPr lang="pt-BR" altLang="pt-BR" sz="3200" dirty="0"/>
          </a:p>
          <a:p>
            <a:pPr marR="0" algn="ctr" eaLnBrk="1" hangingPunct="1">
              <a:spcBef>
                <a:spcPts val="0"/>
              </a:spcBef>
            </a:pPr>
            <a:endParaRPr lang="pt-BR" altLang="pt-BR" sz="3200" dirty="0"/>
          </a:p>
          <a:p>
            <a:pPr marR="0" algn="ctr" eaLnBrk="1" hangingPunct="1">
              <a:spcBef>
                <a:spcPts val="0"/>
              </a:spcBef>
            </a:pPr>
            <a:r>
              <a:rPr lang="pt-BR" altLang="pt-BR" sz="3200" dirty="0">
                <a:solidFill>
                  <a:srgbClr val="002060"/>
                </a:solidFill>
              </a:rPr>
              <a:t>Ideias, oportunidades, </a:t>
            </a:r>
            <a:r>
              <a:rPr lang="pt-BR" altLang="pt-BR" sz="3200" dirty="0" err="1">
                <a:solidFill>
                  <a:srgbClr val="002060"/>
                </a:solidFill>
              </a:rPr>
              <a:t>Canvas</a:t>
            </a:r>
            <a:r>
              <a:rPr lang="pt-BR" altLang="pt-BR" sz="3200" dirty="0">
                <a:solidFill>
                  <a:srgbClr val="002060"/>
                </a:solidFill>
              </a:rPr>
              <a:t>, </a:t>
            </a:r>
            <a:br>
              <a:rPr lang="pt-BR" altLang="pt-BR" sz="3200" dirty="0">
                <a:solidFill>
                  <a:srgbClr val="002060"/>
                </a:solidFill>
              </a:rPr>
            </a:br>
            <a:r>
              <a:rPr lang="pt-BR" altLang="pt-BR" sz="3200" dirty="0">
                <a:solidFill>
                  <a:srgbClr val="002060"/>
                </a:solidFill>
              </a:rPr>
              <a:t>Plano de Negócios</a:t>
            </a:r>
            <a:endParaRPr lang="pt-BR" sz="28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R="0" algn="ctr" eaLnBrk="1" hangingPunct="1"/>
            <a:endParaRPr lang="pt-BR" sz="2500" dirty="0">
              <a:solidFill>
                <a:schemeClr val="tx1"/>
              </a:solidFill>
            </a:endParaRPr>
          </a:p>
          <a:p>
            <a:pPr marR="0" algn="ctr" eaLnBrk="1" hangingPunct="1"/>
            <a:r>
              <a:rPr lang="pt-BR" sz="2000" dirty="0">
                <a:solidFill>
                  <a:schemeClr val="tx1"/>
                </a:solidFill>
              </a:rPr>
              <a:t>josedornelas.com.br</a:t>
            </a:r>
          </a:p>
          <a:p>
            <a:pPr marR="0" algn="ctr" eaLnBrk="1" hangingPunct="1"/>
            <a:endParaRPr lang="pt-BR" sz="2000" dirty="0">
              <a:solidFill>
                <a:schemeClr val="tx1"/>
              </a:solidFill>
            </a:endParaRPr>
          </a:p>
          <a:p>
            <a:pPr marR="0" algn="ctr" eaLnBrk="1" hangingPunct="1"/>
            <a:r>
              <a:rPr lang="pt-BR" sz="2000" dirty="0">
                <a:solidFill>
                  <a:schemeClr val="tx1"/>
                </a:solidFill>
              </a:rPr>
              <a:t>/</a:t>
            </a:r>
            <a:r>
              <a:rPr lang="pt-BR" sz="2000" dirty="0" err="1">
                <a:solidFill>
                  <a:schemeClr val="tx1"/>
                </a:solidFill>
              </a:rPr>
              <a:t>JoseDornelasEmpreende</a:t>
            </a:r>
            <a:endParaRPr lang="pt-BR" sz="2000" dirty="0">
              <a:solidFill>
                <a:schemeClr val="tx1"/>
              </a:solidFill>
            </a:endParaRPr>
          </a:p>
          <a:p>
            <a:pPr marR="0" algn="l" eaLnBrk="1" hangingPunct="1"/>
            <a:r>
              <a:rPr lang="pt-BR" sz="2000" dirty="0">
                <a:solidFill>
                  <a:schemeClr val="tx1"/>
                </a:solidFill>
              </a:rPr>
              <a:t>                               /</a:t>
            </a:r>
            <a:r>
              <a:rPr lang="pt-BR" sz="2000" dirty="0" err="1">
                <a:solidFill>
                  <a:schemeClr val="tx1"/>
                </a:solidFill>
              </a:rPr>
              <a:t>JoseDornelasEmp</a:t>
            </a:r>
            <a:endParaRPr lang="pt-BR" sz="2000" dirty="0">
              <a:solidFill>
                <a:schemeClr val="tx1"/>
              </a:solidFill>
            </a:endParaRPr>
          </a:p>
          <a:p>
            <a:pPr marR="0" algn="ctr" eaLnBrk="1" hangingPunct="1"/>
            <a:endParaRPr lang="pt-BR" sz="2000" dirty="0">
              <a:solidFill>
                <a:schemeClr val="tx1"/>
              </a:solidFill>
            </a:endParaRPr>
          </a:p>
          <a:p>
            <a:pPr marR="0" algn="ctr" eaLnBrk="1" hangingPunct="1"/>
            <a:endParaRPr lang="pt-BR" sz="2400" b="1" dirty="0">
              <a:solidFill>
                <a:srgbClr val="002060"/>
              </a:solidFill>
            </a:endParaRPr>
          </a:p>
          <a:p>
            <a:pPr marR="0" eaLnBrk="1" hangingPunct="1"/>
            <a:endParaRPr lang="pt-BR" sz="3200" b="1" dirty="0"/>
          </a:p>
        </p:txBody>
      </p:sp>
      <p:pic>
        <p:nvPicPr>
          <p:cNvPr id="2054" name="Picture 6" descr="http://i1351.photobucket.com/albums/p784/constanca_v/facebook-mini-logo_zpsd11e1e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70" y="5751537"/>
            <a:ext cx="264462" cy="26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0BAAF3B3-1EA6-4DB0-82C4-B6D70A6287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54" y="1124340"/>
            <a:ext cx="2449080" cy="2449080"/>
          </a:xfrm>
          <a:prstGeom prst="rect">
            <a:avLst/>
          </a:prstGeom>
        </p:spPr>
      </p:pic>
      <p:pic>
        <p:nvPicPr>
          <p:cNvPr id="8" name="Picture 8" descr="Resultado de imagem para logo facebook">
            <a:extLst>
              <a:ext uri="{FF2B5EF4-FFF2-40B4-BE49-F238E27FC236}">
                <a16:creationId xmlns:a16="http://schemas.microsoft.com/office/drawing/2014/main" id="{ACE224AE-34DF-48F2-97C3-4F1A79A0F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27054" r="66215" b="41547"/>
          <a:stretch/>
        </p:blipFill>
        <p:spPr bwMode="auto">
          <a:xfrm>
            <a:off x="2771800" y="6046076"/>
            <a:ext cx="309156" cy="33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31"/>
          <p:cNvGrpSpPr>
            <a:grpSpLocks/>
          </p:cNvGrpSpPr>
          <p:nvPr/>
        </p:nvGrpSpPr>
        <p:grpSpPr bwMode="auto">
          <a:xfrm>
            <a:off x="107950" y="692150"/>
            <a:ext cx="8928100" cy="6049963"/>
            <a:chOff x="107504" y="692696"/>
            <a:chExt cx="8928992" cy="6048672"/>
          </a:xfrm>
        </p:grpSpPr>
        <p:sp>
          <p:nvSpPr>
            <p:cNvPr id="3" name="Rectangle 2"/>
            <p:cNvSpPr/>
            <p:nvPr/>
          </p:nvSpPr>
          <p:spPr>
            <a:xfrm>
              <a:off x="10750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90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831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871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7536" y="692696"/>
              <a:ext cx="1728960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457285" y="3663168"/>
              <a:ext cx="1728419" cy="44279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958297" y="3663168"/>
              <a:ext cx="1728419" cy="44279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71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790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494" name="TextBox 5"/>
            <p:cNvSpPr txBox="1">
              <a:spLocks noChangeArrowheads="1"/>
            </p:cNvSpPr>
            <p:nvPr/>
          </p:nvSpPr>
          <p:spPr bwMode="auto">
            <a:xfrm>
              <a:off x="3720604" y="705396"/>
              <a:ext cx="16434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PROPOSTAS DE VALOR</a:t>
              </a:r>
            </a:p>
          </p:txBody>
        </p:sp>
        <p:sp>
          <p:nvSpPr>
            <p:cNvPr id="15495" name="TextBox 23"/>
            <p:cNvSpPr txBox="1">
              <a:spLocks noChangeArrowheads="1"/>
            </p:cNvSpPr>
            <p:nvPr/>
          </p:nvSpPr>
          <p:spPr bwMode="auto">
            <a:xfrm>
              <a:off x="5508104" y="709687"/>
              <a:ext cx="165618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RELACIONAMENTOS COM OS CLIENTES</a:t>
              </a:r>
            </a:p>
          </p:txBody>
        </p:sp>
        <p:sp>
          <p:nvSpPr>
            <p:cNvPr id="15496" name="TextBox 24"/>
            <p:cNvSpPr txBox="1">
              <a:spLocks noChangeArrowheads="1"/>
            </p:cNvSpPr>
            <p:nvPr/>
          </p:nvSpPr>
          <p:spPr bwMode="auto">
            <a:xfrm>
              <a:off x="5580112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CANAIS</a:t>
              </a:r>
            </a:p>
          </p:txBody>
        </p:sp>
        <p:sp>
          <p:nvSpPr>
            <p:cNvPr id="15497" name="TextBox 25"/>
            <p:cNvSpPr txBox="1">
              <a:spLocks noChangeArrowheads="1"/>
            </p:cNvSpPr>
            <p:nvPr/>
          </p:nvSpPr>
          <p:spPr bwMode="auto">
            <a:xfrm>
              <a:off x="4644008" y="501317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FONTES DE RECEITA</a:t>
              </a:r>
            </a:p>
          </p:txBody>
        </p:sp>
        <p:sp>
          <p:nvSpPr>
            <p:cNvPr id="15498" name="TextBox 26"/>
            <p:cNvSpPr txBox="1">
              <a:spLocks noChangeArrowheads="1"/>
            </p:cNvSpPr>
            <p:nvPr/>
          </p:nvSpPr>
          <p:spPr bwMode="auto">
            <a:xfrm>
              <a:off x="7308304" y="692696"/>
              <a:ext cx="15121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SEGMENTOS DE CLIENTES</a:t>
              </a:r>
            </a:p>
          </p:txBody>
        </p:sp>
        <p:sp>
          <p:nvSpPr>
            <p:cNvPr id="15499" name="TextBox 27"/>
            <p:cNvSpPr txBox="1">
              <a:spLocks noChangeArrowheads="1"/>
            </p:cNvSpPr>
            <p:nvPr/>
          </p:nvSpPr>
          <p:spPr bwMode="auto">
            <a:xfrm>
              <a:off x="1907704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RECURSOS-CHAVE</a:t>
              </a:r>
            </a:p>
          </p:txBody>
        </p:sp>
        <p:sp>
          <p:nvSpPr>
            <p:cNvPr id="15500" name="TextBox 28"/>
            <p:cNvSpPr txBox="1">
              <a:spLocks noChangeArrowheads="1"/>
            </p:cNvSpPr>
            <p:nvPr/>
          </p:nvSpPr>
          <p:spPr bwMode="auto">
            <a:xfrm>
              <a:off x="1920404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ATIVIDADES-CHAVE</a:t>
              </a:r>
            </a:p>
          </p:txBody>
        </p:sp>
        <p:sp>
          <p:nvSpPr>
            <p:cNvPr id="15501" name="TextBox 29"/>
            <p:cNvSpPr txBox="1">
              <a:spLocks noChangeArrowheads="1"/>
            </p:cNvSpPr>
            <p:nvPr/>
          </p:nvSpPr>
          <p:spPr bwMode="auto">
            <a:xfrm>
              <a:off x="128712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PARCEIROS-CHAVE</a:t>
              </a:r>
            </a:p>
          </p:txBody>
        </p:sp>
        <p:sp>
          <p:nvSpPr>
            <p:cNvPr id="15502" name="TextBox 30"/>
            <p:cNvSpPr txBox="1">
              <a:spLocks noChangeArrowheads="1"/>
            </p:cNvSpPr>
            <p:nvPr/>
          </p:nvSpPr>
          <p:spPr bwMode="auto">
            <a:xfrm>
              <a:off x="107504" y="5013176"/>
              <a:ext cx="172819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ESTRUTURA DE CUSTOS</a:t>
              </a:r>
            </a:p>
          </p:txBody>
        </p:sp>
      </p:grpSp>
      <p:grpSp>
        <p:nvGrpSpPr>
          <p:cNvPr id="15363" name="Group 53"/>
          <p:cNvGrpSpPr>
            <a:grpSpLocks/>
          </p:cNvGrpSpPr>
          <p:nvPr/>
        </p:nvGrpSpPr>
        <p:grpSpPr bwMode="auto">
          <a:xfrm>
            <a:off x="3779838" y="1557338"/>
            <a:ext cx="647700" cy="647700"/>
            <a:chOff x="2219702" y="1557651"/>
            <a:chExt cx="840130" cy="791226"/>
          </a:xfrm>
        </p:grpSpPr>
        <p:sp>
          <p:nvSpPr>
            <p:cNvPr id="5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84" name="Rectangle 55"/>
            <p:cNvSpPr>
              <a:spLocks noChangeArrowheads="1"/>
            </p:cNvSpPr>
            <p:nvPr/>
          </p:nvSpPr>
          <p:spPr bwMode="auto">
            <a:xfrm>
              <a:off x="2237997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Agilidade do Serviço</a:t>
              </a:r>
            </a:p>
          </p:txBody>
        </p:sp>
      </p:grpSp>
      <p:grpSp>
        <p:nvGrpSpPr>
          <p:cNvPr id="15364" name="Group 56"/>
          <p:cNvGrpSpPr>
            <a:grpSpLocks/>
          </p:cNvGrpSpPr>
          <p:nvPr/>
        </p:nvGrpSpPr>
        <p:grpSpPr bwMode="auto">
          <a:xfrm>
            <a:off x="3843338" y="2420938"/>
            <a:ext cx="720725" cy="647700"/>
            <a:chOff x="2115367" y="1557651"/>
            <a:chExt cx="933488" cy="791226"/>
          </a:xfrm>
        </p:grpSpPr>
        <p:sp>
          <p:nvSpPr>
            <p:cNvPr id="58" name="Rectangle 19"/>
            <p:cNvSpPr/>
            <p:nvPr/>
          </p:nvSpPr>
          <p:spPr>
            <a:xfrm>
              <a:off x="2115367" y="1557651"/>
              <a:ext cx="933488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82" name="Rectangle 58"/>
            <p:cNvSpPr>
              <a:spLocks noChangeArrowheads="1"/>
            </p:cNvSpPr>
            <p:nvPr/>
          </p:nvSpPr>
          <p:spPr bwMode="auto">
            <a:xfrm>
              <a:off x="2126344" y="1730805"/>
              <a:ext cx="873460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Auto atendimento</a:t>
              </a:r>
            </a:p>
          </p:txBody>
        </p:sp>
      </p:grpSp>
      <p:grpSp>
        <p:nvGrpSpPr>
          <p:cNvPr id="15365" name="Group 59"/>
          <p:cNvGrpSpPr>
            <a:grpSpLocks/>
          </p:cNvGrpSpPr>
          <p:nvPr/>
        </p:nvGrpSpPr>
        <p:grpSpPr bwMode="auto">
          <a:xfrm>
            <a:off x="4427538" y="1125538"/>
            <a:ext cx="647700" cy="647700"/>
            <a:chOff x="2219702" y="1557651"/>
            <a:chExt cx="840130" cy="791226"/>
          </a:xfrm>
        </p:grpSpPr>
        <p:sp>
          <p:nvSpPr>
            <p:cNvPr id="6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80" name="Rectangle 61"/>
            <p:cNvSpPr>
              <a:spLocks noChangeArrowheads="1"/>
            </p:cNvSpPr>
            <p:nvPr/>
          </p:nvSpPr>
          <p:spPr bwMode="auto">
            <a:xfrm>
              <a:off x="2219702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Lugar para estacionar</a:t>
              </a:r>
            </a:p>
          </p:txBody>
        </p:sp>
      </p:grpSp>
      <p:grpSp>
        <p:nvGrpSpPr>
          <p:cNvPr id="15366" name="Group 62"/>
          <p:cNvGrpSpPr>
            <a:grpSpLocks/>
          </p:cNvGrpSpPr>
          <p:nvPr/>
        </p:nvGrpSpPr>
        <p:grpSpPr bwMode="auto">
          <a:xfrm>
            <a:off x="3924300" y="3284538"/>
            <a:ext cx="647700" cy="647700"/>
            <a:chOff x="1939627" y="1469727"/>
            <a:chExt cx="840223" cy="791226"/>
          </a:xfrm>
        </p:grpSpPr>
        <p:sp>
          <p:nvSpPr>
            <p:cNvPr id="64" name="Rectangle 19"/>
            <p:cNvSpPr/>
            <p:nvPr/>
          </p:nvSpPr>
          <p:spPr>
            <a:xfrm>
              <a:off x="1939627" y="1469727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78" name="Rectangle 64"/>
            <p:cNvSpPr>
              <a:spLocks noChangeArrowheads="1"/>
            </p:cNvSpPr>
            <p:nvPr/>
          </p:nvSpPr>
          <p:spPr bwMode="auto">
            <a:xfrm>
              <a:off x="1999748" y="1642881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Moderno/Inovador</a:t>
              </a:r>
            </a:p>
          </p:txBody>
        </p:sp>
      </p:grpSp>
      <p:grpSp>
        <p:nvGrpSpPr>
          <p:cNvPr id="15367" name="Group 65"/>
          <p:cNvGrpSpPr>
            <a:grpSpLocks/>
          </p:cNvGrpSpPr>
          <p:nvPr/>
        </p:nvGrpSpPr>
        <p:grpSpPr bwMode="auto">
          <a:xfrm>
            <a:off x="4572000" y="1700213"/>
            <a:ext cx="647700" cy="649287"/>
            <a:chOff x="2219702" y="1557651"/>
            <a:chExt cx="840130" cy="791226"/>
          </a:xfrm>
        </p:grpSpPr>
        <p:sp>
          <p:nvSpPr>
            <p:cNvPr id="6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76" name="Rectangle 67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Segurança</a:t>
              </a:r>
            </a:p>
          </p:txBody>
        </p:sp>
      </p:grpSp>
      <p:grpSp>
        <p:nvGrpSpPr>
          <p:cNvPr id="15368" name="Group 68"/>
          <p:cNvGrpSpPr>
            <a:grpSpLocks/>
          </p:cNvGrpSpPr>
          <p:nvPr/>
        </p:nvGrpSpPr>
        <p:grpSpPr bwMode="auto">
          <a:xfrm>
            <a:off x="4643438" y="2636838"/>
            <a:ext cx="649287" cy="647700"/>
            <a:chOff x="2219702" y="1557651"/>
            <a:chExt cx="840130" cy="791226"/>
          </a:xfrm>
        </p:grpSpPr>
        <p:sp>
          <p:nvSpPr>
            <p:cNvPr id="7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74" name="Rectangle 70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Local diferenciado</a:t>
              </a:r>
            </a:p>
          </p:txBody>
        </p:sp>
      </p:grpSp>
      <p:grpSp>
        <p:nvGrpSpPr>
          <p:cNvPr id="15369" name="Group 78"/>
          <p:cNvGrpSpPr>
            <a:grpSpLocks/>
          </p:cNvGrpSpPr>
          <p:nvPr/>
        </p:nvGrpSpPr>
        <p:grpSpPr bwMode="auto">
          <a:xfrm>
            <a:off x="5724525" y="1268413"/>
            <a:ext cx="647700" cy="647700"/>
            <a:chOff x="2219702" y="1557651"/>
            <a:chExt cx="840222" cy="791226"/>
          </a:xfrm>
        </p:grpSpPr>
        <p:sp>
          <p:nvSpPr>
            <p:cNvPr id="80" name="Rectangle 19"/>
            <p:cNvSpPr/>
            <p:nvPr/>
          </p:nvSpPr>
          <p:spPr>
            <a:xfrm>
              <a:off x="2219702" y="1557651"/>
              <a:ext cx="840222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72" name="Rectangle 80"/>
            <p:cNvSpPr>
              <a:spLocks noChangeArrowheads="1"/>
            </p:cNvSpPr>
            <p:nvPr/>
          </p:nvSpPr>
          <p:spPr bwMode="auto">
            <a:xfrm>
              <a:off x="2243232" y="1646250"/>
              <a:ext cx="81669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Pacotes de uso + flexíveis</a:t>
              </a:r>
            </a:p>
          </p:txBody>
        </p:sp>
      </p:grpSp>
      <p:grpSp>
        <p:nvGrpSpPr>
          <p:cNvPr id="15370" name="Group 81"/>
          <p:cNvGrpSpPr>
            <a:grpSpLocks/>
          </p:cNvGrpSpPr>
          <p:nvPr/>
        </p:nvGrpSpPr>
        <p:grpSpPr bwMode="auto">
          <a:xfrm>
            <a:off x="6516688" y="1844675"/>
            <a:ext cx="647700" cy="647700"/>
            <a:chOff x="2219702" y="1557651"/>
            <a:chExt cx="840130" cy="791226"/>
          </a:xfrm>
        </p:grpSpPr>
        <p:sp>
          <p:nvSpPr>
            <p:cNvPr id="8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70" name="Rectangle 83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Horário Integral</a:t>
              </a:r>
            </a:p>
          </p:txBody>
        </p:sp>
      </p:grpSp>
      <p:grpSp>
        <p:nvGrpSpPr>
          <p:cNvPr id="15371" name="Group 84"/>
          <p:cNvGrpSpPr>
            <a:grpSpLocks/>
          </p:cNvGrpSpPr>
          <p:nvPr/>
        </p:nvGrpSpPr>
        <p:grpSpPr bwMode="auto">
          <a:xfrm>
            <a:off x="5580063" y="1773238"/>
            <a:ext cx="647700" cy="647700"/>
            <a:chOff x="2219702" y="1557651"/>
            <a:chExt cx="840130" cy="791226"/>
          </a:xfrm>
        </p:grpSpPr>
        <p:sp>
          <p:nvSpPr>
            <p:cNvPr id="86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8" name="Rectangle 86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Você leva sua chave</a:t>
              </a:r>
            </a:p>
          </p:txBody>
        </p:sp>
      </p:grpSp>
      <p:grpSp>
        <p:nvGrpSpPr>
          <p:cNvPr id="15372" name="Group 90"/>
          <p:cNvGrpSpPr>
            <a:grpSpLocks/>
          </p:cNvGrpSpPr>
          <p:nvPr/>
        </p:nvGrpSpPr>
        <p:grpSpPr bwMode="auto">
          <a:xfrm>
            <a:off x="6443663" y="1125538"/>
            <a:ext cx="649287" cy="647700"/>
            <a:chOff x="2219702" y="1557651"/>
            <a:chExt cx="840130" cy="791226"/>
          </a:xfrm>
        </p:grpSpPr>
        <p:sp>
          <p:nvSpPr>
            <p:cNvPr id="9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6" name="Rectangle 92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Preços competitivos (linha com o mercado)</a:t>
              </a:r>
            </a:p>
          </p:txBody>
        </p:sp>
      </p:grpSp>
      <p:grpSp>
        <p:nvGrpSpPr>
          <p:cNvPr id="15373" name="Group 93"/>
          <p:cNvGrpSpPr>
            <a:grpSpLocks/>
          </p:cNvGrpSpPr>
          <p:nvPr/>
        </p:nvGrpSpPr>
        <p:grpSpPr bwMode="auto">
          <a:xfrm>
            <a:off x="5651500" y="3141663"/>
            <a:ext cx="649288" cy="647700"/>
            <a:chOff x="2219702" y="1557651"/>
            <a:chExt cx="840130" cy="791226"/>
          </a:xfrm>
        </p:grpSpPr>
        <p:sp>
          <p:nvSpPr>
            <p:cNvPr id="9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4" name="Rectangle 95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Local com Escassez de Vagas</a:t>
              </a:r>
            </a:p>
          </p:txBody>
        </p:sp>
      </p:grpSp>
      <p:grpSp>
        <p:nvGrpSpPr>
          <p:cNvPr id="15374" name="Group 99"/>
          <p:cNvGrpSpPr>
            <a:grpSpLocks/>
          </p:cNvGrpSpPr>
          <p:nvPr/>
        </p:nvGrpSpPr>
        <p:grpSpPr bwMode="auto">
          <a:xfrm>
            <a:off x="7524750" y="1196975"/>
            <a:ext cx="647700" cy="647700"/>
            <a:chOff x="2219701" y="1557651"/>
            <a:chExt cx="840131" cy="791226"/>
          </a:xfrm>
        </p:grpSpPr>
        <p:sp>
          <p:nvSpPr>
            <p:cNvPr id="101" name="Rectangle 19"/>
            <p:cNvSpPr/>
            <p:nvPr/>
          </p:nvSpPr>
          <p:spPr>
            <a:xfrm>
              <a:off x="2219701" y="1557651"/>
              <a:ext cx="840131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2" name="Rectangle 101"/>
            <p:cNvSpPr>
              <a:spLocks noChangeArrowheads="1"/>
            </p:cNvSpPr>
            <p:nvPr/>
          </p:nvSpPr>
          <p:spPr bwMode="auto">
            <a:xfrm>
              <a:off x="2219701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Moradores da Grande São Paulo</a:t>
              </a:r>
            </a:p>
          </p:txBody>
        </p:sp>
      </p:grpSp>
      <p:grpSp>
        <p:nvGrpSpPr>
          <p:cNvPr id="15375" name="Group 102"/>
          <p:cNvGrpSpPr>
            <a:grpSpLocks/>
          </p:cNvGrpSpPr>
          <p:nvPr/>
        </p:nvGrpSpPr>
        <p:grpSpPr bwMode="auto">
          <a:xfrm>
            <a:off x="8101013" y="1916113"/>
            <a:ext cx="647700" cy="649287"/>
            <a:chOff x="2219702" y="1557651"/>
            <a:chExt cx="840130" cy="791226"/>
          </a:xfrm>
        </p:grpSpPr>
        <p:sp>
          <p:nvSpPr>
            <p:cNvPr id="10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60" name="Rectangle 104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Pessoas que trabalham em São Paulo</a:t>
              </a:r>
            </a:p>
          </p:txBody>
        </p:sp>
      </p:grpSp>
      <p:grpSp>
        <p:nvGrpSpPr>
          <p:cNvPr id="15376" name="Group 105"/>
          <p:cNvGrpSpPr>
            <a:grpSpLocks/>
          </p:cNvGrpSpPr>
          <p:nvPr/>
        </p:nvGrpSpPr>
        <p:grpSpPr bwMode="auto">
          <a:xfrm>
            <a:off x="7451725" y="2636838"/>
            <a:ext cx="792163" cy="647700"/>
            <a:chOff x="2219702" y="1557651"/>
            <a:chExt cx="840130" cy="791226"/>
          </a:xfrm>
        </p:grpSpPr>
        <p:sp>
          <p:nvSpPr>
            <p:cNvPr id="10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8" name="Rectangle 107"/>
            <p:cNvSpPr>
              <a:spLocks noChangeArrowheads="1"/>
            </p:cNvSpPr>
            <p:nvPr/>
          </p:nvSpPr>
          <p:spPr bwMode="auto">
            <a:xfrm>
              <a:off x="2289670" y="1730805"/>
              <a:ext cx="709184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Visitantes a São Paulo</a:t>
              </a:r>
            </a:p>
          </p:txBody>
        </p:sp>
      </p:grpSp>
      <p:grpSp>
        <p:nvGrpSpPr>
          <p:cNvPr id="15377" name="Group 111"/>
          <p:cNvGrpSpPr>
            <a:grpSpLocks/>
          </p:cNvGrpSpPr>
          <p:nvPr/>
        </p:nvGrpSpPr>
        <p:grpSpPr bwMode="auto">
          <a:xfrm>
            <a:off x="4932363" y="5373688"/>
            <a:ext cx="792162" cy="647700"/>
            <a:chOff x="2219702" y="1557651"/>
            <a:chExt cx="1026936" cy="791226"/>
          </a:xfrm>
        </p:grpSpPr>
        <p:sp>
          <p:nvSpPr>
            <p:cNvPr id="113" name="Rectangle 19"/>
            <p:cNvSpPr/>
            <p:nvPr/>
          </p:nvSpPr>
          <p:spPr>
            <a:xfrm>
              <a:off x="2219702" y="1557651"/>
              <a:ext cx="1026936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6" name="Rectangle 113"/>
            <p:cNvSpPr>
              <a:spLocks noChangeArrowheads="1"/>
            </p:cNvSpPr>
            <p:nvPr/>
          </p:nvSpPr>
          <p:spPr bwMode="auto">
            <a:xfrm>
              <a:off x="2243232" y="1730805"/>
              <a:ext cx="910048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 Pacotes Customizados</a:t>
              </a:r>
            </a:p>
          </p:txBody>
        </p:sp>
      </p:grpSp>
      <p:grpSp>
        <p:nvGrpSpPr>
          <p:cNvPr id="15378" name="Group 114"/>
          <p:cNvGrpSpPr>
            <a:grpSpLocks/>
          </p:cNvGrpSpPr>
          <p:nvPr/>
        </p:nvGrpSpPr>
        <p:grpSpPr bwMode="auto">
          <a:xfrm>
            <a:off x="2051050" y="1196975"/>
            <a:ext cx="649288" cy="647700"/>
            <a:chOff x="2219702" y="1557651"/>
            <a:chExt cx="840130" cy="791226"/>
          </a:xfrm>
        </p:grpSpPr>
        <p:sp>
          <p:nvSpPr>
            <p:cNvPr id="116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4" name="Rectangle 116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Atendimento ao Cliente</a:t>
              </a:r>
            </a:p>
          </p:txBody>
        </p:sp>
      </p:grpSp>
      <p:grpSp>
        <p:nvGrpSpPr>
          <p:cNvPr id="15379" name="Group 117"/>
          <p:cNvGrpSpPr>
            <a:grpSpLocks/>
          </p:cNvGrpSpPr>
          <p:nvPr/>
        </p:nvGrpSpPr>
        <p:grpSpPr bwMode="auto">
          <a:xfrm>
            <a:off x="6804025" y="5157788"/>
            <a:ext cx="647700" cy="647700"/>
            <a:chOff x="2219702" y="1557651"/>
            <a:chExt cx="840130" cy="791226"/>
          </a:xfrm>
        </p:grpSpPr>
        <p:sp>
          <p:nvSpPr>
            <p:cNvPr id="11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2" name="Rectangle 119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$$$ Avulsos</a:t>
              </a:r>
              <a:endParaRPr lang="pt-BR" altLang="pt-BR" sz="900" b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380" name="Group 120"/>
          <p:cNvGrpSpPr>
            <a:grpSpLocks/>
          </p:cNvGrpSpPr>
          <p:nvPr/>
        </p:nvGrpSpPr>
        <p:grpSpPr bwMode="auto">
          <a:xfrm>
            <a:off x="7667625" y="5661025"/>
            <a:ext cx="649288" cy="647700"/>
            <a:chOff x="2219702" y="1557651"/>
            <a:chExt cx="840130" cy="791226"/>
          </a:xfrm>
        </p:grpSpPr>
        <p:sp>
          <p:nvSpPr>
            <p:cNvPr id="12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50" name="Rectangle 12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 Mensalistas</a:t>
              </a:r>
            </a:p>
          </p:txBody>
        </p:sp>
      </p:grpSp>
      <p:grpSp>
        <p:nvGrpSpPr>
          <p:cNvPr id="15381" name="Group 123"/>
          <p:cNvGrpSpPr>
            <a:grpSpLocks/>
          </p:cNvGrpSpPr>
          <p:nvPr/>
        </p:nvGrpSpPr>
        <p:grpSpPr bwMode="auto">
          <a:xfrm>
            <a:off x="539750" y="5445125"/>
            <a:ext cx="647700" cy="647700"/>
            <a:chOff x="2219702" y="1557651"/>
            <a:chExt cx="840130" cy="791226"/>
          </a:xfrm>
        </p:grpSpPr>
        <p:sp>
          <p:nvSpPr>
            <p:cNvPr id="12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8" name="Rectangle 125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$$$$$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Local</a:t>
              </a:r>
            </a:p>
          </p:txBody>
        </p:sp>
      </p:grpSp>
      <p:grpSp>
        <p:nvGrpSpPr>
          <p:cNvPr id="15382" name="Group 126"/>
          <p:cNvGrpSpPr>
            <a:grpSpLocks/>
          </p:cNvGrpSpPr>
          <p:nvPr/>
        </p:nvGrpSpPr>
        <p:grpSpPr bwMode="auto">
          <a:xfrm>
            <a:off x="1908175" y="5445125"/>
            <a:ext cx="647700" cy="647700"/>
            <a:chOff x="2406418" y="1469727"/>
            <a:chExt cx="840130" cy="791226"/>
          </a:xfrm>
        </p:grpSpPr>
        <p:sp>
          <p:nvSpPr>
            <p:cNvPr id="128" name="Rectangle 19"/>
            <p:cNvSpPr/>
            <p:nvPr/>
          </p:nvSpPr>
          <p:spPr>
            <a:xfrm>
              <a:off x="2406418" y="1469727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6" name="Rectangle 128"/>
            <p:cNvSpPr>
              <a:spLocks noChangeArrowheads="1"/>
            </p:cNvSpPr>
            <p:nvPr/>
          </p:nvSpPr>
          <p:spPr bwMode="auto">
            <a:xfrm>
              <a:off x="2433607" y="164557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 Manutenção</a:t>
              </a:r>
            </a:p>
          </p:txBody>
        </p:sp>
      </p:grpSp>
      <p:grpSp>
        <p:nvGrpSpPr>
          <p:cNvPr id="15383" name="Group 129"/>
          <p:cNvGrpSpPr>
            <a:grpSpLocks/>
          </p:cNvGrpSpPr>
          <p:nvPr/>
        </p:nvGrpSpPr>
        <p:grpSpPr bwMode="auto">
          <a:xfrm>
            <a:off x="2916238" y="5373688"/>
            <a:ext cx="647700" cy="647700"/>
            <a:chOff x="2219702" y="1557651"/>
            <a:chExt cx="840130" cy="791226"/>
          </a:xfrm>
        </p:grpSpPr>
        <p:sp>
          <p:nvSpPr>
            <p:cNvPr id="13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4" name="Rectangle 131"/>
            <p:cNvSpPr>
              <a:spLocks noChangeArrowheads="1"/>
            </p:cNvSpPr>
            <p:nvPr/>
          </p:nvSpPr>
          <p:spPr bwMode="auto">
            <a:xfrm>
              <a:off x="2281707" y="1823443"/>
              <a:ext cx="723335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 Parcerias</a:t>
              </a:r>
            </a:p>
          </p:txBody>
        </p:sp>
      </p:grpSp>
      <p:grpSp>
        <p:nvGrpSpPr>
          <p:cNvPr id="15384" name="Group 132"/>
          <p:cNvGrpSpPr>
            <a:grpSpLocks/>
          </p:cNvGrpSpPr>
          <p:nvPr/>
        </p:nvGrpSpPr>
        <p:grpSpPr bwMode="auto">
          <a:xfrm>
            <a:off x="5940425" y="5526088"/>
            <a:ext cx="647700" cy="647700"/>
            <a:chOff x="2022113" y="1557651"/>
            <a:chExt cx="840129" cy="791226"/>
          </a:xfrm>
        </p:grpSpPr>
        <p:sp>
          <p:nvSpPr>
            <p:cNvPr id="134" name="Rectangle 19"/>
            <p:cNvSpPr/>
            <p:nvPr/>
          </p:nvSpPr>
          <p:spPr>
            <a:xfrm>
              <a:off x="2022113" y="1557651"/>
              <a:ext cx="840129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2" name="Rectangle 134"/>
            <p:cNvSpPr>
              <a:spLocks noChangeArrowheads="1"/>
            </p:cNvSpPr>
            <p:nvPr/>
          </p:nvSpPr>
          <p:spPr bwMode="auto">
            <a:xfrm>
              <a:off x="2082137" y="1730805"/>
              <a:ext cx="780104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$ Publicidade</a:t>
              </a:r>
            </a:p>
          </p:txBody>
        </p:sp>
      </p:grpSp>
      <p:grpSp>
        <p:nvGrpSpPr>
          <p:cNvPr id="15385" name="Group 135"/>
          <p:cNvGrpSpPr>
            <a:grpSpLocks/>
          </p:cNvGrpSpPr>
          <p:nvPr/>
        </p:nvGrpSpPr>
        <p:grpSpPr bwMode="auto">
          <a:xfrm>
            <a:off x="2771775" y="981075"/>
            <a:ext cx="647700" cy="647700"/>
            <a:chOff x="2219702" y="1557651"/>
            <a:chExt cx="840222" cy="791226"/>
          </a:xfrm>
        </p:grpSpPr>
        <p:sp>
          <p:nvSpPr>
            <p:cNvPr id="137" name="Rectangle 19"/>
            <p:cNvSpPr/>
            <p:nvPr/>
          </p:nvSpPr>
          <p:spPr>
            <a:xfrm>
              <a:off x="2219702" y="1557651"/>
              <a:ext cx="840222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40" name="Rectangle 137"/>
            <p:cNvSpPr>
              <a:spLocks noChangeArrowheads="1"/>
            </p:cNvSpPr>
            <p:nvPr/>
          </p:nvSpPr>
          <p:spPr bwMode="auto">
            <a:xfrm>
              <a:off x="2243232" y="1730806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Logística Otimizada</a:t>
              </a:r>
            </a:p>
          </p:txBody>
        </p:sp>
      </p:grpSp>
      <p:grpSp>
        <p:nvGrpSpPr>
          <p:cNvPr id="15386" name="Group 141"/>
          <p:cNvGrpSpPr>
            <a:grpSpLocks/>
          </p:cNvGrpSpPr>
          <p:nvPr/>
        </p:nvGrpSpPr>
        <p:grpSpPr bwMode="auto">
          <a:xfrm>
            <a:off x="1933575" y="3141663"/>
            <a:ext cx="792163" cy="431800"/>
            <a:chOff x="2219702" y="1557651"/>
            <a:chExt cx="840130" cy="791226"/>
          </a:xfrm>
        </p:grpSpPr>
        <p:sp>
          <p:nvSpPr>
            <p:cNvPr id="14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8" name="Rectangle 143"/>
            <p:cNvSpPr>
              <a:spLocks noChangeArrowheads="1"/>
            </p:cNvSpPr>
            <p:nvPr/>
          </p:nvSpPr>
          <p:spPr bwMode="auto">
            <a:xfrm>
              <a:off x="2243233" y="1773101"/>
              <a:ext cx="780102" cy="253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Energia Elétrica</a:t>
              </a:r>
            </a:p>
          </p:txBody>
        </p:sp>
      </p:grpSp>
      <p:grpSp>
        <p:nvGrpSpPr>
          <p:cNvPr id="15387" name="Group 147"/>
          <p:cNvGrpSpPr>
            <a:grpSpLocks/>
          </p:cNvGrpSpPr>
          <p:nvPr/>
        </p:nvGrpSpPr>
        <p:grpSpPr bwMode="auto">
          <a:xfrm>
            <a:off x="1979613" y="4221163"/>
            <a:ext cx="647700" cy="647700"/>
            <a:chOff x="1939630" y="1821511"/>
            <a:chExt cx="840133" cy="791226"/>
          </a:xfrm>
        </p:grpSpPr>
        <p:sp>
          <p:nvSpPr>
            <p:cNvPr id="149" name="Rectangle 19"/>
            <p:cNvSpPr/>
            <p:nvPr/>
          </p:nvSpPr>
          <p:spPr>
            <a:xfrm>
              <a:off x="1939630" y="1821511"/>
              <a:ext cx="84013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6" name="Rectangle 149"/>
            <p:cNvSpPr>
              <a:spLocks noChangeArrowheads="1"/>
            </p:cNvSpPr>
            <p:nvPr/>
          </p:nvSpPr>
          <p:spPr bwMode="auto">
            <a:xfrm>
              <a:off x="1999660" y="1910110"/>
              <a:ext cx="780103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Sistema de pagamento Automático</a:t>
              </a:r>
            </a:p>
          </p:txBody>
        </p:sp>
      </p:grpSp>
      <p:grpSp>
        <p:nvGrpSpPr>
          <p:cNvPr id="15388" name="Group 150"/>
          <p:cNvGrpSpPr>
            <a:grpSpLocks/>
          </p:cNvGrpSpPr>
          <p:nvPr/>
        </p:nvGrpSpPr>
        <p:grpSpPr bwMode="auto">
          <a:xfrm>
            <a:off x="2771775" y="4221163"/>
            <a:ext cx="647700" cy="647700"/>
            <a:chOff x="2219702" y="1557651"/>
            <a:chExt cx="840130" cy="791226"/>
          </a:xfrm>
        </p:grpSpPr>
        <p:sp>
          <p:nvSpPr>
            <p:cNvPr id="15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4" name="Rectangle 152"/>
            <p:cNvSpPr>
              <a:spLocks noChangeArrowheads="1"/>
            </p:cNvSpPr>
            <p:nvPr/>
          </p:nvSpPr>
          <p:spPr bwMode="auto">
            <a:xfrm>
              <a:off x="2243233" y="1815358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Prédio/Local</a:t>
              </a:r>
            </a:p>
          </p:txBody>
        </p:sp>
      </p:grpSp>
      <p:grpSp>
        <p:nvGrpSpPr>
          <p:cNvPr id="15389" name="Group 153"/>
          <p:cNvGrpSpPr>
            <a:grpSpLocks/>
          </p:cNvGrpSpPr>
          <p:nvPr/>
        </p:nvGrpSpPr>
        <p:grpSpPr bwMode="auto">
          <a:xfrm>
            <a:off x="827088" y="2133600"/>
            <a:ext cx="792162" cy="647700"/>
            <a:chOff x="2219702" y="1557651"/>
            <a:chExt cx="840130" cy="791226"/>
          </a:xfrm>
        </p:grpSpPr>
        <p:sp>
          <p:nvSpPr>
            <p:cNvPr id="15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2" name="Rectangle 15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Sem Parar</a:t>
              </a:r>
            </a:p>
          </p:txBody>
        </p:sp>
      </p:grpSp>
      <p:grpSp>
        <p:nvGrpSpPr>
          <p:cNvPr id="15390" name="Group 156"/>
          <p:cNvGrpSpPr>
            <a:grpSpLocks/>
          </p:cNvGrpSpPr>
          <p:nvPr/>
        </p:nvGrpSpPr>
        <p:grpSpPr bwMode="auto">
          <a:xfrm>
            <a:off x="250825" y="1412875"/>
            <a:ext cx="792163" cy="647700"/>
            <a:chOff x="2219702" y="1557651"/>
            <a:chExt cx="840130" cy="791226"/>
          </a:xfrm>
        </p:grpSpPr>
        <p:sp>
          <p:nvSpPr>
            <p:cNvPr id="15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30" name="Rectangle 158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Vendor Machine</a:t>
              </a:r>
            </a:p>
          </p:txBody>
        </p:sp>
      </p:grpSp>
      <p:grpSp>
        <p:nvGrpSpPr>
          <p:cNvPr id="15391" name="Group 159"/>
          <p:cNvGrpSpPr>
            <a:grpSpLocks/>
          </p:cNvGrpSpPr>
          <p:nvPr/>
        </p:nvGrpSpPr>
        <p:grpSpPr bwMode="auto">
          <a:xfrm>
            <a:off x="179388" y="2924175"/>
            <a:ext cx="720725" cy="649288"/>
            <a:chOff x="2219702" y="1557651"/>
            <a:chExt cx="840130" cy="791226"/>
          </a:xfrm>
        </p:grpSpPr>
        <p:sp>
          <p:nvSpPr>
            <p:cNvPr id="16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8" name="Rectangle 161"/>
            <p:cNvSpPr>
              <a:spLocks noChangeArrowheads="1"/>
            </p:cNvSpPr>
            <p:nvPr/>
          </p:nvSpPr>
          <p:spPr bwMode="auto">
            <a:xfrm>
              <a:off x="2288572" y="1815361"/>
              <a:ext cx="709184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ERP Integrado</a:t>
              </a: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107950" y="115888"/>
            <a:ext cx="8928100" cy="496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/>
              <a:t>ESTACIONAMENTO VERTICAL AUTOMATIZADO</a:t>
            </a:r>
          </a:p>
        </p:txBody>
      </p:sp>
      <p:grpSp>
        <p:nvGrpSpPr>
          <p:cNvPr id="15393" name="Group 96"/>
          <p:cNvGrpSpPr>
            <a:grpSpLocks/>
          </p:cNvGrpSpPr>
          <p:nvPr/>
        </p:nvGrpSpPr>
        <p:grpSpPr bwMode="auto">
          <a:xfrm>
            <a:off x="6443663" y="3141663"/>
            <a:ext cx="649287" cy="647700"/>
            <a:chOff x="2219702" y="1557651"/>
            <a:chExt cx="840130" cy="791226"/>
          </a:xfrm>
        </p:grpSpPr>
        <p:sp>
          <p:nvSpPr>
            <p:cNvPr id="17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6" name="Rectangle 98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Parcerias com Empresas</a:t>
              </a:r>
            </a:p>
          </p:txBody>
        </p:sp>
      </p:grpSp>
      <p:grpSp>
        <p:nvGrpSpPr>
          <p:cNvPr id="15394" name="Group 96"/>
          <p:cNvGrpSpPr>
            <a:grpSpLocks/>
          </p:cNvGrpSpPr>
          <p:nvPr/>
        </p:nvGrpSpPr>
        <p:grpSpPr bwMode="auto">
          <a:xfrm>
            <a:off x="5580063" y="4005263"/>
            <a:ext cx="720725" cy="647700"/>
            <a:chOff x="2219702" y="1733586"/>
            <a:chExt cx="840130" cy="791226"/>
          </a:xfrm>
        </p:grpSpPr>
        <p:sp>
          <p:nvSpPr>
            <p:cNvPr id="174" name="Rectangle 19"/>
            <p:cNvSpPr/>
            <p:nvPr/>
          </p:nvSpPr>
          <p:spPr>
            <a:xfrm>
              <a:off x="2219702" y="1733586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4" name="Rectangle 98"/>
            <p:cNvSpPr>
              <a:spLocks noChangeArrowheads="1"/>
            </p:cNvSpPr>
            <p:nvPr/>
          </p:nvSpPr>
          <p:spPr bwMode="auto">
            <a:xfrm>
              <a:off x="2243234" y="1922817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Sites/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Adwords</a:t>
              </a:r>
            </a:p>
          </p:txBody>
        </p:sp>
      </p:grpSp>
      <p:sp>
        <p:nvSpPr>
          <p:cNvPr id="176" name="Rectangle 19"/>
          <p:cNvSpPr/>
          <p:nvPr/>
        </p:nvSpPr>
        <p:spPr>
          <a:xfrm>
            <a:off x="2484438" y="5949950"/>
            <a:ext cx="647700" cy="64770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6" name="Rectangle 131"/>
          <p:cNvSpPr>
            <a:spLocks noChangeArrowheads="1"/>
          </p:cNvSpPr>
          <p:nvPr/>
        </p:nvSpPr>
        <p:spPr bwMode="auto">
          <a:xfrm>
            <a:off x="2484438" y="6229350"/>
            <a:ext cx="6477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900" b="0">
                <a:solidFill>
                  <a:srgbClr val="000000"/>
                </a:solidFill>
                <a:latin typeface="Times New Roman" panose="02020603050405020304" pitchFamily="18" charset="0"/>
              </a:rPr>
              <a:t>$ Impostos</a:t>
            </a:r>
          </a:p>
        </p:txBody>
      </p:sp>
      <p:grpSp>
        <p:nvGrpSpPr>
          <p:cNvPr id="15397" name="Group 126"/>
          <p:cNvGrpSpPr>
            <a:grpSpLocks/>
          </p:cNvGrpSpPr>
          <p:nvPr/>
        </p:nvGrpSpPr>
        <p:grpSpPr bwMode="auto">
          <a:xfrm>
            <a:off x="1187450" y="5805488"/>
            <a:ext cx="647700" cy="647700"/>
            <a:chOff x="2219702" y="1557651"/>
            <a:chExt cx="840130" cy="791226"/>
          </a:xfrm>
        </p:grpSpPr>
        <p:sp>
          <p:nvSpPr>
            <p:cNvPr id="17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2" name="Rectangle 128"/>
            <p:cNvSpPr>
              <a:spLocks noChangeArrowheads="1"/>
            </p:cNvSpPr>
            <p:nvPr/>
          </p:nvSpPr>
          <p:spPr bwMode="auto">
            <a:xfrm>
              <a:off x="2406418" y="1652649"/>
              <a:ext cx="536619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 Funcionários</a:t>
              </a:r>
            </a:p>
          </p:txBody>
        </p:sp>
      </p:grpSp>
      <p:sp>
        <p:nvSpPr>
          <p:cNvPr id="187" name="Rectangle 19"/>
          <p:cNvSpPr/>
          <p:nvPr/>
        </p:nvSpPr>
        <p:spPr>
          <a:xfrm>
            <a:off x="6948488" y="5876925"/>
            <a:ext cx="647700" cy="64770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99" name="Rectangle 187"/>
          <p:cNvSpPr>
            <a:spLocks noChangeArrowheads="1"/>
          </p:cNvSpPr>
          <p:nvPr/>
        </p:nvSpPr>
        <p:spPr bwMode="auto">
          <a:xfrm>
            <a:off x="7031038" y="6091238"/>
            <a:ext cx="5461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900" b="0">
                <a:solidFill>
                  <a:schemeClr val="tx1"/>
                </a:solidFill>
                <a:latin typeface="Times New Roman" panose="02020603050405020304" pitchFamily="18" charset="0"/>
              </a:rPr>
              <a:t>$ Pré-Pagos</a:t>
            </a:r>
          </a:p>
        </p:txBody>
      </p:sp>
      <p:grpSp>
        <p:nvGrpSpPr>
          <p:cNvPr id="15400" name="Group 126"/>
          <p:cNvGrpSpPr>
            <a:grpSpLocks/>
          </p:cNvGrpSpPr>
          <p:nvPr/>
        </p:nvGrpSpPr>
        <p:grpSpPr bwMode="auto">
          <a:xfrm>
            <a:off x="3330575" y="5949950"/>
            <a:ext cx="647700" cy="647700"/>
            <a:chOff x="2197748" y="1557651"/>
            <a:chExt cx="840130" cy="791226"/>
          </a:xfrm>
        </p:grpSpPr>
        <p:sp>
          <p:nvSpPr>
            <p:cNvPr id="190" name="Rectangle 19"/>
            <p:cNvSpPr/>
            <p:nvPr/>
          </p:nvSpPr>
          <p:spPr>
            <a:xfrm>
              <a:off x="2197748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20" name="Rectangle 128"/>
            <p:cNvSpPr>
              <a:spLocks noChangeArrowheads="1"/>
            </p:cNvSpPr>
            <p:nvPr/>
          </p:nvSpPr>
          <p:spPr bwMode="auto">
            <a:xfrm>
              <a:off x="2243232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 Seguradora</a:t>
              </a:r>
            </a:p>
          </p:txBody>
        </p:sp>
      </p:grpSp>
      <p:grpSp>
        <p:nvGrpSpPr>
          <p:cNvPr id="15401" name="Group 138"/>
          <p:cNvGrpSpPr>
            <a:grpSpLocks/>
          </p:cNvGrpSpPr>
          <p:nvPr/>
        </p:nvGrpSpPr>
        <p:grpSpPr bwMode="auto">
          <a:xfrm>
            <a:off x="8172450" y="3429000"/>
            <a:ext cx="647700" cy="647700"/>
            <a:chOff x="2219702" y="1557651"/>
            <a:chExt cx="840130" cy="791226"/>
          </a:xfrm>
        </p:grpSpPr>
        <p:sp>
          <p:nvSpPr>
            <p:cNvPr id="14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8" name="Rectangle 140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Pessoas que saem para diversão ou lazer</a:t>
              </a:r>
            </a:p>
          </p:txBody>
        </p:sp>
      </p:grpSp>
      <p:grpSp>
        <p:nvGrpSpPr>
          <p:cNvPr id="15402" name="Group 163"/>
          <p:cNvGrpSpPr>
            <a:grpSpLocks/>
          </p:cNvGrpSpPr>
          <p:nvPr/>
        </p:nvGrpSpPr>
        <p:grpSpPr bwMode="auto">
          <a:xfrm>
            <a:off x="4427538" y="4005263"/>
            <a:ext cx="792162" cy="647700"/>
            <a:chOff x="2219702" y="1557651"/>
            <a:chExt cx="840223" cy="791226"/>
          </a:xfrm>
        </p:grpSpPr>
        <p:sp>
          <p:nvSpPr>
            <p:cNvPr id="165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6" name="Rectangle 165"/>
            <p:cNvSpPr>
              <a:spLocks noChangeArrowheads="1"/>
            </p:cNvSpPr>
            <p:nvPr/>
          </p:nvSpPr>
          <p:spPr bwMode="auto">
            <a:xfrm>
              <a:off x="227982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Vertical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automatizado</a:t>
              </a:r>
            </a:p>
          </p:txBody>
        </p:sp>
      </p:grpSp>
      <p:grpSp>
        <p:nvGrpSpPr>
          <p:cNvPr id="15403" name="Group 166"/>
          <p:cNvGrpSpPr>
            <a:grpSpLocks/>
          </p:cNvGrpSpPr>
          <p:nvPr/>
        </p:nvGrpSpPr>
        <p:grpSpPr bwMode="auto">
          <a:xfrm>
            <a:off x="2771775" y="1700213"/>
            <a:ext cx="647700" cy="649287"/>
            <a:chOff x="2219702" y="1557651"/>
            <a:chExt cx="840222" cy="791226"/>
          </a:xfrm>
        </p:grpSpPr>
        <p:sp>
          <p:nvSpPr>
            <p:cNvPr id="168" name="Rectangle 19"/>
            <p:cNvSpPr/>
            <p:nvPr/>
          </p:nvSpPr>
          <p:spPr>
            <a:xfrm>
              <a:off x="2219702" y="1557651"/>
              <a:ext cx="840222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4" name="Rectangle 168"/>
            <p:cNvSpPr>
              <a:spLocks noChangeArrowheads="1"/>
            </p:cNvSpPr>
            <p:nvPr/>
          </p:nvSpPr>
          <p:spPr bwMode="auto">
            <a:xfrm>
              <a:off x="2243232" y="1730806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Manutenção periódica</a:t>
              </a:r>
            </a:p>
          </p:txBody>
        </p:sp>
      </p:grpSp>
      <p:grpSp>
        <p:nvGrpSpPr>
          <p:cNvPr id="15404" name="Group 180"/>
          <p:cNvGrpSpPr>
            <a:grpSpLocks/>
          </p:cNvGrpSpPr>
          <p:nvPr/>
        </p:nvGrpSpPr>
        <p:grpSpPr bwMode="auto">
          <a:xfrm>
            <a:off x="2627313" y="3500438"/>
            <a:ext cx="954087" cy="433387"/>
            <a:chOff x="2219702" y="1557651"/>
            <a:chExt cx="840130" cy="791927"/>
          </a:xfrm>
        </p:grpSpPr>
        <p:sp>
          <p:nvSpPr>
            <p:cNvPr id="182" name="Rectangle 19"/>
            <p:cNvSpPr/>
            <p:nvPr/>
          </p:nvSpPr>
          <p:spPr>
            <a:xfrm>
              <a:off x="2219702" y="1557651"/>
              <a:ext cx="840130" cy="791927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2" name="Rectangle 182"/>
            <p:cNvSpPr>
              <a:spLocks noChangeArrowheads="1"/>
            </p:cNvSpPr>
            <p:nvPr/>
          </p:nvSpPr>
          <p:spPr bwMode="auto">
            <a:xfrm>
              <a:off x="2243233" y="1588661"/>
              <a:ext cx="780102" cy="760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Sistema de estacionamento automático</a:t>
              </a:r>
            </a:p>
          </p:txBody>
        </p:sp>
      </p:grpSp>
      <p:grpSp>
        <p:nvGrpSpPr>
          <p:cNvPr id="15405" name="Group 191"/>
          <p:cNvGrpSpPr>
            <a:grpSpLocks/>
          </p:cNvGrpSpPr>
          <p:nvPr/>
        </p:nvGrpSpPr>
        <p:grpSpPr bwMode="auto">
          <a:xfrm>
            <a:off x="971550" y="3429000"/>
            <a:ext cx="720725" cy="647700"/>
            <a:chOff x="2219702" y="1557651"/>
            <a:chExt cx="840130" cy="791226"/>
          </a:xfrm>
        </p:grpSpPr>
        <p:sp>
          <p:nvSpPr>
            <p:cNvPr id="19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10" name="Rectangle 193"/>
            <p:cNvSpPr>
              <a:spLocks noChangeArrowheads="1"/>
            </p:cNvSpPr>
            <p:nvPr/>
          </p:nvSpPr>
          <p:spPr bwMode="auto">
            <a:xfrm>
              <a:off x="2288572" y="1730805"/>
              <a:ext cx="709184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Aplicativos de Celular</a:t>
              </a:r>
            </a:p>
          </p:txBody>
        </p:sp>
      </p:grpSp>
      <p:grpSp>
        <p:nvGrpSpPr>
          <p:cNvPr id="15406" name="Group 144"/>
          <p:cNvGrpSpPr>
            <a:grpSpLocks/>
          </p:cNvGrpSpPr>
          <p:nvPr/>
        </p:nvGrpSpPr>
        <p:grpSpPr bwMode="auto">
          <a:xfrm>
            <a:off x="250825" y="4149725"/>
            <a:ext cx="936625" cy="647700"/>
            <a:chOff x="2219702" y="1557651"/>
            <a:chExt cx="840130" cy="791226"/>
          </a:xfrm>
        </p:grpSpPr>
        <p:sp>
          <p:nvSpPr>
            <p:cNvPr id="146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08" name="Rectangle 146"/>
            <p:cNvSpPr>
              <a:spLocks noChangeArrowheads="1"/>
            </p:cNvSpPr>
            <p:nvPr/>
          </p:nvSpPr>
          <p:spPr bwMode="auto">
            <a:xfrm>
              <a:off x="2288572" y="1561695"/>
              <a:ext cx="709184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Fornecedor do Sistema automatizado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623488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Onde obter mais informações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e dicas finais</a:t>
            </a:r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838200" y="2411413"/>
            <a:ext cx="7478713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FontTx/>
              <a:buNone/>
            </a:pPr>
            <a:r>
              <a:rPr lang="pt-BR" altLang="pt-BR" sz="2000" dirty="0"/>
              <a:t>www.josedornelas.com.br/plano-de-negocios</a:t>
            </a:r>
            <a:endParaRPr lang="pt-BR" altLang="pt-BR" sz="2000" b="0" dirty="0"/>
          </a:p>
          <a:p>
            <a:pPr lvl="1" algn="ctr">
              <a:spcBef>
                <a:spcPct val="0"/>
              </a:spcBef>
              <a:buFontTx/>
              <a:buNone/>
            </a:pPr>
            <a:endParaRPr lang="pt-BR" altLang="pt-BR" sz="2000" b="0" dirty="0"/>
          </a:p>
          <a:p>
            <a:pPr lvl="1" algn="ctr">
              <a:spcBef>
                <a:spcPct val="0"/>
              </a:spcBef>
              <a:buFontTx/>
              <a:buNone/>
            </a:pPr>
            <a:endParaRPr lang="pt-BR" altLang="pt-BR" sz="2000" b="0" dirty="0"/>
          </a:p>
          <a:p>
            <a:pPr lvl="1">
              <a:spcBef>
                <a:spcPct val="0"/>
              </a:spcBef>
              <a:buFontTx/>
              <a:buNone/>
            </a:pPr>
            <a:endParaRPr lang="pt-BR" altLang="pt-BR" sz="2000" b="0" dirty="0">
              <a:latin typeface="Times New Roman" panose="02020603050405020304" pitchFamily="18" charset="0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838199" y="3356992"/>
            <a:ext cx="74787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008080"/>
                </a:solidFill>
              </a:rPr>
              <a:t> Cada plano é diferente</a:t>
            </a:r>
          </a:p>
          <a:p>
            <a:pPr lvl="1" algn="ctr">
              <a:spcBef>
                <a:spcPct val="0"/>
              </a:spcBef>
              <a:buNone/>
            </a:pPr>
            <a:endParaRPr lang="pt-BR" altLang="pt-BR" sz="1800" dirty="0">
              <a:solidFill>
                <a:srgbClr val="008080"/>
              </a:solidFill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008080"/>
                </a:solidFill>
              </a:rPr>
              <a:t> Escreva você mesmo o plano e solicite revisão de colegas/superiores</a:t>
            </a:r>
          </a:p>
          <a:p>
            <a:pPr lvl="1" algn="ctr">
              <a:spcBef>
                <a:spcPct val="0"/>
              </a:spcBef>
              <a:buNone/>
            </a:pPr>
            <a:endParaRPr lang="pt-BR" altLang="pt-BR" sz="1800" dirty="0">
              <a:solidFill>
                <a:srgbClr val="008080"/>
              </a:solidFill>
            </a:endParaRPr>
          </a:p>
          <a:p>
            <a:pPr lvl="1" algn="ctr">
              <a:spcBef>
                <a:spcPct val="0"/>
              </a:spcBef>
              <a:buNone/>
            </a:pPr>
            <a:r>
              <a:rPr lang="pt-BR" altLang="pt-BR" sz="1800" dirty="0">
                <a:solidFill>
                  <a:srgbClr val="008080"/>
                </a:solidFill>
              </a:rPr>
              <a:t> O plano é um trabalho contínuo e mudará assim que você rever a oportunidade</a:t>
            </a:r>
            <a:endParaRPr lang="pt-BR" altLang="pt-BR" sz="2000" dirty="0">
              <a:solidFill>
                <a:srgbClr val="008080"/>
              </a:solidFill>
            </a:endParaRPr>
          </a:p>
          <a:p>
            <a:pPr lvl="1" algn="ctr">
              <a:spcBef>
                <a:spcPct val="0"/>
              </a:spcBef>
              <a:buNone/>
            </a:pPr>
            <a:endParaRPr lang="pt-BR" altLang="pt-BR" sz="1800" b="0" dirty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0226196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4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4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4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autoUpdateAnimBg="0"/>
      <p:bldP spid="324612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tângulo de cantos arredondados 1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CaixaDeTexto 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15" name="Picture 2" descr="http://www.josedornelas.com.br/wp-content/uploads/2015/01/capa_Epratica3aed-e14218438453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116" y="3546543"/>
            <a:ext cx="1827521" cy="23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www.josedornelas.com.br/wp-content/uploads/2011/01/EC-ed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190" y="3546543"/>
            <a:ext cx="1656184" cy="248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http://www.josedornelas.com.br/wp-content/uploads/2015/07/CapaPNCanv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171" y="893308"/>
            <a:ext cx="2590921" cy="187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azendoacontecer.org.br/wp-content/uploads/2016/06/capa_fundobranc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86" y="3429000"/>
            <a:ext cx="2809875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F6209145-CB32-4D3C-A301-41A058653EF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58" y="438533"/>
            <a:ext cx="1845249" cy="256435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CF79DED-F8BF-49AB-8846-B726CC9806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78" y="893308"/>
            <a:ext cx="2753316" cy="194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69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de cantos arredondados 7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215188" cy="928688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 pitchFamily="34" charset="0"/>
              </a:rPr>
              <a:t>O processo completo</a:t>
            </a:r>
          </a:p>
        </p:txBody>
      </p:sp>
      <p:pic>
        <p:nvPicPr>
          <p:cNvPr id="17412" name="Picture 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908050"/>
            <a:ext cx="837565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884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5 objetivos de um Plano de Negócios</a:t>
            </a:r>
          </a:p>
        </p:txBody>
      </p:sp>
      <p:sp>
        <p:nvSpPr>
          <p:cNvPr id="18435" name="Rectangle 20"/>
          <p:cNvSpPr>
            <a:spLocks noChangeArrowheads="1"/>
          </p:cNvSpPr>
          <p:nvPr/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800"/>
              <a:t>Testar a viabilidade de um conceito de negócio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t-BR" altLang="pt-BR" sz="180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800"/>
              <a:t>Orientar o desenvolvimento das operações e estratégia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t-BR" altLang="pt-BR" sz="180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800"/>
              <a:t>Atrair recursos $$$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t-BR" altLang="pt-BR" sz="180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800"/>
              <a:t>Transmitir credibilidade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pt-BR" altLang="pt-BR" sz="1800"/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pt-BR" altLang="pt-BR" sz="1800"/>
              <a:t>Desenvolver a equipe de gestão!</a:t>
            </a:r>
          </a:p>
          <a:p>
            <a:pPr>
              <a:spcBef>
                <a:spcPct val="0"/>
              </a:spcBef>
            </a:pPr>
            <a:endParaRPr lang="pt-BR" altLang="pt-BR" sz="1800"/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2400" b="0">
              <a:solidFill>
                <a:srgbClr val="00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01" name="WordArt 21"/>
          <p:cNvSpPr>
            <a:spLocks noChangeArrowheads="1" noChangeShapeType="1" noTextEdit="1"/>
          </p:cNvSpPr>
          <p:nvPr/>
        </p:nvSpPr>
        <p:spPr bwMode="auto">
          <a:xfrm>
            <a:off x="609600" y="4478338"/>
            <a:ext cx="8001000" cy="123666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err="1"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Roadmap</a:t>
            </a:r>
            <a:r>
              <a:rPr lang="pt-BR" sz="3600" kern="10" dirty="0"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 for </a:t>
            </a:r>
            <a:r>
              <a:rPr lang="pt-BR" sz="3600" kern="10" dirty="0" err="1"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the</a:t>
            </a:r>
            <a:r>
              <a:rPr lang="pt-BR" sz="3600" kern="10" dirty="0"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pt-BR" sz="3600" kern="10" dirty="0" err="1"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Journey</a:t>
            </a:r>
            <a:endParaRPr lang="pt-BR" sz="3600" kern="10" dirty="0"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16108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Possíveis Públicos-alvo de um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Plano de Negócios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487488"/>
            <a:ext cx="7340600" cy="3741737"/>
          </a:xfrm>
          <a:noFill/>
        </p:spPr>
        <p:txBody>
          <a:bodyPr/>
          <a:lstStyle/>
          <a:p>
            <a:r>
              <a:rPr lang="pt-BR" altLang="pt-BR" sz="1600" b="0" u="sng"/>
              <a:t>Mantenedores</a:t>
            </a:r>
            <a:r>
              <a:rPr lang="pt-BR" altLang="pt-BR" sz="1600" b="0"/>
              <a:t> das incubadoras (SEBRAE, FIESP etc)</a:t>
            </a:r>
          </a:p>
          <a:p>
            <a:endParaRPr lang="pt-BR" altLang="pt-BR" sz="1600" b="0"/>
          </a:p>
          <a:p>
            <a:r>
              <a:rPr lang="pt-BR" altLang="pt-BR" sz="1600" b="0" u="sng"/>
              <a:t>Parceiros</a:t>
            </a:r>
            <a:r>
              <a:rPr lang="pt-BR" altLang="pt-BR" sz="1600" b="0"/>
              <a:t>: para estabelecimento de estratégias conjuntas</a:t>
            </a:r>
          </a:p>
          <a:p>
            <a:endParaRPr lang="pt-BR" altLang="pt-BR" sz="1600" b="0" u="sng"/>
          </a:p>
          <a:p>
            <a:r>
              <a:rPr lang="pt-BR" altLang="pt-BR" sz="1600" b="0" u="sng"/>
              <a:t>Bancos</a:t>
            </a:r>
            <a:r>
              <a:rPr lang="pt-BR" altLang="pt-BR" sz="1600" b="0"/>
              <a:t>: para outorgar financiamentos</a:t>
            </a:r>
          </a:p>
          <a:p>
            <a:endParaRPr lang="pt-BR" altLang="pt-BR" sz="1600" b="0" u="sng"/>
          </a:p>
          <a:p>
            <a:r>
              <a:rPr lang="pt-BR" altLang="pt-BR" sz="1600" b="0" u="sng"/>
              <a:t>Investidores</a:t>
            </a:r>
            <a:r>
              <a:rPr lang="pt-BR" altLang="pt-BR" sz="1600" b="0"/>
              <a:t>: empresas de capital de risco, pessoas jurídicas, BNDES, governo e outros interessados</a:t>
            </a:r>
          </a:p>
          <a:p>
            <a:endParaRPr lang="pt-BR" altLang="pt-BR" sz="1600" b="0" u="sng"/>
          </a:p>
          <a:p>
            <a:r>
              <a:rPr lang="pt-BR" altLang="pt-BR" sz="1600" b="0" u="sng"/>
              <a:t>Fornecedores</a:t>
            </a:r>
            <a:r>
              <a:rPr lang="pt-BR" altLang="pt-BR" sz="1600" b="0"/>
              <a:t>: para outorgar crédito para compra de mercadorias e matéria prima</a:t>
            </a:r>
          </a:p>
          <a:p>
            <a:endParaRPr lang="pt-BR" altLang="pt-BR" sz="1600" b="0" u="sng"/>
          </a:p>
          <a:p>
            <a:r>
              <a:rPr lang="pt-BR" altLang="pt-BR" sz="1600" b="0" u="sng"/>
              <a:t>A própria empresa</a:t>
            </a:r>
            <a:r>
              <a:rPr lang="pt-BR" altLang="pt-BR" sz="1600" b="0"/>
              <a:t>: para comunicação interna da Gerência com Conselho de Administração e com os empregados</a:t>
            </a:r>
          </a:p>
          <a:p>
            <a:endParaRPr lang="pt-BR" altLang="pt-BR" sz="1600" b="0" u="sng"/>
          </a:p>
          <a:p>
            <a:r>
              <a:rPr lang="pt-BR" altLang="pt-BR" sz="1600" b="0" u="sng"/>
              <a:t>Os clientes potenciais</a:t>
            </a:r>
            <a:r>
              <a:rPr lang="pt-BR" altLang="pt-BR" sz="1600" b="0"/>
              <a:t>: para vender a idéia e o produto/serviço</a:t>
            </a:r>
          </a:p>
          <a:p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3083144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tângulo de cantos arredondados 1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grpSp>
        <p:nvGrpSpPr>
          <p:cNvPr id="20482" name="Group 11"/>
          <p:cNvGrpSpPr>
            <a:grpSpLocks/>
          </p:cNvGrpSpPr>
          <p:nvPr/>
        </p:nvGrpSpPr>
        <p:grpSpPr bwMode="auto">
          <a:xfrm>
            <a:off x="7740650" y="4149725"/>
            <a:ext cx="863600" cy="2055813"/>
            <a:chOff x="4592" y="1587"/>
            <a:chExt cx="1167" cy="2322"/>
          </a:xfrm>
        </p:grpSpPr>
        <p:sp>
          <p:nvSpPr>
            <p:cNvPr id="20488" name="Freeform 5"/>
            <p:cNvSpPr>
              <a:spLocks/>
            </p:cNvSpPr>
            <p:nvPr/>
          </p:nvSpPr>
          <p:spPr bwMode="auto">
            <a:xfrm>
              <a:off x="4964" y="1717"/>
              <a:ext cx="457" cy="507"/>
            </a:xfrm>
            <a:custGeom>
              <a:avLst/>
              <a:gdLst>
                <a:gd name="T0" fmla="*/ 238 w 457"/>
                <a:gd name="T1" fmla="*/ 117 h 507"/>
                <a:gd name="T2" fmla="*/ 198 w 457"/>
                <a:gd name="T3" fmla="*/ 65 h 507"/>
                <a:gd name="T4" fmla="*/ 142 w 457"/>
                <a:gd name="T5" fmla="*/ 26 h 507"/>
                <a:gd name="T6" fmla="*/ 92 w 457"/>
                <a:gd name="T7" fmla="*/ 0 h 507"/>
                <a:gd name="T8" fmla="*/ 52 w 457"/>
                <a:gd name="T9" fmla="*/ 7 h 507"/>
                <a:gd name="T10" fmla="*/ 23 w 457"/>
                <a:gd name="T11" fmla="*/ 36 h 507"/>
                <a:gd name="T12" fmla="*/ 0 w 457"/>
                <a:gd name="T13" fmla="*/ 124 h 507"/>
                <a:gd name="T14" fmla="*/ 9 w 457"/>
                <a:gd name="T15" fmla="*/ 225 h 507"/>
                <a:gd name="T16" fmla="*/ 33 w 457"/>
                <a:gd name="T17" fmla="*/ 322 h 507"/>
                <a:gd name="T18" fmla="*/ 59 w 457"/>
                <a:gd name="T19" fmla="*/ 397 h 507"/>
                <a:gd name="T20" fmla="*/ 109 w 457"/>
                <a:gd name="T21" fmla="*/ 475 h 507"/>
                <a:gd name="T22" fmla="*/ 152 w 457"/>
                <a:gd name="T23" fmla="*/ 507 h 507"/>
                <a:gd name="T24" fmla="*/ 211 w 457"/>
                <a:gd name="T25" fmla="*/ 507 h 507"/>
                <a:gd name="T26" fmla="*/ 271 w 457"/>
                <a:gd name="T27" fmla="*/ 485 h 507"/>
                <a:gd name="T28" fmla="*/ 301 w 457"/>
                <a:gd name="T29" fmla="*/ 429 h 507"/>
                <a:gd name="T30" fmla="*/ 317 w 457"/>
                <a:gd name="T31" fmla="*/ 358 h 507"/>
                <a:gd name="T32" fmla="*/ 311 w 457"/>
                <a:gd name="T33" fmla="*/ 270 h 507"/>
                <a:gd name="T34" fmla="*/ 450 w 457"/>
                <a:gd name="T35" fmla="*/ 280 h 507"/>
                <a:gd name="T36" fmla="*/ 457 w 457"/>
                <a:gd name="T37" fmla="*/ 241 h 507"/>
                <a:gd name="T38" fmla="*/ 298 w 457"/>
                <a:gd name="T39" fmla="*/ 225 h 507"/>
                <a:gd name="T40" fmla="*/ 258 w 457"/>
                <a:gd name="T41" fmla="*/ 134 h 507"/>
                <a:gd name="T42" fmla="*/ 238 w 457"/>
                <a:gd name="T43" fmla="*/ 117 h 5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7"/>
                <a:gd name="T67" fmla="*/ 0 h 507"/>
                <a:gd name="T68" fmla="*/ 457 w 457"/>
                <a:gd name="T69" fmla="*/ 507 h 5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7" h="507">
                  <a:moveTo>
                    <a:pt x="238" y="117"/>
                  </a:moveTo>
                  <a:lnTo>
                    <a:pt x="198" y="65"/>
                  </a:lnTo>
                  <a:lnTo>
                    <a:pt x="142" y="26"/>
                  </a:lnTo>
                  <a:lnTo>
                    <a:pt x="92" y="0"/>
                  </a:lnTo>
                  <a:lnTo>
                    <a:pt x="52" y="7"/>
                  </a:lnTo>
                  <a:lnTo>
                    <a:pt x="23" y="36"/>
                  </a:lnTo>
                  <a:lnTo>
                    <a:pt x="0" y="124"/>
                  </a:lnTo>
                  <a:lnTo>
                    <a:pt x="9" y="225"/>
                  </a:lnTo>
                  <a:lnTo>
                    <a:pt x="33" y="322"/>
                  </a:lnTo>
                  <a:lnTo>
                    <a:pt x="59" y="397"/>
                  </a:lnTo>
                  <a:lnTo>
                    <a:pt x="109" y="475"/>
                  </a:lnTo>
                  <a:lnTo>
                    <a:pt x="152" y="507"/>
                  </a:lnTo>
                  <a:lnTo>
                    <a:pt x="211" y="507"/>
                  </a:lnTo>
                  <a:lnTo>
                    <a:pt x="271" y="485"/>
                  </a:lnTo>
                  <a:lnTo>
                    <a:pt x="301" y="429"/>
                  </a:lnTo>
                  <a:lnTo>
                    <a:pt x="317" y="358"/>
                  </a:lnTo>
                  <a:lnTo>
                    <a:pt x="311" y="270"/>
                  </a:lnTo>
                  <a:lnTo>
                    <a:pt x="450" y="280"/>
                  </a:lnTo>
                  <a:lnTo>
                    <a:pt x="457" y="241"/>
                  </a:lnTo>
                  <a:lnTo>
                    <a:pt x="298" y="225"/>
                  </a:lnTo>
                  <a:lnTo>
                    <a:pt x="258" y="134"/>
                  </a:lnTo>
                  <a:lnTo>
                    <a:pt x="238" y="11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9" name="Freeform 6"/>
            <p:cNvSpPr>
              <a:spLocks/>
            </p:cNvSpPr>
            <p:nvPr/>
          </p:nvSpPr>
          <p:spPr bwMode="auto">
            <a:xfrm>
              <a:off x="4592" y="1587"/>
              <a:ext cx="526" cy="813"/>
            </a:xfrm>
            <a:custGeom>
              <a:avLst/>
              <a:gdLst>
                <a:gd name="T0" fmla="*/ 307 w 526"/>
                <a:gd name="T1" fmla="*/ 19 h 813"/>
                <a:gd name="T2" fmla="*/ 373 w 526"/>
                <a:gd name="T3" fmla="*/ 0 h 813"/>
                <a:gd name="T4" fmla="*/ 426 w 526"/>
                <a:gd name="T5" fmla="*/ 3 h 813"/>
                <a:gd name="T6" fmla="*/ 466 w 526"/>
                <a:gd name="T7" fmla="*/ 32 h 813"/>
                <a:gd name="T8" fmla="*/ 493 w 526"/>
                <a:gd name="T9" fmla="*/ 78 h 813"/>
                <a:gd name="T10" fmla="*/ 483 w 526"/>
                <a:gd name="T11" fmla="*/ 126 h 813"/>
                <a:gd name="T12" fmla="*/ 446 w 526"/>
                <a:gd name="T13" fmla="*/ 126 h 813"/>
                <a:gd name="T14" fmla="*/ 456 w 526"/>
                <a:gd name="T15" fmla="*/ 87 h 813"/>
                <a:gd name="T16" fmla="*/ 426 w 526"/>
                <a:gd name="T17" fmla="*/ 52 h 813"/>
                <a:gd name="T18" fmla="*/ 397 w 526"/>
                <a:gd name="T19" fmla="*/ 39 h 813"/>
                <a:gd name="T20" fmla="*/ 347 w 526"/>
                <a:gd name="T21" fmla="*/ 52 h 813"/>
                <a:gd name="T22" fmla="*/ 367 w 526"/>
                <a:gd name="T23" fmla="*/ 91 h 813"/>
                <a:gd name="T24" fmla="*/ 373 w 526"/>
                <a:gd name="T25" fmla="*/ 126 h 813"/>
                <a:gd name="T26" fmla="*/ 367 w 526"/>
                <a:gd name="T27" fmla="*/ 156 h 813"/>
                <a:gd name="T28" fmla="*/ 317 w 526"/>
                <a:gd name="T29" fmla="*/ 169 h 813"/>
                <a:gd name="T30" fmla="*/ 264 w 526"/>
                <a:gd name="T31" fmla="*/ 159 h 813"/>
                <a:gd name="T32" fmla="*/ 254 w 526"/>
                <a:gd name="T33" fmla="*/ 136 h 813"/>
                <a:gd name="T34" fmla="*/ 198 w 526"/>
                <a:gd name="T35" fmla="*/ 198 h 813"/>
                <a:gd name="T36" fmla="*/ 165 w 526"/>
                <a:gd name="T37" fmla="*/ 266 h 813"/>
                <a:gd name="T38" fmla="*/ 119 w 526"/>
                <a:gd name="T39" fmla="*/ 354 h 813"/>
                <a:gd name="T40" fmla="*/ 89 w 526"/>
                <a:gd name="T41" fmla="*/ 432 h 813"/>
                <a:gd name="T42" fmla="*/ 76 w 526"/>
                <a:gd name="T43" fmla="*/ 507 h 813"/>
                <a:gd name="T44" fmla="*/ 86 w 526"/>
                <a:gd name="T45" fmla="*/ 546 h 813"/>
                <a:gd name="T46" fmla="*/ 139 w 526"/>
                <a:gd name="T47" fmla="*/ 595 h 813"/>
                <a:gd name="T48" fmla="*/ 248 w 526"/>
                <a:gd name="T49" fmla="*/ 637 h 813"/>
                <a:gd name="T50" fmla="*/ 307 w 526"/>
                <a:gd name="T51" fmla="*/ 656 h 813"/>
                <a:gd name="T52" fmla="*/ 367 w 526"/>
                <a:gd name="T53" fmla="*/ 666 h 813"/>
                <a:gd name="T54" fmla="*/ 456 w 526"/>
                <a:gd name="T55" fmla="*/ 702 h 813"/>
                <a:gd name="T56" fmla="*/ 522 w 526"/>
                <a:gd name="T57" fmla="*/ 725 h 813"/>
                <a:gd name="T58" fmla="*/ 526 w 526"/>
                <a:gd name="T59" fmla="*/ 770 h 813"/>
                <a:gd name="T60" fmla="*/ 493 w 526"/>
                <a:gd name="T61" fmla="*/ 803 h 813"/>
                <a:gd name="T62" fmla="*/ 453 w 526"/>
                <a:gd name="T63" fmla="*/ 813 h 813"/>
                <a:gd name="T64" fmla="*/ 393 w 526"/>
                <a:gd name="T65" fmla="*/ 783 h 813"/>
                <a:gd name="T66" fmla="*/ 254 w 526"/>
                <a:gd name="T67" fmla="*/ 712 h 813"/>
                <a:gd name="T68" fmla="*/ 139 w 526"/>
                <a:gd name="T69" fmla="*/ 663 h 813"/>
                <a:gd name="T70" fmla="*/ 59 w 526"/>
                <a:gd name="T71" fmla="*/ 608 h 813"/>
                <a:gd name="T72" fmla="*/ 6 w 526"/>
                <a:gd name="T73" fmla="*/ 559 h 813"/>
                <a:gd name="T74" fmla="*/ 0 w 526"/>
                <a:gd name="T75" fmla="*/ 500 h 813"/>
                <a:gd name="T76" fmla="*/ 29 w 526"/>
                <a:gd name="T77" fmla="*/ 422 h 813"/>
                <a:gd name="T78" fmla="*/ 89 w 526"/>
                <a:gd name="T79" fmla="*/ 305 h 813"/>
                <a:gd name="T80" fmla="*/ 145 w 526"/>
                <a:gd name="T81" fmla="*/ 208 h 813"/>
                <a:gd name="T82" fmla="*/ 215 w 526"/>
                <a:gd name="T83" fmla="*/ 107 h 813"/>
                <a:gd name="T84" fmla="*/ 268 w 526"/>
                <a:gd name="T85" fmla="*/ 48 h 813"/>
                <a:gd name="T86" fmla="*/ 334 w 526"/>
                <a:gd name="T87" fmla="*/ 19 h 813"/>
                <a:gd name="T88" fmla="*/ 307 w 526"/>
                <a:gd name="T89" fmla="*/ 19 h 81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26"/>
                <a:gd name="T136" fmla="*/ 0 h 813"/>
                <a:gd name="T137" fmla="*/ 526 w 526"/>
                <a:gd name="T138" fmla="*/ 813 h 81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26" h="813">
                  <a:moveTo>
                    <a:pt x="307" y="19"/>
                  </a:moveTo>
                  <a:lnTo>
                    <a:pt x="373" y="0"/>
                  </a:lnTo>
                  <a:lnTo>
                    <a:pt x="426" y="3"/>
                  </a:lnTo>
                  <a:lnTo>
                    <a:pt x="466" y="32"/>
                  </a:lnTo>
                  <a:lnTo>
                    <a:pt x="493" y="78"/>
                  </a:lnTo>
                  <a:lnTo>
                    <a:pt x="483" y="126"/>
                  </a:lnTo>
                  <a:lnTo>
                    <a:pt x="446" y="126"/>
                  </a:lnTo>
                  <a:lnTo>
                    <a:pt x="456" y="87"/>
                  </a:lnTo>
                  <a:lnTo>
                    <a:pt x="426" y="52"/>
                  </a:lnTo>
                  <a:lnTo>
                    <a:pt x="397" y="39"/>
                  </a:lnTo>
                  <a:lnTo>
                    <a:pt x="347" y="52"/>
                  </a:lnTo>
                  <a:lnTo>
                    <a:pt x="367" y="91"/>
                  </a:lnTo>
                  <a:lnTo>
                    <a:pt x="373" y="126"/>
                  </a:lnTo>
                  <a:lnTo>
                    <a:pt x="367" y="156"/>
                  </a:lnTo>
                  <a:lnTo>
                    <a:pt x="317" y="169"/>
                  </a:lnTo>
                  <a:lnTo>
                    <a:pt x="264" y="159"/>
                  </a:lnTo>
                  <a:lnTo>
                    <a:pt x="254" y="136"/>
                  </a:lnTo>
                  <a:lnTo>
                    <a:pt x="198" y="198"/>
                  </a:lnTo>
                  <a:lnTo>
                    <a:pt x="165" y="266"/>
                  </a:lnTo>
                  <a:lnTo>
                    <a:pt x="119" y="354"/>
                  </a:lnTo>
                  <a:lnTo>
                    <a:pt x="89" y="432"/>
                  </a:lnTo>
                  <a:lnTo>
                    <a:pt x="76" y="507"/>
                  </a:lnTo>
                  <a:lnTo>
                    <a:pt x="86" y="546"/>
                  </a:lnTo>
                  <a:lnTo>
                    <a:pt x="139" y="595"/>
                  </a:lnTo>
                  <a:lnTo>
                    <a:pt x="248" y="637"/>
                  </a:lnTo>
                  <a:lnTo>
                    <a:pt x="307" y="656"/>
                  </a:lnTo>
                  <a:lnTo>
                    <a:pt x="367" y="666"/>
                  </a:lnTo>
                  <a:lnTo>
                    <a:pt x="456" y="702"/>
                  </a:lnTo>
                  <a:lnTo>
                    <a:pt x="522" y="725"/>
                  </a:lnTo>
                  <a:lnTo>
                    <a:pt x="526" y="770"/>
                  </a:lnTo>
                  <a:lnTo>
                    <a:pt x="493" y="803"/>
                  </a:lnTo>
                  <a:lnTo>
                    <a:pt x="453" y="813"/>
                  </a:lnTo>
                  <a:lnTo>
                    <a:pt x="393" y="783"/>
                  </a:lnTo>
                  <a:lnTo>
                    <a:pt x="254" y="712"/>
                  </a:lnTo>
                  <a:lnTo>
                    <a:pt x="139" y="663"/>
                  </a:lnTo>
                  <a:lnTo>
                    <a:pt x="59" y="608"/>
                  </a:lnTo>
                  <a:lnTo>
                    <a:pt x="6" y="559"/>
                  </a:lnTo>
                  <a:lnTo>
                    <a:pt x="0" y="500"/>
                  </a:lnTo>
                  <a:lnTo>
                    <a:pt x="29" y="422"/>
                  </a:lnTo>
                  <a:lnTo>
                    <a:pt x="89" y="305"/>
                  </a:lnTo>
                  <a:lnTo>
                    <a:pt x="145" y="208"/>
                  </a:lnTo>
                  <a:lnTo>
                    <a:pt x="215" y="107"/>
                  </a:lnTo>
                  <a:lnTo>
                    <a:pt x="268" y="48"/>
                  </a:lnTo>
                  <a:lnTo>
                    <a:pt x="334" y="19"/>
                  </a:lnTo>
                  <a:lnTo>
                    <a:pt x="307" y="1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0" name="Freeform 7"/>
            <p:cNvSpPr>
              <a:spLocks/>
            </p:cNvSpPr>
            <p:nvPr/>
          </p:nvSpPr>
          <p:spPr bwMode="auto">
            <a:xfrm>
              <a:off x="5088" y="2261"/>
              <a:ext cx="275" cy="763"/>
            </a:xfrm>
            <a:custGeom>
              <a:avLst/>
              <a:gdLst>
                <a:gd name="T0" fmla="*/ 17 w 275"/>
                <a:gd name="T1" fmla="*/ 59 h 763"/>
                <a:gd name="T2" fmla="*/ 27 w 275"/>
                <a:gd name="T3" fmla="*/ 20 h 763"/>
                <a:gd name="T4" fmla="*/ 70 w 275"/>
                <a:gd name="T5" fmla="*/ 0 h 763"/>
                <a:gd name="T6" fmla="*/ 109 w 275"/>
                <a:gd name="T7" fmla="*/ 0 h 763"/>
                <a:gd name="T8" fmla="*/ 159 w 275"/>
                <a:gd name="T9" fmla="*/ 29 h 763"/>
                <a:gd name="T10" fmla="*/ 206 w 275"/>
                <a:gd name="T11" fmla="*/ 98 h 763"/>
                <a:gd name="T12" fmla="*/ 239 w 275"/>
                <a:gd name="T13" fmla="*/ 169 h 763"/>
                <a:gd name="T14" fmla="*/ 255 w 275"/>
                <a:gd name="T15" fmla="*/ 266 h 763"/>
                <a:gd name="T16" fmla="*/ 269 w 275"/>
                <a:gd name="T17" fmla="*/ 380 h 763"/>
                <a:gd name="T18" fmla="*/ 275 w 275"/>
                <a:gd name="T19" fmla="*/ 490 h 763"/>
                <a:gd name="T20" fmla="*/ 275 w 275"/>
                <a:gd name="T21" fmla="*/ 633 h 763"/>
                <a:gd name="T22" fmla="*/ 255 w 275"/>
                <a:gd name="T23" fmla="*/ 721 h 763"/>
                <a:gd name="T24" fmla="*/ 219 w 275"/>
                <a:gd name="T25" fmla="*/ 753 h 763"/>
                <a:gd name="T26" fmla="*/ 156 w 275"/>
                <a:gd name="T27" fmla="*/ 763 h 763"/>
                <a:gd name="T28" fmla="*/ 90 w 275"/>
                <a:gd name="T29" fmla="*/ 760 h 763"/>
                <a:gd name="T30" fmla="*/ 56 w 275"/>
                <a:gd name="T31" fmla="*/ 721 h 763"/>
                <a:gd name="T32" fmla="*/ 37 w 275"/>
                <a:gd name="T33" fmla="*/ 653 h 763"/>
                <a:gd name="T34" fmla="*/ 20 w 275"/>
                <a:gd name="T35" fmla="*/ 585 h 763"/>
                <a:gd name="T36" fmla="*/ 7 w 275"/>
                <a:gd name="T37" fmla="*/ 461 h 763"/>
                <a:gd name="T38" fmla="*/ 0 w 275"/>
                <a:gd name="T39" fmla="*/ 322 h 763"/>
                <a:gd name="T40" fmla="*/ 0 w 275"/>
                <a:gd name="T41" fmla="*/ 159 h 763"/>
                <a:gd name="T42" fmla="*/ 17 w 275"/>
                <a:gd name="T43" fmla="*/ 88 h 763"/>
                <a:gd name="T44" fmla="*/ 17 w 275"/>
                <a:gd name="T45" fmla="*/ 59 h 76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75"/>
                <a:gd name="T70" fmla="*/ 0 h 763"/>
                <a:gd name="T71" fmla="*/ 275 w 275"/>
                <a:gd name="T72" fmla="*/ 763 h 76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75" h="763">
                  <a:moveTo>
                    <a:pt x="17" y="59"/>
                  </a:moveTo>
                  <a:lnTo>
                    <a:pt x="27" y="20"/>
                  </a:lnTo>
                  <a:lnTo>
                    <a:pt x="70" y="0"/>
                  </a:lnTo>
                  <a:lnTo>
                    <a:pt x="109" y="0"/>
                  </a:lnTo>
                  <a:lnTo>
                    <a:pt x="159" y="29"/>
                  </a:lnTo>
                  <a:lnTo>
                    <a:pt x="206" y="98"/>
                  </a:lnTo>
                  <a:lnTo>
                    <a:pt x="239" y="169"/>
                  </a:lnTo>
                  <a:lnTo>
                    <a:pt x="255" y="266"/>
                  </a:lnTo>
                  <a:lnTo>
                    <a:pt x="269" y="380"/>
                  </a:lnTo>
                  <a:lnTo>
                    <a:pt x="275" y="490"/>
                  </a:lnTo>
                  <a:lnTo>
                    <a:pt x="275" y="633"/>
                  </a:lnTo>
                  <a:lnTo>
                    <a:pt x="255" y="721"/>
                  </a:lnTo>
                  <a:lnTo>
                    <a:pt x="219" y="753"/>
                  </a:lnTo>
                  <a:lnTo>
                    <a:pt x="156" y="763"/>
                  </a:lnTo>
                  <a:lnTo>
                    <a:pt x="90" y="760"/>
                  </a:lnTo>
                  <a:lnTo>
                    <a:pt x="56" y="721"/>
                  </a:lnTo>
                  <a:lnTo>
                    <a:pt x="37" y="653"/>
                  </a:lnTo>
                  <a:lnTo>
                    <a:pt x="20" y="585"/>
                  </a:lnTo>
                  <a:lnTo>
                    <a:pt x="7" y="461"/>
                  </a:lnTo>
                  <a:lnTo>
                    <a:pt x="0" y="322"/>
                  </a:lnTo>
                  <a:lnTo>
                    <a:pt x="0" y="159"/>
                  </a:lnTo>
                  <a:lnTo>
                    <a:pt x="17" y="88"/>
                  </a:lnTo>
                  <a:lnTo>
                    <a:pt x="17" y="5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1" name="Freeform 8"/>
            <p:cNvSpPr>
              <a:spLocks/>
            </p:cNvSpPr>
            <p:nvPr/>
          </p:nvSpPr>
          <p:spPr bwMode="auto">
            <a:xfrm>
              <a:off x="5215" y="2282"/>
              <a:ext cx="420" cy="586"/>
            </a:xfrm>
            <a:custGeom>
              <a:avLst/>
              <a:gdLst>
                <a:gd name="T0" fmla="*/ 23 w 420"/>
                <a:gd name="T1" fmla="*/ 0 h 586"/>
                <a:gd name="T2" fmla="*/ 109 w 420"/>
                <a:gd name="T3" fmla="*/ 10 h 586"/>
                <a:gd name="T4" fmla="*/ 198 w 420"/>
                <a:gd name="T5" fmla="*/ 26 h 586"/>
                <a:gd name="T6" fmla="*/ 291 w 420"/>
                <a:gd name="T7" fmla="*/ 78 h 586"/>
                <a:gd name="T8" fmla="*/ 357 w 420"/>
                <a:gd name="T9" fmla="*/ 117 h 586"/>
                <a:gd name="T10" fmla="*/ 400 w 420"/>
                <a:gd name="T11" fmla="*/ 173 h 586"/>
                <a:gd name="T12" fmla="*/ 420 w 420"/>
                <a:gd name="T13" fmla="*/ 205 h 586"/>
                <a:gd name="T14" fmla="*/ 380 w 420"/>
                <a:gd name="T15" fmla="*/ 300 h 586"/>
                <a:gd name="T16" fmla="*/ 317 w 420"/>
                <a:gd name="T17" fmla="*/ 358 h 586"/>
                <a:gd name="T18" fmla="*/ 241 w 420"/>
                <a:gd name="T19" fmla="*/ 400 h 586"/>
                <a:gd name="T20" fmla="*/ 201 w 420"/>
                <a:gd name="T21" fmla="*/ 426 h 586"/>
                <a:gd name="T22" fmla="*/ 132 w 420"/>
                <a:gd name="T23" fmla="*/ 439 h 586"/>
                <a:gd name="T24" fmla="*/ 129 w 420"/>
                <a:gd name="T25" fmla="*/ 465 h 586"/>
                <a:gd name="T26" fmla="*/ 182 w 420"/>
                <a:gd name="T27" fmla="*/ 488 h 586"/>
                <a:gd name="T28" fmla="*/ 258 w 420"/>
                <a:gd name="T29" fmla="*/ 508 h 586"/>
                <a:gd name="T30" fmla="*/ 330 w 420"/>
                <a:gd name="T31" fmla="*/ 547 h 586"/>
                <a:gd name="T32" fmla="*/ 301 w 420"/>
                <a:gd name="T33" fmla="*/ 576 h 586"/>
                <a:gd name="T34" fmla="*/ 271 w 420"/>
                <a:gd name="T35" fmla="*/ 586 h 586"/>
                <a:gd name="T36" fmla="*/ 228 w 420"/>
                <a:gd name="T37" fmla="*/ 543 h 586"/>
                <a:gd name="T38" fmla="*/ 162 w 420"/>
                <a:gd name="T39" fmla="*/ 517 h 586"/>
                <a:gd name="T40" fmla="*/ 109 w 420"/>
                <a:gd name="T41" fmla="*/ 498 h 586"/>
                <a:gd name="T42" fmla="*/ 109 w 420"/>
                <a:gd name="T43" fmla="*/ 459 h 586"/>
                <a:gd name="T44" fmla="*/ 119 w 420"/>
                <a:gd name="T45" fmla="*/ 417 h 586"/>
                <a:gd name="T46" fmla="*/ 152 w 420"/>
                <a:gd name="T47" fmla="*/ 400 h 586"/>
                <a:gd name="T48" fmla="*/ 258 w 420"/>
                <a:gd name="T49" fmla="*/ 358 h 586"/>
                <a:gd name="T50" fmla="*/ 317 w 420"/>
                <a:gd name="T51" fmla="*/ 293 h 586"/>
                <a:gd name="T52" fmla="*/ 360 w 420"/>
                <a:gd name="T53" fmla="*/ 225 h 586"/>
                <a:gd name="T54" fmla="*/ 350 w 420"/>
                <a:gd name="T55" fmla="*/ 192 h 586"/>
                <a:gd name="T56" fmla="*/ 317 w 420"/>
                <a:gd name="T57" fmla="*/ 153 h 586"/>
                <a:gd name="T58" fmla="*/ 238 w 420"/>
                <a:gd name="T59" fmla="*/ 98 h 586"/>
                <a:gd name="T60" fmla="*/ 142 w 420"/>
                <a:gd name="T61" fmla="*/ 78 h 586"/>
                <a:gd name="T62" fmla="*/ 79 w 420"/>
                <a:gd name="T63" fmla="*/ 75 h 586"/>
                <a:gd name="T64" fmla="*/ 23 w 420"/>
                <a:gd name="T65" fmla="*/ 75 h 586"/>
                <a:gd name="T66" fmla="*/ 0 w 420"/>
                <a:gd name="T67" fmla="*/ 39 h 586"/>
                <a:gd name="T68" fmla="*/ 23 w 420"/>
                <a:gd name="T69" fmla="*/ 0 h 58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20"/>
                <a:gd name="T106" fmla="*/ 0 h 586"/>
                <a:gd name="T107" fmla="*/ 420 w 420"/>
                <a:gd name="T108" fmla="*/ 586 h 58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20" h="586">
                  <a:moveTo>
                    <a:pt x="23" y="0"/>
                  </a:moveTo>
                  <a:lnTo>
                    <a:pt x="109" y="10"/>
                  </a:lnTo>
                  <a:lnTo>
                    <a:pt x="198" y="26"/>
                  </a:lnTo>
                  <a:lnTo>
                    <a:pt x="291" y="78"/>
                  </a:lnTo>
                  <a:lnTo>
                    <a:pt x="357" y="117"/>
                  </a:lnTo>
                  <a:lnTo>
                    <a:pt x="400" y="173"/>
                  </a:lnTo>
                  <a:lnTo>
                    <a:pt x="420" y="205"/>
                  </a:lnTo>
                  <a:lnTo>
                    <a:pt x="380" y="300"/>
                  </a:lnTo>
                  <a:lnTo>
                    <a:pt x="317" y="358"/>
                  </a:lnTo>
                  <a:lnTo>
                    <a:pt x="241" y="400"/>
                  </a:lnTo>
                  <a:lnTo>
                    <a:pt x="201" y="426"/>
                  </a:lnTo>
                  <a:lnTo>
                    <a:pt x="132" y="439"/>
                  </a:lnTo>
                  <a:lnTo>
                    <a:pt x="129" y="465"/>
                  </a:lnTo>
                  <a:lnTo>
                    <a:pt x="182" y="488"/>
                  </a:lnTo>
                  <a:lnTo>
                    <a:pt x="258" y="508"/>
                  </a:lnTo>
                  <a:lnTo>
                    <a:pt x="330" y="547"/>
                  </a:lnTo>
                  <a:lnTo>
                    <a:pt x="301" y="576"/>
                  </a:lnTo>
                  <a:lnTo>
                    <a:pt x="271" y="586"/>
                  </a:lnTo>
                  <a:lnTo>
                    <a:pt x="228" y="543"/>
                  </a:lnTo>
                  <a:lnTo>
                    <a:pt x="162" y="517"/>
                  </a:lnTo>
                  <a:lnTo>
                    <a:pt x="109" y="498"/>
                  </a:lnTo>
                  <a:lnTo>
                    <a:pt x="109" y="459"/>
                  </a:lnTo>
                  <a:lnTo>
                    <a:pt x="119" y="417"/>
                  </a:lnTo>
                  <a:lnTo>
                    <a:pt x="152" y="400"/>
                  </a:lnTo>
                  <a:lnTo>
                    <a:pt x="258" y="358"/>
                  </a:lnTo>
                  <a:lnTo>
                    <a:pt x="317" y="293"/>
                  </a:lnTo>
                  <a:lnTo>
                    <a:pt x="360" y="225"/>
                  </a:lnTo>
                  <a:lnTo>
                    <a:pt x="350" y="192"/>
                  </a:lnTo>
                  <a:lnTo>
                    <a:pt x="317" y="153"/>
                  </a:lnTo>
                  <a:lnTo>
                    <a:pt x="238" y="98"/>
                  </a:lnTo>
                  <a:lnTo>
                    <a:pt x="142" y="78"/>
                  </a:lnTo>
                  <a:lnTo>
                    <a:pt x="79" y="75"/>
                  </a:lnTo>
                  <a:lnTo>
                    <a:pt x="23" y="75"/>
                  </a:lnTo>
                  <a:lnTo>
                    <a:pt x="0" y="39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2" name="Freeform 9"/>
            <p:cNvSpPr>
              <a:spLocks/>
            </p:cNvSpPr>
            <p:nvPr/>
          </p:nvSpPr>
          <p:spPr bwMode="auto">
            <a:xfrm>
              <a:off x="5248" y="2946"/>
              <a:ext cx="511" cy="947"/>
            </a:xfrm>
            <a:custGeom>
              <a:avLst/>
              <a:gdLst>
                <a:gd name="T0" fmla="*/ 59 w 511"/>
                <a:gd name="T1" fmla="*/ 0 h 947"/>
                <a:gd name="T2" fmla="*/ 13 w 511"/>
                <a:gd name="T3" fmla="*/ 0 h 947"/>
                <a:gd name="T4" fmla="*/ 0 w 511"/>
                <a:gd name="T5" fmla="*/ 68 h 947"/>
                <a:gd name="T6" fmla="*/ 33 w 511"/>
                <a:gd name="T7" fmla="*/ 108 h 947"/>
                <a:gd name="T8" fmla="*/ 139 w 511"/>
                <a:gd name="T9" fmla="*/ 202 h 947"/>
                <a:gd name="T10" fmla="*/ 232 w 511"/>
                <a:gd name="T11" fmla="*/ 322 h 947"/>
                <a:gd name="T12" fmla="*/ 292 w 511"/>
                <a:gd name="T13" fmla="*/ 446 h 947"/>
                <a:gd name="T14" fmla="*/ 301 w 511"/>
                <a:gd name="T15" fmla="*/ 527 h 947"/>
                <a:gd name="T16" fmla="*/ 298 w 511"/>
                <a:gd name="T17" fmla="*/ 586 h 947"/>
                <a:gd name="T18" fmla="*/ 272 w 511"/>
                <a:gd name="T19" fmla="*/ 719 h 947"/>
                <a:gd name="T20" fmla="*/ 238 w 511"/>
                <a:gd name="T21" fmla="*/ 827 h 947"/>
                <a:gd name="T22" fmla="*/ 209 w 511"/>
                <a:gd name="T23" fmla="*/ 889 h 947"/>
                <a:gd name="T24" fmla="*/ 202 w 511"/>
                <a:gd name="T25" fmla="*/ 928 h 947"/>
                <a:gd name="T26" fmla="*/ 232 w 511"/>
                <a:gd name="T27" fmla="*/ 928 h 947"/>
                <a:gd name="T28" fmla="*/ 278 w 511"/>
                <a:gd name="T29" fmla="*/ 915 h 947"/>
                <a:gd name="T30" fmla="*/ 292 w 511"/>
                <a:gd name="T31" fmla="*/ 918 h 947"/>
                <a:gd name="T32" fmla="*/ 388 w 511"/>
                <a:gd name="T33" fmla="*/ 924 h 947"/>
                <a:gd name="T34" fmla="*/ 461 w 511"/>
                <a:gd name="T35" fmla="*/ 947 h 947"/>
                <a:gd name="T36" fmla="*/ 487 w 511"/>
                <a:gd name="T37" fmla="*/ 934 h 947"/>
                <a:gd name="T38" fmla="*/ 511 w 511"/>
                <a:gd name="T39" fmla="*/ 885 h 947"/>
                <a:gd name="T40" fmla="*/ 487 w 511"/>
                <a:gd name="T41" fmla="*/ 859 h 947"/>
                <a:gd name="T42" fmla="*/ 378 w 511"/>
                <a:gd name="T43" fmla="*/ 856 h 947"/>
                <a:gd name="T44" fmla="*/ 301 w 511"/>
                <a:gd name="T45" fmla="*/ 866 h 947"/>
                <a:gd name="T46" fmla="*/ 262 w 511"/>
                <a:gd name="T47" fmla="*/ 885 h 947"/>
                <a:gd name="T48" fmla="*/ 268 w 511"/>
                <a:gd name="T49" fmla="*/ 840 h 947"/>
                <a:gd name="T50" fmla="*/ 308 w 511"/>
                <a:gd name="T51" fmla="*/ 771 h 947"/>
                <a:gd name="T52" fmla="*/ 341 w 511"/>
                <a:gd name="T53" fmla="*/ 664 h 947"/>
                <a:gd name="T54" fmla="*/ 368 w 511"/>
                <a:gd name="T55" fmla="*/ 573 h 947"/>
                <a:gd name="T56" fmla="*/ 348 w 511"/>
                <a:gd name="T57" fmla="*/ 469 h 947"/>
                <a:gd name="T58" fmla="*/ 318 w 511"/>
                <a:gd name="T59" fmla="*/ 358 h 947"/>
                <a:gd name="T60" fmla="*/ 258 w 511"/>
                <a:gd name="T61" fmla="*/ 231 h 947"/>
                <a:gd name="T62" fmla="*/ 172 w 511"/>
                <a:gd name="T63" fmla="*/ 114 h 947"/>
                <a:gd name="T64" fmla="*/ 99 w 511"/>
                <a:gd name="T65" fmla="*/ 29 h 947"/>
                <a:gd name="T66" fmla="*/ 59 w 511"/>
                <a:gd name="T67" fmla="*/ 0 h 9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1"/>
                <a:gd name="T103" fmla="*/ 0 h 947"/>
                <a:gd name="T104" fmla="*/ 511 w 511"/>
                <a:gd name="T105" fmla="*/ 947 h 9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1" h="947">
                  <a:moveTo>
                    <a:pt x="59" y="0"/>
                  </a:moveTo>
                  <a:lnTo>
                    <a:pt x="13" y="0"/>
                  </a:lnTo>
                  <a:lnTo>
                    <a:pt x="0" y="68"/>
                  </a:lnTo>
                  <a:lnTo>
                    <a:pt x="33" y="108"/>
                  </a:lnTo>
                  <a:lnTo>
                    <a:pt x="139" y="202"/>
                  </a:lnTo>
                  <a:lnTo>
                    <a:pt x="232" y="322"/>
                  </a:lnTo>
                  <a:lnTo>
                    <a:pt x="292" y="446"/>
                  </a:lnTo>
                  <a:lnTo>
                    <a:pt x="301" y="527"/>
                  </a:lnTo>
                  <a:lnTo>
                    <a:pt x="298" y="586"/>
                  </a:lnTo>
                  <a:lnTo>
                    <a:pt x="272" y="719"/>
                  </a:lnTo>
                  <a:lnTo>
                    <a:pt x="238" y="827"/>
                  </a:lnTo>
                  <a:lnTo>
                    <a:pt x="209" y="889"/>
                  </a:lnTo>
                  <a:lnTo>
                    <a:pt x="202" y="928"/>
                  </a:lnTo>
                  <a:lnTo>
                    <a:pt x="232" y="928"/>
                  </a:lnTo>
                  <a:lnTo>
                    <a:pt x="278" y="915"/>
                  </a:lnTo>
                  <a:lnTo>
                    <a:pt x="292" y="918"/>
                  </a:lnTo>
                  <a:lnTo>
                    <a:pt x="388" y="924"/>
                  </a:lnTo>
                  <a:lnTo>
                    <a:pt x="461" y="947"/>
                  </a:lnTo>
                  <a:lnTo>
                    <a:pt x="487" y="934"/>
                  </a:lnTo>
                  <a:lnTo>
                    <a:pt x="511" y="885"/>
                  </a:lnTo>
                  <a:lnTo>
                    <a:pt x="487" y="859"/>
                  </a:lnTo>
                  <a:lnTo>
                    <a:pt x="378" y="856"/>
                  </a:lnTo>
                  <a:lnTo>
                    <a:pt x="301" y="866"/>
                  </a:lnTo>
                  <a:lnTo>
                    <a:pt x="262" y="885"/>
                  </a:lnTo>
                  <a:lnTo>
                    <a:pt x="268" y="840"/>
                  </a:lnTo>
                  <a:lnTo>
                    <a:pt x="308" y="771"/>
                  </a:lnTo>
                  <a:lnTo>
                    <a:pt x="341" y="664"/>
                  </a:lnTo>
                  <a:lnTo>
                    <a:pt x="368" y="573"/>
                  </a:lnTo>
                  <a:lnTo>
                    <a:pt x="348" y="469"/>
                  </a:lnTo>
                  <a:lnTo>
                    <a:pt x="318" y="358"/>
                  </a:lnTo>
                  <a:lnTo>
                    <a:pt x="258" y="231"/>
                  </a:lnTo>
                  <a:lnTo>
                    <a:pt x="172" y="114"/>
                  </a:lnTo>
                  <a:lnTo>
                    <a:pt x="99" y="29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93" name="Freeform 10"/>
            <p:cNvSpPr>
              <a:spLocks/>
            </p:cNvSpPr>
            <p:nvPr/>
          </p:nvSpPr>
          <p:spPr bwMode="auto">
            <a:xfrm>
              <a:off x="4927" y="2944"/>
              <a:ext cx="344" cy="965"/>
            </a:xfrm>
            <a:custGeom>
              <a:avLst/>
              <a:gdLst>
                <a:gd name="T0" fmla="*/ 238 w 344"/>
                <a:gd name="T1" fmla="*/ 0 h 965"/>
                <a:gd name="T2" fmla="*/ 195 w 344"/>
                <a:gd name="T3" fmla="*/ 91 h 965"/>
                <a:gd name="T4" fmla="*/ 165 w 344"/>
                <a:gd name="T5" fmla="*/ 224 h 965"/>
                <a:gd name="T6" fmla="*/ 129 w 344"/>
                <a:gd name="T7" fmla="*/ 371 h 965"/>
                <a:gd name="T8" fmla="*/ 96 w 344"/>
                <a:gd name="T9" fmla="*/ 520 h 965"/>
                <a:gd name="T10" fmla="*/ 96 w 344"/>
                <a:gd name="T11" fmla="*/ 575 h 965"/>
                <a:gd name="T12" fmla="*/ 129 w 344"/>
                <a:gd name="T13" fmla="*/ 673 h 965"/>
                <a:gd name="T14" fmla="*/ 175 w 344"/>
                <a:gd name="T15" fmla="*/ 725 h 965"/>
                <a:gd name="T16" fmla="*/ 218 w 344"/>
                <a:gd name="T17" fmla="*/ 790 h 965"/>
                <a:gd name="T18" fmla="*/ 248 w 344"/>
                <a:gd name="T19" fmla="*/ 838 h 965"/>
                <a:gd name="T20" fmla="*/ 235 w 344"/>
                <a:gd name="T21" fmla="*/ 861 h 965"/>
                <a:gd name="T22" fmla="*/ 159 w 344"/>
                <a:gd name="T23" fmla="*/ 871 h 965"/>
                <a:gd name="T24" fmla="*/ 36 w 344"/>
                <a:gd name="T25" fmla="*/ 890 h 965"/>
                <a:gd name="T26" fmla="*/ 0 w 344"/>
                <a:gd name="T27" fmla="*/ 920 h 965"/>
                <a:gd name="T28" fmla="*/ 30 w 344"/>
                <a:gd name="T29" fmla="*/ 946 h 965"/>
                <a:gd name="T30" fmla="*/ 99 w 344"/>
                <a:gd name="T31" fmla="*/ 965 h 965"/>
                <a:gd name="T32" fmla="*/ 179 w 344"/>
                <a:gd name="T33" fmla="*/ 926 h 965"/>
                <a:gd name="T34" fmla="*/ 238 w 344"/>
                <a:gd name="T35" fmla="*/ 900 h 965"/>
                <a:gd name="T36" fmla="*/ 314 w 344"/>
                <a:gd name="T37" fmla="*/ 890 h 965"/>
                <a:gd name="T38" fmla="*/ 344 w 344"/>
                <a:gd name="T39" fmla="*/ 881 h 965"/>
                <a:gd name="T40" fmla="*/ 334 w 344"/>
                <a:gd name="T41" fmla="*/ 848 h 965"/>
                <a:gd name="T42" fmla="*/ 248 w 344"/>
                <a:gd name="T43" fmla="*/ 764 h 965"/>
                <a:gd name="T44" fmla="*/ 198 w 344"/>
                <a:gd name="T45" fmla="*/ 676 h 965"/>
                <a:gd name="T46" fmla="*/ 155 w 344"/>
                <a:gd name="T47" fmla="*/ 617 h 965"/>
                <a:gd name="T48" fmla="*/ 149 w 344"/>
                <a:gd name="T49" fmla="*/ 559 h 965"/>
                <a:gd name="T50" fmla="*/ 169 w 344"/>
                <a:gd name="T51" fmla="*/ 462 h 965"/>
                <a:gd name="T52" fmla="*/ 215 w 344"/>
                <a:gd name="T53" fmla="*/ 361 h 965"/>
                <a:gd name="T54" fmla="*/ 265 w 344"/>
                <a:gd name="T55" fmla="*/ 189 h 965"/>
                <a:gd name="T56" fmla="*/ 308 w 344"/>
                <a:gd name="T57" fmla="*/ 88 h 965"/>
                <a:gd name="T58" fmla="*/ 304 w 344"/>
                <a:gd name="T59" fmla="*/ 29 h 965"/>
                <a:gd name="T60" fmla="*/ 265 w 344"/>
                <a:gd name="T61" fmla="*/ 0 h 965"/>
                <a:gd name="T62" fmla="*/ 238 w 344"/>
                <a:gd name="T63" fmla="*/ 0 h 96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44"/>
                <a:gd name="T97" fmla="*/ 0 h 965"/>
                <a:gd name="T98" fmla="*/ 344 w 344"/>
                <a:gd name="T99" fmla="*/ 965 h 96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44" h="965">
                  <a:moveTo>
                    <a:pt x="238" y="0"/>
                  </a:moveTo>
                  <a:lnTo>
                    <a:pt x="195" y="91"/>
                  </a:lnTo>
                  <a:lnTo>
                    <a:pt x="165" y="224"/>
                  </a:lnTo>
                  <a:lnTo>
                    <a:pt x="129" y="371"/>
                  </a:lnTo>
                  <a:lnTo>
                    <a:pt x="96" y="520"/>
                  </a:lnTo>
                  <a:lnTo>
                    <a:pt x="96" y="575"/>
                  </a:lnTo>
                  <a:lnTo>
                    <a:pt x="129" y="673"/>
                  </a:lnTo>
                  <a:lnTo>
                    <a:pt x="175" y="725"/>
                  </a:lnTo>
                  <a:lnTo>
                    <a:pt x="218" y="790"/>
                  </a:lnTo>
                  <a:lnTo>
                    <a:pt x="248" y="838"/>
                  </a:lnTo>
                  <a:lnTo>
                    <a:pt x="235" y="861"/>
                  </a:lnTo>
                  <a:lnTo>
                    <a:pt x="159" y="871"/>
                  </a:lnTo>
                  <a:lnTo>
                    <a:pt x="36" y="890"/>
                  </a:lnTo>
                  <a:lnTo>
                    <a:pt x="0" y="920"/>
                  </a:lnTo>
                  <a:lnTo>
                    <a:pt x="30" y="946"/>
                  </a:lnTo>
                  <a:lnTo>
                    <a:pt x="99" y="965"/>
                  </a:lnTo>
                  <a:lnTo>
                    <a:pt x="179" y="926"/>
                  </a:lnTo>
                  <a:lnTo>
                    <a:pt x="238" y="900"/>
                  </a:lnTo>
                  <a:lnTo>
                    <a:pt x="314" y="890"/>
                  </a:lnTo>
                  <a:lnTo>
                    <a:pt x="344" y="881"/>
                  </a:lnTo>
                  <a:lnTo>
                    <a:pt x="334" y="848"/>
                  </a:lnTo>
                  <a:lnTo>
                    <a:pt x="248" y="764"/>
                  </a:lnTo>
                  <a:lnTo>
                    <a:pt x="198" y="676"/>
                  </a:lnTo>
                  <a:lnTo>
                    <a:pt x="155" y="617"/>
                  </a:lnTo>
                  <a:lnTo>
                    <a:pt x="149" y="559"/>
                  </a:lnTo>
                  <a:lnTo>
                    <a:pt x="169" y="462"/>
                  </a:lnTo>
                  <a:lnTo>
                    <a:pt x="215" y="361"/>
                  </a:lnTo>
                  <a:lnTo>
                    <a:pt x="265" y="189"/>
                  </a:lnTo>
                  <a:lnTo>
                    <a:pt x="308" y="88"/>
                  </a:lnTo>
                  <a:lnTo>
                    <a:pt x="304" y="29"/>
                  </a:lnTo>
                  <a:lnTo>
                    <a:pt x="265" y="0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0483" name="Group 14"/>
          <p:cNvGrpSpPr>
            <a:grpSpLocks/>
          </p:cNvGrpSpPr>
          <p:nvPr/>
        </p:nvGrpSpPr>
        <p:grpSpPr bwMode="auto">
          <a:xfrm>
            <a:off x="8316913" y="3716338"/>
            <a:ext cx="220662" cy="327025"/>
            <a:chOff x="5295" y="1394"/>
            <a:chExt cx="211" cy="285"/>
          </a:xfrm>
        </p:grpSpPr>
        <p:sp>
          <p:nvSpPr>
            <p:cNvPr id="20486" name="Freeform 12"/>
            <p:cNvSpPr>
              <a:spLocks/>
            </p:cNvSpPr>
            <p:nvPr/>
          </p:nvSpPr>
          <p:spPr bwMode="auto">
            <a:xfrm>
              <a:off x="5336" y="1394"/>
              <a:ext cx="170" cy="198"/>
            </a:xfrm>
            <a:custGeom>
              <a:avLst/>
              <a:gdLst>
                <a:gd name="T0" fmla="*/ 20 w 170"/>
                <a:gd name="T1" fmla="*/ 9 h 198"/>
                <a:gd name="T2" fmla="*/ 66 w 170"/>
                <a:gd name="T3" fmla="*/ 0 h 198"/>
                <a:gd name="T4" fmla="*/ 110 w 170"/>
                <a:gd name="T5" fmla="*/ 3 h 198"/>
                <a:gd name="T6" fmla="*/ 150 w 170"/>
                <a:gd name="T7" fmla="*/ 22 h 198"/>
                <a:gd name="T8" fmla="*/ 170 w 170"/>
                <a:gd name="T9" fmla="*/ 58 h 198"/>
                <a:gd name="T10" fmla="*/ 170 w 170"/>
                <a:gd name="T11" fmla="*/ 87 h 198"/>
                <a:gd name="T12" fmla="*/ 150 w 170"/>
                <a:gd name="T13" fmla="*/ 126 h 198"/>
                <a:gd name="T14" fmla="*/ 116 w 170"/>
                <a:gd name="T15" fmla="*/ 149 h 198"/>
                <a:gd name="T16" fmla="*/ 66 w 170"/>
                <a:gd name="T17" fmla="*/ 149 h 198"/>
                <a:gd name="T18" fmla="*/ 36 w 170"/>
                <a:gd name="T19" fmla="*/ 168 h 198"/>
                <a:gd name="T20" fmla="*/ 26 w 170"/>
                <a:gd name="T21" fmla="*/ 198 h 198"/>
                <a:gd name="T22" fmla="*/ 0 w 170"/>
                <a:gd name="T23" fmla="*/ 188 h 198"/>
                <a:gd name="T24" fmla="*/ 10 w 170"/>
                <a:gd name="T25" fmla="*/ 149 h 198"/>
                <a:gd name="T26" fmla="*/ 46 w 170"/>
                <a:gd name="T27" fmla="*/ 126 h 198"/>
                <a:gd name="T28" fmla="*/ 106 w 170"/>
                <a:gd name="T29" fmla="*/ 120 h 198"/>
                <a:gd name="T30" fmla="*/ 130 w 170"/>
                <a:gd name="T31" fmla="*/ 97 h 198"/>
                <a:gd name="T32" fmla="*/ 136 w 170"/>
                <a:gd name="T33" fmla="*/ 61 h 198"/>
                <a:gd name="T34" fmla="*/ 110 w 170"/>
                <a:gd name="T35" fmla="*/ 29 h 198"/>
                <a:gd name="T36" fmla="*/ 70 w 170"/>
                <a:gd name="T37" fmla="*/ 29 h 198"/>
                <a:gd name="T38" fmla="*/ 26 w 170"/>
                <a:gd name="T39" fmla="*/ 39 h 198"/>
                <a:gd name="T40" fmla="*/ 10 w 170"/>
                <a:gd name="T41" fmla="*/ 29 h 198"/>
                <a:gd name="T42" fmla="*/ 20 w 170"/>
                <a:gd name="T43" fmla="*/ 9 h 1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0"/>
                <a:gd name="T67" fmla="*/ 0 h 198"/>
                <a:gd name="T68" fmla="*/ 170 w 170"/>
                <a:gd name="T69" fmla="*/ 198 h 1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0" h="198">
                  <a:moveTo>
                    <a:pt x="20" y="9"/>
                  </a:moveTo>
                  <a:lnTo>
                    <a:pt x="66" y="0"/>
                  </a:lnTo>
                  <a:lnTo>
                    <a:pt x="110" y="3"/>
                  </a:lnTo>
                  <a:lnTo>
                    <a:pt x="150" y="22"/>
                  </a:lnTo>
                  <a:lnTo>
                    <a:pt x="170" y="58"/>
                  </a:lnTo>
                  <a:lnTo>
                    <a:pt x="170" y="87"/>
                  </a:lnTo>
                  <a:lnTo>
                    <a:pt x="150" y="126"/>
                  </a:lnTo>
                  <a:lnTo>
                    <a:pt x="116" y="149"/>
                  </a:lnTo>
                  <a:lnTo>
                    <a:pt x="66" y="149"/>
                  </a:lnTo>
                  <a:lnTo>
                    <a:pt x="36" y="168"/>
                  </a:lnTo>
                  <a:lnTo>
                    <a:pt x="26" y="198"/>
                  </a:lnTo>
                  <a:lnTo>
                    <a:pt x="0" y="188"/>
                  </a:lnTo>
                  <a:lnTo>
                    <a:pt x="10" y="149"/>
                  </a:lnTo>
                  <a:lnTo>
                    <a:pt x="46" y="126"/>
                  </a:lnTo>
                  <a:lnTo>
                    <a:pt x="106" y="120"/>
                  </a:lnTo>
                  <a:lnTo>
                    <a:pt x="130" y="97"/>
                  </a:lnTo>
                  <a:lnTo>
                    <a:pt x="136" y="61"/>
                  </a:lnTo>
                  <a:lnTo>
                    <a:pt x="110" y="29"/>
                  </a:lnTo>
                  <a:lnTo>
                    <a:pt x="70" y="29"/>
                  </a:lnTo>
                  <a:lnTo>
                    <a:pt x="26" y="39"/>
                  </a:lnTo>
                  <a:lnTo>
                    <a:pt x="10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487" name="Freeform 13"/>
            <p:cNvSpPr>
              <a:spLocks/>
            </p:cNvSpPr>
            <p:nvPr/>
          </p:nvSpPr>
          <p:spPr bwMode="auto">
            <a:xfrm>
              <a:off x="5295" y="1625"/>
              <a:ext cx="53" cy="54"/>
            </a:xfrm>
            <a:custGeom>
              <a:avLst/>
              <a:gdLst>
                <a:gd name="T0" fmla="*/ 53 w 53"/>
                <a:gd name="T1" fmla="*/ 3 h 54"/>
                <a:gd name="T2" fmla="*/ 26 w 53"/>
                <a:gd name="T3" fmla="*/ 0 h 54"/>
                <a:gd name="T4" fmla="*/ 8 w 53"/>
                <a:gd name="T5" fmla="*/ 20 h 54"/>
                <a:gd name="T6" fmla="*/ 0 w 53"/>
                <a:gd name="T7" fmla="*/ 51 h 54"/>
                <a:gd name="T8" fmla="*/ 26 w 53"/>
                <a:gd name="T9" fmla="*/ 54 h 54"/>
                <a:gd name="T10" fmla="*/ 48 w 53"/>
                <a:gd name="T11" fmla="*/ 40 h 54"/>
                <a:gd name="T12" fmla="*/ 53 w 53"/>
                <a:gd name="T13" fmla="*/ 3 h 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3"/>
                <a:gd name="T22" fmla="*/ 0 h 54"/>
                <a:gd name="T23" fmla="*/ 53 w 53"/>
                <a:gd name="T24" fmla="*/ 54 h 5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3" h="54">
                  <a:moveTo>
                    <a:pt x="53" y="3"/>
                  </a:moveTo>
                  <a:lnTo>
                    <a:pt x="26" y="0"/>
                  </a:lnTo>
                  <a:lnTo>
                    <a:pt x="8" y="20"/>
                  </a:lnTo>
                  <a:lnTo>
                    <a:pt x="0" y="51"/>
                  </a:lnTo>
                  <a:lnTo>
                    <a:pt x="26" y="54"/>
                  </a:lnTo>
                  <a:lnTo>
                    <a:pt x="48" y="40"/>
                  </a:lnTo>
                  <a:lnTo>
                    <a:pt x="53" y="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0484" name="Rectangle 15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Por que escrever um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Plano de Negócios?</a:t>
            </a:r>
          </a:p>
        </p:txBody>
      </p:sp>
      <p:sp>
        <p:nvSpPr>
          <p:cNvPr id="2048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685800" y="1906488"/>
            <a:ext cx="6553200" cy="4114800"/>
          </a:xfrm>
          <a:noFill/>
        </p:spPr>
        <p:txBody>
          <a:bodyPr/>
          <a:lstStyle/>
          <a:p>
            <a:r>
              <a:rPr lang="pt-BR" altLang="pt-BR" sz="1800" b="0" dirty="0"/>
              <a:t>Para entender e estabelecer diretrizes para o seu negócio</a:t>
            </a:r>
          </a:p>
          <a:p>
            <a:endParaRPr lang="pt-BR" altLang="pt-BR" sz="1800" b="0" dirty="0"/>
          </a:p>
          <a:p>
            <a:r>
              <a:rPr lang="pt-BR" altLang="pt-BR" sz="1800" b="0" dirty="0"/>
              <a:t>Para gerenciar de maneira mais eficaz a unidade/empresa e tomar decisões acertadas</a:t>
            </a:r>
          </a:p>
          <a:p>
            <a:endParaRPr lang="pt-BR" altLang="pt-BR" sz="1800" b="0" dirty="0"/>
          </a:p>
          <a:p>
            <a:r>
              <a:rPr lang="pt-BR" altLang="pt-BR" sz="1800" b="0" dirty="0"/>
              <a:t>Para conseguir recursos internamente à empresa e externamente</a:t>
            </a:r>
          </a:p>
          <a:p>
            <a:endParaRPr lang="pt-BR" altLang="pt-BR" sz="1800" b="0" dirty="0"/>
          </a:p>
          <a:p>
            <a:r>
              <a:rPr lang="pt-BR" altLang="pt-BR" sz="1800" b="0" dirty="0"/>
              <a:t>DADOS &amp; FATOS: O Plano de Negócios aumenta em </a:t>
            </a:r>
            <a:r>
              <a:rPr lang="pt-BR" altLang="pt-BR" sz="1800" b="0" dirty="0">
                <a:solidFill>
                  <a:schemeClr val="tx1"/>
                </a:solidFill>
              </a:rPr>
              <a:t>60%</a:t>
            </a:r>
            <a:r>
              <a:rPr lang="pt-BR" altLang="pt-BR" sz="1800" b="0" dirty="0"/>
              <a:t> a probabilidade de sucesso dos negócios. (Fonte: Harvard Business </a:t>
            </a:r>
            <a:r>
              <a:rPr lang="pt-BR" altLang="pt-BR" sz="1800" b="0" dirty="0" err="1"/>
              <a:t>School</a:t>
            </a:r>
            <a:r>
              <a:rPr lang="pt-BR" altLang="pt-BR" sz="1800" b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35054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Por que não escrever um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Plano de Negócios?</a:t>
            </a:r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556792"/>
            <a:ext cx="7772400" cy="4114800"/>
          </a:xfrm>
          <a:noFill/>
        </p:spPr>
        <p:txBody>
          <a:bodyPr/>
          <a:lstStyle/>
          <a:p>
            <a:endParaRPr lang="pt-BR" altLang="pt-BR" dirty="0"/>
          </a:p>
          <a:p>
            <a:r>
              <a:rPr lang="pt-BR" altLang="pt-BR" sz="1800" dirty="0"/>
              <a:t>Eu não necessito de um</a:t>
            </a:r>
          </a:p>
          <a:p>
            <a:endParaRPr lang="pt-BR" altLang="pt-BR" sz="1800" dirty="0"/>
          </a:p>
          <a:p>
            <a:r>
              <a:rPr lang="pt-BR" altLang="pt-BR" sz="1800" dirty="0"/>
              <a:t>Eu tenho um em minha cabeça </a:t>
            </a:r>
          </a:p>
          <a:p>
            <a:pPr>
              <a:buFontTx/>
              <a:buNone/>
            </a:pPr>
            <a:r>
              <a:rPr lang="pt-BR" altLang="pt-BR" sz="1800" dirty="0"/>
              <a:t>    “</a:t>
            </a:r>
            <a:r>
              <a:rPr lang="pt-BR" altLang="pt-BR" sz="1800" i="1" dirty="0"/>
              <a:t>The </a:t>
            </a:r>
            <a:r>
              <a:rPr lang="pt-BR" altLang="pt-BR" sz="1800" i="1" dirty="0" err="1"/>
              <a:t>finest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memory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is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not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firm</a:t>
            </a:r>
            <a:r>
              <a:rPr lang="pt-BR" altLang="pt-BR" sz="1800" i="1" dirty="0"/>
              <a:t> as </a:t>
            </a:r>
            <a:r>
              <a:rPr lang="pt-BR" altLang="pt-BR" sz="1800" i="1" dirty="0" err="1"/>
              <a:t>written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ink</a:t>
            </a:r>
            <a:r>
              <a:rPr lang="pt-BR" altLang="pt-BR" sz="1800" i="1" dirty="0"/>
              <a:t>” (</a:t>
            </a:r>
            <a:r>
              <a:rPr lang="pt-BR" altLang="pt-BR" sz="1800" i="1" dirty="0" err="1"/>
              <a:t>Lao-Tse</a:t>
            </a:r>
            <a:r>
              <a:rPr lang="pt-BR" altLang="pt-BR" sz="1800" i="1" dirty="0"/>
              <a:t>)</a:t>
            </a:r>
            <a:endParaRPr lang="pt-BR" altLang="pt-BR" sz="1800" dirty="0"/>
          </a:p>
          <a:p>
            <a:endParaRPr lang="pt-BR" altLang="pt-BR" sz="1800" dirty="0"/>
          </a:p>
          <a:p>
            <a:r>
              <a:rPr lang="pt-BR" altLang="pt-BR" sz="1800" dirty="0"/>
              <a:t>Eu não sei como começar</a:t>
            </a:r>
          </a:p>
          <a:p>
            <a:endParaRPr lang="pt-BR" altLang="pt-BR" sz="1800" dirty="0"/>
          </a:p>
          <a:p>
            <a:r>
              <a:rPr lang="pt-BR" altLang="pt-BR" sz="1800" dirty="0"/>
              <a:t>Eu não tenho tempo </a:t>
            </a:r>
          </a:p>
          <a:p>
            <a:endParaRPr lang="pt-BR" altLang="pt-BR" sz="1800" dirty="0"/>
          </a:p>
          <a:p>
            <a:r>
              <a:rPr lang="pt-BR" altLang="pt-BR" sz="1800" dirty="0"/>
              <a:t>Eu não sou bom com os números...</a:t>
            </a:r>
            <a:endParaRPr lang="pt-BR" alt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46713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67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1679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679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1679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1679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 fill="hold"/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 fill="hold"/>
                                        <p:tgtEl>
                                          <p:spTgt spid="1679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tângulo de cantos arredondados 7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914400" y="2132856"/>
            <a:ext cx="7086600" cy="762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dirty="0">
                <a:solidFill>
                  <a:srgbClr val="002060"/>
                </a:solidFill>
                <a:latin typeface="Arial" panose="020B0604020202020204" pitchFamily="34" charset="0"/>
              </a:rPr>
              <a:t>Em que negócio você está?</a:t>
            </a:r>
            <a:endParaRPr lang="pt-BR" altLang="pt-BR" sz="2400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914400" y="3047256"/>
            <a:ext cx="7086600" cy="762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3366"/>
                </a:solidFill>
                <a:latin typeface="Arial" panose="020B0604020202020204" pitchFamily="34" charset="0"/>
              </a:rPr>
              <a:t>O quê você (realmente) vende?</a:t>
            </a:r>
            <a:endParaRPr lang="pt-BR" altLang="pt-BR" sz="2400" b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014" name="Rectangle 6"/>
          <p:cNvSpPr>
            <a:spLocks noChangeArrowheads="1"/>
          </p:cNvSpPr>
          <p:nvPr/>
        </p:nvSpPr>
        <p:spPr bwMode="auto">
          <a:xfrm>
            <a:off x="914400" y="3961656"/>
            <a:ext cx="7086600" cy="762000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3366"/>
                </a:solidFill>
                <a:latin typeface="Arial" panose="020B0604020202020204" pitchFamily="34" charset="0"/>
              </a:rPr>
              <a:t>Qual é o seu mercado alvo?</a:t>
            </a:r>
            <a:endParaRPr lang="pt-BR" altLang="pt-BR" sz="2400" b="0">
              <a:solidFill>
                <a:srgbClr val="00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Aspectos Chave do PN</a:t>
            </a:r>
          </a:p>
        </p:txBody>
      </p:sp>
      <p:sp>
        <p:nvSpPr>
          <p:cNvPr id="2355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1124744"/>
            <a:ext cx="7772400" cy="4114800"/>
          </a:xfrm>
          <a:noFill/>
        </p:spPr>
        <p:txBody>
          <a:bodyPr/>
          <a:lstStyle/>
          <a:p>
            <a:pPr algn="ctr">
              <a:buFontTx/>
              <a:buNone/>
            </a:pPr>
            <a:endParaRPr lang="pt-BR" altLang="pt-BR" sz="1800" b="0" dirty="0"/>
          </a:p>
          <a:p>
            <a:pPr algn="ctr">
              <a:buFontTx/>
              <a:buNone/>
            </a:pPr>
            <a:r>
              <a:rPr lang="pt-BR" altLang="pt-BR" sz="1800" b="0" dirty="0"/>
              <a:t>O Plano de Negócios deve focar principalmente três questões:</a:t>
            </a:r>
          </a:p>
        </p:txBody>
      </p:sp>
      <p:sp>
        <p:nvSpPr>
          <p:cNvPr id="171018" name="WordArt 10"/>
          <p:cNvSpPr>
            <a:spLocks noChangeArrowheads="1" noChangeShapeType="1" noTextEdit="1"/>
          </p:cNvSpPr>
          <p:nvPr/>
        </p:nvSpPr>
        <p:spPr bwMode="auto">
          <a:xfrm>
            <a:off x="2261629" y="5072305"/>
            <a:ext cx="4392141" cy="12241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Arial Black" panose="020B0A04020102020204" pitchFamily="34" charset="0"/>
              </a:rPr>
              <a:t>Conte sua história!</a:t>
            </a:r>
          </a:p>
        </p:txBody>
      </p:sp>
    </p:spTree>
    <p:extLst>
      <p:ext uri="{BB962C8B-B14F-4D97-AF65-F5344CB8AC3E}">
        <p14:creationId xmlns:p14="http://schemas.microsoft.com/office/powerpoint/2010/main" val="60245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 animBg="1" autoUpdateAnimBg="0"/>
      <p:bldP spid="171013" grpId="0" animBg="1" autoUpdateAnimBg="0"/>
      <p:bldP spid="171014" grpId="0" animBg="1" autoUpdateAnimBg="0"/>
      <p:bldP spid="1710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tângulo de cantos arredondados 5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4" name="CaixaDeTexto 5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Aspectos Chave da história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50"/>
            <a:ext cx="8229600" cy="4525962"/>
          </a:xfrm>
          <a:noFill/>
        </p:spPr>
        <p:txBody>
          <a:bodyPr/>
          <a:lstStyle/>
          <a:p>
            <a:r>
              <a:rPr lang="pt-BR" altLang="pt-BR" sz="2200" b="0" dirty="0"/>
              <a:t>Oportunidade, mercado, clientes</a:t>
            </a:r>
          </a:p>
          <a:p>
            <a:r>
              <a:rPr lang="pt-BR" altLang="pt-BR" sz="2200" b="0" dirty="0"/>
              <a:t>Capacidade gerencial de implementação</a:t>
            </a:r>
          </a:p>
          <a:p>
            <a:r>
              <a:rPr lang="pt-BR" altLang="pt-BR" sz="2200" b="0" dirty="0"/>
              <a:t>Recursos mínimos requeridos (pessoas, infra, etc.)</a:t>
            </a:r>
          </a:p>
          <a:p>
            <a:r>
              <a:rPr lang="pt-BR" altLang="pt-BR" sz="2200" b="0" dirty="0"/>
              <a:t>Estratégia de entrada e visão de crescimento</a:t>
            </a:r>
          </a:p>
          <a:p>
            <a:r>
              <a:rPr lang="pt-BR" altLang="pt-BR" sz="2200" b="0" dirty="0"/>
              <a:t>Recursos $$ requeridos, </a:t>
            </a:r>
          </a:p>
          <a:p>
            <a:pPr>
              <a:buFontTx/>
              <a:buNone/>
            </a:pPr>
            <a:r>
              <a:rPr lang="pt-BR" altLang="pt-BR" sz="2200" b="0" dirty="0"/>
              <a:t>      fluxo de caixa, acordo etc.</a:t>
            </a:r>
          </a:p>
          <a:p>
            <a:r>
              <a:rPr lang="pt-BR" altLang="pt-BR" sz="2200" b="0" dirty="0"/>
              <a:t>Premissas e análise de riscos</a:t>
            </a:r>
          </a:p>
          <a:p>
            <a:r>
              <a:rPr lang="pt-BR" altLang="pt-BR" sz="2200" b="0" dirty="0"/>
              <a:t>Projeção de resultados</a:t>
            </a:r>
          </a:p>
          <a:p>
            <a:r>
              <a:rPr lang="pt-BR" altLang="pt-BR" sz="2200" b="0" dirty="0"/>
              <a:t>Opções de “colheita” </a:t>
            </a:r>
          </a:p>
          <a:p>
            <a:r>
              <a:rPr lang="pt-BR" altLang="pt-BR" sz="2200" b="0" dirty="0"/>
              <a:t>Cronograma </a:t>
            </a: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5478" y="4631184"/>
            <a:ext cx="1150938" cy="1403350"/>
            <a:chOff x="3929" y="2407"/>
            <a:chExt cx="1257" cy="1018"/>
          </a:xfrm>
        </p:grpSpPr>
        <p:sp>
          <p:nvSpPr>
            <p:cNvPr id="24614" name="Freeform 5"/>
            <p:cNvSpPr>
              <a:spLocks/>
            </p:cNvSpPr>
            <p:nvPr/>
          </p:nvSpPr>
          <p:spPr bwMode="auto">
            <a:xfrm>
              <a:off x="4175" y="2907"/>
              <a:ext cx="823" cy="509"/>
            </a:xfrm>
            <a:custGeom>
              <a:avLst/>
              <a:gdLst>
                <a:gd name="T0" fmla="*/ 0 w 823"/>
                <a:gd name="T1" fmla="*/ 112 h 509"/>
                <a:gd name="T2" fmla="*/ 2 w 823"/>
                <a:gd name="T3" fmla="*/ 315 h 509"/>
                <a:gd name="T4" fmla="*/ 94 w 823"/>
                <a:gd name="T5" fmla="*/ 388 h 509"/>
                <a:gd name="T6" fmla="*/ 186 w 823"/>
                <a:gd name="T7" fmla="*/ 436 h 509"/>
                <a:gd name="T8" fmla="*/ 331 w 823"/>
                <a:gd name="T9" fmla="*/ 509 h 509"/>
                <a:gd name="T10" fmla="*/ 501 w 823"/>
                <a:gd name="T11" fmla="*/ 397 h 509"/>
                <a:gd name="T12" fmla="*/ 685 w 823"/>
                <a:gd name="T13" fmla="*/ 256 h 509"/>
                <a:gd name="T14" fmla="*/ 816 w 823"/>
                <a:gd name="T15" fmla="*/ 159 h 509"/>
                <a:gd name="T16" fmla="*/ 823 w 823"/>
                <a:gd name="T17" fmla="*/ 0 h 509"/>
                <a:gd name="T18" fmla="*/ 729 w 823"/>
                <a:gd name="T19" fmla="*/ 59 h 509"/>
                <a:gd name="T20" fmla="*/ 637 w 823"/>
                <a:gd name="T21" fmla="*/ 123 h 509"/>
                <a:gd name="T22" fmla="*/ 532 w 823"/>
                <a:gd name="T23" fmla="*/ 203 h 509"/>
                <a:gd name="T24" fmla="*/ 335 w 823"/>
                <a:gd name="T25" fmla="*/ 97 h 509"/>
                <a:gd name="T26" fmla="*/ 258 w 823"/>
                <a:gd name="T27" fmla="*/ 132 h 509"/>
                <a:gd name="T28" fmla="*/ 125 w 823"/>
                <a:gd name="T29" fmla="*/ 183 h 509"/>
                <a:gd name="T30" fmla="*/ 0 w 823"/>
                <a:gd name="T31" fmla="*/ 112 h 50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23"/>
                <a:gd name="T49" fmla="*/ 0 h 509"/>
                <a:gd name="T50" fmla="*/ 823 w 823"/>
                <a:gd name="T51" fmla="*/ 509 h 50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23" h="509">
                  <a:moveTo>
                    <a:pt x="0" y="112"/>
                  </a:moveTo>
                  <a:lnTo>
                    <a:pt x="2" y="315"/>
                  </a:lnTo>
                  <a:lnTo>
                    <a:pt x="94" y="388"/>
                  </a:lnTo>
                  <a:lnTo>
                    <a:pt x="186" y="436"/>
                  </a:lnTo>
                  <a:lnTo>
                    <a:pt x="331" y="509"/>
                  </a:lnTo>
                  <a:lnTo>
                    <a:pt x="501" y="397"/>
                  </a:lnTo>
                  <a:lnTo>
                    <a:pt x="685" y="256"/>
                  </a:lnTo>
                  <a:lnTo>
                    <a:pt x="816" y="159"/>
                  </a:lnTo>
                  <a:lnTo>
                    <a:pt x="823" y="0"/>
                  </a:lnTo>
                  <a:lnTo>
                    <a:pt x="729" y="59"/>
                  </a:lnTo>
                  <a:lnTo>
                    <a:pt x="637" y="123"/>
                  </a:lnTo>
                  <a:lnTo>
                    <a:pt x="532" y="203"/>
                  </a:lnTo>
                  <a:lnTo>
                    <a:pt x="335" y="97"/>
                  </a:lnTo>
                  <a:lnTo>
                    <a:pt x="258" y="132"/>
                  </a:lnTo>
                  <a:lnTo>
                    <a:pt x="125" y="18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AC824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615" name="Group 6"/>
            <p:cNvGrpSpPr>
              <a:grpSpLocks/>
            </p:cNvGrpSpPr>
            <p:nvPr/>
          </p:nvGrpSpPr>
          <p:grpSpPr bwMode="auto">
            <a:xfrm>
              <a:off x="3946" y="2421"/>
              <a:ext cx="1227" cy="688"/>
              <a:chOff x="3946" y="2421"/>
              <a:chExt cx="1227" cy="688"/>
            </a:xfrm>
          </p:grpSpPr>
          <p:sp>
            <p:nvSpPr>
              <p:cNvPr id="24624" name="Freeform 7"/>
              <p:cNvSpPr>
                <a:spLocks/>
              </p:cNvSpPr>
              <p:nvPr/>
            </p:nvSpPr>
            <p:spPr bwMode="auto">
              <a:xfrm>
                <a:off x="3946" y="2755"/>
                <a:ext cx="575" cy="342"/>
              </a:xfrm>
              <a:custGeom>
                <a:avLst/>
                <a:gdLst>
                  <a:gd name="T0" fmla="*/ 220 w 575"/>
                  <a:gd name="T1" fmla="*/ 0 h 342"/>
                  <a:gd name="T2" fmla="*/ 0 w 575"/>
                  <a:gd name="T3" fmla="*/ 140 h 342"/>
                  <a:gd name="T4" fmla="*/ 134 w 575"/>
                  <a:gd name="T5" fmla="*/ 207 h 342"/>
                  <a:gd name="T6" fmla="*/ 245 w 575"/>
                  <a:gd name="T7" fmla="*/ 260 h 342"/>
                  <a:gd name="T8" fmla="*/ 359 w 575"/>
                  <a:gd name="T9" fmla="*/ 342 h 342"/>
                  <a:gd name="T10" fmla="*/ 575 w 575"/>
                  <a:gd name="T11" fmla="*/ 240 h 342"/>
                  <a:gd name="T12" fmla="*/ 432 w 575"/>
                  <a:gd name="T13" fmla="*/ 160 h 342"/>
                  <a:gd name="T14" fmla="*/ 317 w 575"/>
                  <a:gd name="T15" fmla="*/ 80 h 342"/>
                  <a:gd name="T16" fmla="*/ 220 w 575"/>
                  <a:gd name="T17" fmla="*/ 0 h 3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5"/>
                  <a:gd name="T28" fmla="*/ 0 h 342"/>
                  <a:gd name="T29" fmla="*/ 575 w 575"/>
                  <a:gd name="T30" fmla="*/ 342 h 3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5" h="342">
                    <a:moveTo>
                      <a:pt x="220" y="0"/>
                    </a:moveTo>
                    <a:lnTo>
                      <a:pt x="0" y="140"/>
                    </a:lnTo>
                    <a:lnTo>
                      <a:pt x="134" y="207"/>
                    </a:lnTo>
                    <a:lnTo>
                      <a:pt x="245" y="260"/>
                    </a:lnTo>
                    <a:lnTo>
                      <a:pt x="359" y="342"/>
                    </a:lnTo>
                    <a:lnTo>
                      <a:pt x="575" y="240"/>
                    </a:lnTo>
                    <a:lnTo>
                      <a:pt x="432" y="160"/>
                    </a:lnTo>
                    <a:lnTo>
                      <a:pt x="317" y="80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25" name="Freeform 8"/>
              <p:cNvSpPr>
                <a:spLocks/>
              </p:cNvSpPr>
              <p:nvPr/>
            </p:nvSpPr>
            <p:spPr bwMode="auto">
              <a:xfrm>
                <a:off x="4525" y="2694"/>
                <a:ext cx="648" cy="415"/>
              </a:xfrm>
              <a:custGeom>
                <a:avLst/>
                <a:gdLst>
                  <a:gd name="T0" fmla="*/ 0 w 648"/>
                  <a:gd name="T1" fmla="*/ 303 h 415"/>
                  <a:gd name="T2" fmla="*/ 178 w 648"/>
                  <a:gd name="T3" fmla="*/ 191 h 415"/>
                  <a:gd name="T4" fmla="*/ 305 w 648"/>
                  <a:gd name="T5" fmla="*/ 123 h 415"/>
                  <a:gd name="T6" fmla="*/ 398 w 648"/>
                  <a:gd name="T7" fmla="*/ 51 h 415"/>
                  <a:gd name="T8" fmla="*/ 463 w 648"/>
                  <a:gd name="T9" fmla="*/ 0 h 415"/>
                  <a:gd name="T10" fmla="*/ 600 w 648"/>
                  <a:gd name="T11" fmla="*/ 53 h 415"/>
                  <a:gd name="T12" fmla="*/ 648 w 648"/>
                  <a:gd name="T13" fmla="*/ 77 h 415"/>
                  <a:gd name="T14" fmla="*/ 580 w 648"/>
                  <a:gd name="T15" fmla="*/ 145 h 415"/>
                  <a:gd name="T16" fmla="*/ 455 w 648"/>
                  <a:gd name="T17" fmla="*/ 222 h 415"/>
                  <a:gd name="T18" fmla="*/ 338 w 648"/>
                  <a:gd name="T19" fmla="*/ 294 h 415"/>
                  <a:gd name="T20" fmla="*/ 237 w 648"/>
                  <a:gd name="T21" fmla="*/ 373 h 415"/>
                  <a:gd name="T22" fmla="*/ 178 w 648"/>
                  <a:gd name="T23" fmla="*/ 415 h 415"/>
                  <a:gd name="T24" fmla="*/ 13 w 648"/>
                  <a:gd name="T25" fmla="*/ 329 h 415"/>
                  <a:gd name="T26" fmla="*/ 0 w 648"/>
                  <a:gd name="T27" fmla="*/ 303 h 4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648"/>
                  <a:gd name="T43" fmla="*/ 0 h 415"/>
                  <a:gd name="T44" fmla="*/ 648 w 648"/>
                  <a:gd name="T45" fmla="*/ 415 h 41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648" h="415">
                    <a:moveTo>
                      <a:pt x="0" y="303"/>
                    </a:moveTo>
                    <a:lnTo>
                      <a:pt x="178" y="191"/>
                    </a:lnTo>
                    <a:lnTo>
                      <a:pt x="305" y="123"/>
                    </a:lnTo>
                    <a:lnTo>
                      <a:pt x="398" y="51"/>
                    </a:lnTo>
                    <a:lnTo>
                      <a:pt x="463" y="0"/>
                    </a:lnTo>
                    <a:lnTo>
                      <a:pt x="600" y="53"/>
                    </a:lnTo>
                    <a:lnTo>
                      <a:pt x="648" y="77"/>
                    </a:lnTo>
                    <a:lnTo>
                      <a:pt x="580" y="145"/>
                    </a:lnTo>
                    <a:lnTo>
                      <a:pt x="455" y="222"/>
                    </a:lnTo>
                    <a:lnTo>
                      <a:pt x="338" y="294"/>
                    </a:lnTo>
                    <a:lnTo>
                      <a:pt x="237" y="373"/>
                    </a:lnTo>
                    <a:lnTo>
                      <a:pt x="178" y="415"/>
                    </a:lnTo>
                    <a:lnTo>
                      <a:pt x="13" y="329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26" name="Freeform 9"/>
              <p:cNvSpPr>
                <a:spLocks/>
              </p:cNvSpPr>
              <p:nvPr/>
            </p:nvSpPr>
            <p:spPr bwMode="auto">
              <a:xfrm>
                <a:off x="4041" y="2511"/>
                <a:ext cx="672" cy="243"/>
              </a:xfrm>
              <a:custGeom>
                <a:avLst/>
                <a:gdLst>
                  <a:gd name="T0" fmla="*/ 132 w 672"/>
                  <a:gd name="T1" fmla="*/ 243 h 243"/>
                  <a:gd name="T2" fmla="*/ 321 w 672"/>
                  <a:gd name="T3" fmla="*/ 149 h 243"/>
                  <a:gd name="T4" fmla="*/ 494 w 672"/>
                  <a:gd name="T5" fmla="*/ 72 h 243"/>
                  <a:gd name="T6" fmla="*/ 672 w 672"/>
                  <a:gd name="T7" fmla="*/ 7 h 243"/>
                  <a:gd name="T8" fmla="*/ 488 w 672"/>
                  <a:gd name="T9" fmla="*/ 0 h 243"/>
                  <a:gd name="T10" fmla="*/ 395 w 672"/>
                  <a:gd name="T11" fmla="*/ 38 h 243"/>
                  <a:gd name="T12" fmla="*/ 224 w 672"/>
                  <a:gd name="T13" fmla="*/ 92 h 243"/>
                  <a:gd name="T14" fmla="*/ 123 w 672"/>
                  <a:gd name="T15" fmla="*/ 133 h 243"/>
                  <a:gd name="T16" fmla="*/ 0 w 672"/>
                  <a:gd name="T17" fmla="*/ 207 h 243"/>
                  <a:gd name="T18" fmla="*/ 132 w 672"/>
                  <a:gd name="T19" fmla="*/ 243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2"/>
                  <a:gd name="T31" fmla="*/ 0 h 243"/>
                  <a:gd name="T32" fmla="*/ 672 w 672"/>
                  <a:gd name="T33" fmla="*/ 243 h 24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2" h="243">
                    <a:moveTo>
                      <a:pt x="132" y="243"/>
                    </a:moveTo>
                    <a:lnTo>
                      <a:pt x="321" y="149"/>
                    </a:lnTo>
                    <a:lnTo>
                      <a:pt x="494" y="72"/>
                    </a:lnTo>
                    <a:lnTo>
                      <a:pt x="672" y="7"/>
                    </a:lnTo>
                    <a:lnTo>
                      <a:pt x="488" y="0"/>
                    </a:lnTo>
                    <a:lnTo>
                      <a:pt x="395" y="38"/>
                    </a:lnTo>
                    <a:lnTo>
                      <a:pt x="224" y="92"/>
                    </a:lnTo>
                    <a:lnTo>
                      <a:pt x="123" y="133"/>
                    </a:lnTo>
                    <a:lnTo>
                      <a:pt x="0" y="207"/>
                    </a:lnTo>
                    <a:lnTo>
                      <a:pt x="132" y="243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27" name="Freeform 10"/>
              <p:cNvSpPr>
                <a:spLocks/>
              </p:cNvSpPr>
              <p:nvPr/>
            </p:nvSpPr>
            <p:spPr bwMode="auto">
              <a:xfrm>
                <a:off x="4713" y="2421"/>
                <a:ext cx="401" cy="285"/>
              </a:xfrm>
              <a:custGeom>
                <a:avLst/>
                <a:gdLst>
                  <a:gd name="T0" fmla="*/ 0 w 401"/>
                  <a:gd name="T1" fmla="*/ 107 h 285"/>
                  <a:gd name="T2" fmla="*/ 160 w 401"/>
                  <a:gd name="T3" fmla="*/ 207 h 285"/>
                  <a:gd name="T4" fmla="*/ 273 w 401"/>
                  <a:gd name="T5" fmla="*/ 285 h 285"/>
                  <a:gd name="T6" fmla="*/ 401 w 401"/>
                  <a:gd name="T7" fmla="*/ 198 h 285"/>
                  <a:gd name="T8" fmla="*/ 188 w 401"/>
                  <a:gd name="T9" fmla="*/ 78 h 285"/>
                  <a:gd name="T10" fmla="*/ 66 w 401"/>
                  <a:gd name="T11" fmla="*/ 0 h 285"/>
                  <a:gd name="T12" fmla="*/ 0 w 401"/>
                  <a:gd name="T13" fmla="*/ 107 h 2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01"/>
                  <a:gd name="T22" fmla="*/ 0 h 285"/>
                  <a:gd name="T23" fmla="*/ 401 w 401"/>
                  <a:gd name="T24" fmla="*/ 285 h 2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01" h="285">
                    <a:moveTo>
                      <a:pt x="0" y="107"/>
                    </a:moveTo>
                    <a:lnTo>
                      <a:pt x="160" y="207"/>
                    </a:lnTo>
                    <a:lnTo>
                      <a:pt x="273" y="285"/>
                    </a:lnTo>
                    <a:lnTo>
                      <a:pt x="401" y="198"/>
                    </a:lnTo>
                    <a:lnTo>
                      <a:pt x="188" y="78"/>
                    </a:lnTo>
                    <a:lnTo>
                      <a:pt x="66" y="0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CAA87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28" name="Freeform 11"/>
              <p:cNvSpPr>
                <a:spLocks/>
              </p:cNvSpPr>
              <p:nvPr/>
            </p:nvSpPr>
            <p:spPr bwMode="auto">
              <a:xfrm>
                <a:off x="4157" y="2523"/>
                <a:ext cx="838" cy="478"/>
              </a:xfrm>
              <a:custGeom>
                <a:avLst/>
                <a:gdLst>
                  <a:gd name="T0" fmla="*/ 24 w 838"/>
                  <a:gd name="T1" fmla="*/ 233 h 478"/>
                  <a:gd name="T2" fmla="*/ 118 w 838"/>
                  <a:gd name="T3" fmla="*/ 326 h 478"/>
                  <a:gd name="T4" fmla="*/ 247 w 838"/>
                  <a:gd name="T5" fmla="*/ 410 h 478"/>
                  <a:gd name="T6" fmla="*/ 365 w 838"/>
                  <a:gd name="T7" fmla="*/ 478 h 478"/>
                  <a:gd name="T8" fmla="*/ 505 w 838"/>
                  <a:gd name="T9" fmla="*/ 399 h 478"/>
                  <a:gd name="T10" fmla="*/ 584 w 838"/>
                  <a:gd name="T11" fmla="*/ 346 h 478"/>
                  <a:gd name="T12" fmla="*/ 694 w 838"/>
                  <a:gd name="T13" fmla="*/ 291 h 478"/>
                  <a:gd name="T14" fmla="*/ 838 w 838"/>
                  <a:gd name="T15" fmla="*/ 167 h 478"/>
                  <a:gd name="T16" fmla="*/ 615 w 838"/>
                  <a:gd name="T17" fmla="*/ 42 h 478"/>
                  <a:gd name="T18" fmla="*/ 543 w 838"/>
                  <a:gd name="T19" fmla="*/ 0 h 478"/>
                  <a:gd name="T20" fmla="*/ 309 w 838"/>
                  <a:gd name="T21" fmla="*/ 88 h 478"/>
                  <a:gd name="T22" fmla="*/ 138 w 838"/>
                  <a:gd name="T23" fmla="*/ 161 h 478"/>
                  <a:gd name="T24" fmla="*/ 0 w 838"/>
                  <a:gd name="T25" fmla="*/ 231 h 478"/>
                  <a:gd name="T26" fmla="*/ 24 w 838"/>
                  <a:gd name="T27" fmla="*/ 233 h 4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38"/>
                  <a:gd name="T43" fmla="*/ 0 h 478"/>
                  <a:gd name="T44" fmla="*/ 838 w 838"/>
                  <a:gd name="T45" fmla="*/ 478 h 47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38" h="478">
                    <a:moveTo>
                      <a:pt x="24" y="233"/>
                    </a:moveTo>
                    <a:lnTo>
                      <a:pt x="118" y="326"/>
                    </a:lnTo>
                    <a:lnTo>
                      <a:pt x="247" y="410"/>
                    </a:lnTo>
                    <a:lnTo>
                      <a:pt x="365" y="478"/>
                    </a:lnTo>
                    <a:lnTo>
                      <a:pt x="505" y="399"/>
                    </a:lnTo>
                    <a:lnTo>
                      <a:pt x="584" y="346"/>
                    </a:lnTo>
                    <a:lnTo>
                      <a:pt x="694" y="291"/>
                    </a:lnTo>
                    <a:lnTo>
                      <a:pt x="838" y="167"/>
                    </a:lnTo>
                    <a:lnTo>
                      <a:pt x="615" y="42"/>
                    </a:lnTo>
                    <a:lnTo>
                      <a:pt x="543" y="0"/>
                    </a:lnTo>
                    <a:lnTo>
                      <a:pt x="309" y="88"/>
                    </a:lnTo>
                    <a:lnTo>
                      <a:pt x="138" y="161"/>
                    </a:lnTo>
                    <a:lnTo>
                      <a:pt x="0" y="231"/>
                    </a:lnTo>
                    <a:lnTo>
                      <a:pt x="24" y="233"/>
                    </a:lnTo>
                    <a:close/>
                  </a:path>
                </a:pathLst>
              </a:custGeom>
              <a:solidFill>
                <a:srgbClr val="AC824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4616" name="Freeform 12"/>
            <p:cNvSpPr>
              <a:spLocks/>
            </p:cNvSpPr>
            <p:nvPr/>
          </p:nvSpPr>
          <p:spPr bwMode="auto">
            <a:xfrm>
              <a:off x="4708" y="2407"/>
              <a:ext cx="418" cy="305"/>
            </a:xfrm>
            <a:custGeom>
              <a:avLst/>
              <a:gdLst>
                <a:gd name="T0" fmla="*/ 22 w 418"/>
                <a:gd name="T1" fmla="*/ 106 h 305"/>
                <a:gd name="T2" fmla="*/ 80 w 418"/>
                <a:gd name="T3" fmla="*/ 33 h 305"/>
                <a:gd name="T4" fmla="*/ 288 w 418"/>
                <a:gd name="T5" fmla="*/ 153 h 305"/>
                <a:gd name="T6" fmla="*/ 380 w 418"/>
                <a:gd name="T7" fmla="*/ 210 h 305"/>
                <a:gd name="T8" fmla="*/ 261 w 418"/>
                <a:gd name="T9" fmla="*/ 285 h 305"/>
                <a:gd name="T10" fmla="*/ 268 w 418"/>
                <a:gd name="T11" fmla="*/ 303 h 305"/>
                <a:gd name="T12" fmla="*/ 279 w 418"/>
                <a:gd name="T13" fmla="*/ 305 h 305"/>
                <a:gd name="T14" fmla="*/ 418 w 418"/>
                <a:gd name="T15" fmla="*/ 212 h 305"/>
                <a:gd name="T16" fmla="*/ 400 w 418"/>
                <a:gd name="T17" fmla="*/ 186 h 305"/>
                <a:gd name="T18" fmla="*/ 245 w 418"/>
                <a:gd name="T19" fmla="*/ 106 h 305"/>
                <a:gd name="T20" fmla="*/ 73 w 418"/>
                <a:gd name="T21" fmla="*/ 0 h 305"/>
                <a:gd name="T22" fmla="*/ 53 w 418"/>
                <a:gd name="T23" fmla="*/ 20 h 305"/>
                <a:gd name="T24" fmla="*/ 0 w 418"/>
                <a:gd name="T25" fmla="*/ 111 h 305"/>
                <a:gd name="T26" fmla="*/ 22 w 418"/>
                <a:gd name="T27" fmla="*/ 106 h 3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18"/>
                <a:gd name="T43" fmla="*/ 0 h 305"/>
                <a:gd name="T44" fmla="*/ 418 w 418"/>
                <a:gd name="T45" fmla="*/ 305 h 3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18" h="305">
                  <a:moveTo>
                    <a:pt x="22" y="106"/>
                  </a:moveTo>
                  <a:lnTo>
                    <a:pt x="80" y="33"/>
                  </a:lnTo>
                  <a:lnTo>
                    <a:pt x="288" y="153"/>
                  </a:lnTo>
                  <a:lnTo>
                    <a:pt x="380" y="210"/>
                  </a:lnTo>
                  <a:lnTo>
                    <a:pt x="261" y="285"/>
                  </a:lnTo>
                  <a:lnTo>
                    <a:pt x="268" y="303"/>
                  </a:lnTo>
                  <a:lnTo>
                    <a:pt x="279" y="305"/>
                  </a:lnTo>
                  <a:lnTo>
                    <a:pt x="418" y="212"/>
                  </a:lnTo>
                  <a:lnTo>
                    <a:pt x="400" y="186"/>
                  </a:lnTo>
                  <a:lnTo>
                    <a:pt x="245" y="106"/>
                  </a:lnTo>
                  <a:lnTo>
                    <a:pt x="73" y="0"/>
                  </a:lnTo>
                  <a:lnTo>
                    <a:pt x="53" y="20"/>
                  </a:lnTo>
                  <a:lnTo>
                    <a:pt x="0" y="111"/>
                  </a:lnTo>
                  <a:lnTo>
                    <a:pt x="22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7" name="Freeform 13"/>
            <p:cNvSpPr>
              <a:spLocks/>
            </p:cNvSpPr>
            <p:nvPr/>
          </p:nvSpPr>
          <p:spPr bwMode="auto">
            <a:xfrm>
              <a:off x="4020" y="2503"/>
              <a:ext cx="693" cy="256"/>
            </a:xfrm>
            <a:custGeom>
              <a:avLst/>
              <a:gdLst>
                <a:gd name="T0" fmla="*/ 693 w 693"/>
                <a:gd name="T1" fmla="*/ 13 h 256"/>
                <a:gd name="T2" fmla="*/ 522 w 693"/>
                <a:gd name="T3" fmla="*/ 0 h 256"/>
                <a:gd name="T4" fmla="*/ 298 w 693"/>
                <a:gd name="T5" fmla="*/ 73 h 256"/>
                <a:gd name="T6" fmla="*/ 151 w 693"/>
                <a:gd name="T7" fmla="*/ 127 h 256"/>
                <a:gd name="T8" fmla="*/ 39 w 693"/>
                <a:gd name="T9" fmla="*/ 189 h 256"/>
                <a:gd name="T10" fmla="*/ 0 w 693"/>
                <a:gd name="T11" fmla="*/ 216 h 256"/>
                <a:gd name="T12" fmla="*/ 9 w 693"/>
                <a:gd name="T13" fmla="*/ 223 h 256"/>
                <a:gd name="T14" fmla="*/ 138 w 693"/>
                <a:gd name="T15" fmla="*/ 256 h 256"/>
                <a:gd name="T16" fmla="*/ 151 w 693"/>
                <a:gd name="T17" fmla="*/ 240 h 256"/>
                <a:gd name="T18" fmla="*/ 42 w 693"/>
                <a:gd name="T19" fmla="*/ 209 h 256"/>
                <a:gd name="T20" fmla="*/ 118 w 693"/>
                <a:gd name="T21" fmla="*/ 163 h 256"/>
                <a:gd name="T22" fmla="*/ 193 w 693"/>
                <a:gd name="T23" fmla="*/ 129 h 256"/>
                <a:gd name="T24" fmla="*/ 318 w 693"/>
                <a:gd name="T25" fmla="*/ 87 h 256"/>
                <a:gd name="T26" fmla="*/ 461 w 693"/>
                <a:gd name="T27" fmla="*/ 42 h 256"/>
                <a:gd name="T28" fmla="*/ 520 w 693"/>
                <a:gd name="T29" fmla="*/ 16 h 256"/>
                <a:gd name="T30" fmla="*/ 664 w 693"/>
                <a:gd name="T31" fmla="*/ 22 h 256"/>
                <a:gd name="T32" fmla="*/ 693 w 693"/>
                <a:gd name="T33" fmla="*/ 13 h 2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3"/>
                <a:gd name="T52" fmla="*/ 0 h 256"/>
                <a:gd name="T53" fmla="*/ 693 w 693"/>
                <a:gd name="T54" fmla="*/ 256 h 25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3" h="256">
                  <a:moveTo>
                    <a:pt x="693" y="13"/>
                  </a:moveTo>
                  <a:lnTo>
                    <a:pt x="522" y="0"/>
                  </a:lnTo>
                  <a:lnTo>
                    <a:pt x="298" y="73"/>
                  </a:lnTo>
                  <a:lnTo>
                    <a:pt x="151" y="127"/>
                  </a:lnTo>
                  <a:lnTo>
                    <a:pt x="39" y="189"/>
                  </a:lnTo>
                  <a:lnTo>
                    <a:pt x="0" y="216"/>
                  </a:lnTo>
                  <a:lnTo>
                    <a:pt x="9" y="223"/>
                  </a:lnTo>
                  <a:lnTo>
                    <a:pt x="138" y="256"/>
                  </a:lnTo>
                  <a:lnTo>
                    <a:pt x="151" y="240"/>
                  </a:lnTo>
                  <a:lnTo>
                    <a:pt x="42" y="209"/>
                  </a:lnTo>
                  <a:lnTo>
                    <a:pt x="118" y="163"/>
                  </a:lnTo>
                  <a:lnTo>
                    <a:pt x="193" y="129"/>
                  </a:lnTo>
                  <a:lnTo>
                    <a:pt x="318" y="87"/>
                  </a:lnTo>
                  <a:lnTo>
                    <a:pt x="461" y="42"/>
                  </a:lnTo>
                  <a:lnTo>
                    <a:pt x="520" y="16"/>
                  </a:lnTo>
                  <a:lnTo>
                    <a:pt x="664" y="22"/>
                  </a:lnTo>
                  <a:lnTo>
                    <a:pt x="69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8" name="Freeform 14"/>
            <p:cNvSpPr>
              <a:spLocks/>
            </p:cNvSpPr>
            <p:nvPr/>
          </p:nvSpPr>
          <p:spPr bwMode="auto">
            <a:xfrm>
              <a:off x="3929" y="2746"/>
              <a:ext cx="592" cy="357"/>
            </a:xfrm>
            <a:custGeom>
              <a:avLst/>
              <a:gdLst>
                <a:gd name="T0" fmla="*/ 229 w 592"/>
                <a:gd name="T1" fmla="*/ 0 h 357"/>
                <a:gd name="T2" fmla="*/ 110 w 592"/>
                <a:gd name="T3" fmla="*/ 84 h 357"/>
                <a:gd name="T4" fmla="*/ 0 w 592"/>
                <a:gd name="T5" fmla="*/ 139 h 357"/>
                <a:gd name="T6" fmla="*/ 20 w 592"/>
                <a:gd name="T7" fmla="*/ 163 h 357"/>
                <a:gd name="T8" fmla="*/ 238 w 592"/>
                <a:gd name="T9" fmla="*/ 262 h 357"/>
                <a:gd name="T10" fmla="*/ 361 w 592"/>
                <a:gd name="T11" fmla="*/ 355 h 357"/>
                <a:gd name="T12" fmla="*/ 381 w 592"/>
                <a:gd name="T13" fmla="*/ 357 h 357"/>
                <a:gd name="T14" fmla="*/ 592 w 592"/>
                <a:gd name="T15" fmla="*/ 264 h 357"/>
                <a:gd name="T16" fmla="*/ 581 w 592"/>
                <a:gd name="T17" fmla="*/ 242 h 357"/>
                <a:gd name="T18" fmla="*/ 381 w 592"/>
                <a:gd name="T19" fmla="*/ 335 h 357"/>
                <a:gd name="T20" fmla="*/ 341 w 592"/>
                <a:gd name="T21" fmla="*/ 311 h 357"/>
                <a:gd name="T22" fmla="*/ 251 w 592"/>
                <a:gd name="T23" fmla="*/ 249 h 357"/>
                <a:gd name="T24" fmla="*/ 196 w 592"/>
                <a:gd name="T25" fmla="*/ 223 h 357"/>
                <a:gd name="T26" fmla="*/ 123 w 592"/>
                <a:gd name="T27" fmla="*/ 185 h 357"/>
                <a:gd name="T28" fmla="*/ 33 w 592"/>
                <a:gd name="T29" fmla="*/ 145 h 357"/>
                <a:gd name="T30" fmla="*/ 238 w 592"/>
                <a:gd name="T31" fmla="*/ 33 h 357"/>
                <a:gd name="T32" fmla="*/ 229 w 592"/>
                <a:gd name="T33" fmla="*/ 0 h 3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2"/>
                <a:gd name="T52" fmla="*/ 0 h 357"/>
                <a:gd name="T53" fmla="*/ 592 w 592"/>
                <a:gd name="T54" fmla="*/ 357 h 3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2" h="357">
                  <a:moveTo>
                    <a:pt x="229" y="0"/>
                  </a:moveTo>
                  <a:lnTo>
                    <a:pt x="110" y="84"/>
                  </a:lnTo>
                  <a:lnTo>
                    <a:pt x="0" y="139"/>
                  </a:lnTo>
                  <a:lnTo>
                    <a:pt x="20" y="163"/>
                  </a:lnTo>
                  <a:lnTo>
                    <a:pt x="238" y="262"/>
                  </a:lnTo>
                  <a:lnTo>
                    <a:pt x="361" y="355"/>
                  </a:lnTo>
                  <a:lnTo>
                    <a:pt x="381" y="357"/>
                  </a:lnTo>
                  <a:lnTo>
                    <a:pt x="592" y="264"/>
                  </a:lnTo>
                  <a:lnTo>
                    <a:pt x="581" y="242"/>
                  </a:lnTo>
                  <a:lnTo>
                    <a:pt x="381" y="335"/>
                  </a:lnTo>
                  <a:lnTo>
                    <a:pt x="341" y="311"/>
                  </a:lnTo>
                  <a:lnTo>
                    <a:pt x="251" y="249"/>
                  </a:lnTo>
                  <a:lnTo>
                    <a:pt x="196" y="223"/>
                  </a:lnTo>
                  <a:lnTo>
                    <a:pt x="123" y="185"/>
                  </a:lnTo>
                  <a:lnTo>
                    <a:pt x="33" y="145"/>
                  </a:lnTo>
                  <a:lnTo>
                    <a:pt x="238" y="33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19" name="Freeform 15"/>
            <p:cNvSpPr>
              <a:spLocks/>
            </p:cNvSpPr>
            <p:nvPr/>
          </p:nvSpPr>
          <p:spPr bwMode="auto">
            <a:xfrm>
              <a:off x="4499" y="2694"/>
              <a:ext cx="687" cy="433"/>
            </a:xfrm>
            <a:custGeom>
              <a:avLst/>
              <a:gdLst>
                <a:gd name="T0" fmla="*/ 35 w 687"/>
                <a:gd name="T1" fmla="*/ 310 h 433"/>
                <a:gd name="T2" fmla="*/ 211 w 687"/>
                <a:gd name="T3" fmla="*/ 389 h 433"/>
                <a:gd name="T4" fmla="*/ 323 w 687"/>
                <a:gd name="T5" fmla="*/ 310 h 433"/>
                <a:gd name="T6" fmla="*/ 417 w 687"/>
                <a:gd name="T7" fmla="*/ 244 h 433"/>
                <a:gd name="T8" fmla="*/ 522 w 687"/>
                <a:gd name="T9" fmla="*/ 182 h 433"/>
                <a:gd name="T10" fmla="*/ 615 w 687"/>
                <a:gd name="T11" fmla="*/ 119 h 433"/>
                <a:gd name="T12" fmla="*/ 652 w 687"/>
                <a:gd name="T13" fmla="*/ 73 h 433"/>
                <a:gd name="T14" fmla="*/ 542 w 687"/>
                <a:gd name="T15" fmla="*/ 37 h 433"/>
                <a:gd name="T16" fmla="*/ 468 w 687"/>
                <a:gd name="T17" fmla="*/ 18 h 433"/>
                <a:gd name="T18" fmla="*/ 481 w 687"/>
                <a:gd name="T19" fmla="*/ 0 h 433"/>
                <a:gd name="T20" fmla="*/ 560 w 687"/>
                <a:gd name="T21" fmla="*/ 20 h 433"/>
                <a:gd name="T22" fmla="*/ 634 w 687"/>
                <a:gd name="T23" fmla="*/ 46 h 433"/>
                <a:gd name="T24" fmla="*/ 687 w 687"/>
                <a:gd name="T25" fmla="*/ 73 h 433"/>
                <a:gd name="T26" fmla="*/ 641 w 687"/>
                <a:gd name="T27" fmla="*/ 125 h 433"/>
                <a:gd name="T28" fmla="*/ 595 w 687"/>
                <a:gd name="T29" fmla="*/ 163 h 433"/>
                <a:gd name="T30" fmla="*/ 529 w 687"/>
                <a:gd name="T31" fmla="*/ 202 h 433"/>
                <a:gd name="T32" fmla="*/ 468 w 687"/>
                <a:gd name="T33" fmla="*/ 237 h 433"/>
                <a:gd name="T34" fmla="*/ 395 w 687"/>
                <a:gd name="T35" fmla="*/ 284 h 433"/>
                <a:gd name="T36" fmla="*/ 336 w 687"/>
                <a:gd name="T37" fmla="*/ 327 h 433"/>
                <a:gd name="T38" fmla="*/ 279 w 687"/>
                <a:gd name="T39" fmla="*/ 369 h 433"/>
                <a:gd name="T40" fmla="*/ 204 w 687"/>
                <a:gd name="T41" fmla="*/ 433 h 433"/>
                <a:gd name="T42" fmla="*/ 0 w 687"/>
                <a:gd name="T43" fmla="*/ 314 h 433"/>
                <a:gd name="T44" fmla="*/ 35 w 687"/>
                <a:gd name="T45" fmla="*/ 310 h 4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87"/>
                <a:gd name="T70" fmla="*/ 0 h 433"/>
                <a:gd name="T71" fmla="*/ 687 w 687"/>
                <a:gd name="T72" fmla="*/ 433 h 43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87" h="433">
                  <a:moveTo>
                    <a:pt x="35" y="310"/>
                  </a:moveTo>
                  <a:lnTo>
                    <a:pt x="211" y="389"/>
                  </a:lnTo>
                  <a:lnTo>
                    <a:pt x="323" y="310"/>
                  </a:lnTo>
                  <a:lnTo>
                    <a:pt x="417" y="244"/>
                  </a:lnTo>
                  <a:lnTo>
                    <a:pt x="522" y="182"/>
                  </a:lnTo>
                  <a:lnTo>
                    <a:pt x="615" y="119"/>
                  </a:lnTo>
                  <a:lnTo>
                    <a:pt x="652" y="73"/>
                  </a:lnTo>
                  <a:lnTo>
                    <a:pt x="542" y="37"/>
                  </a:lnTo>
                  <a:lnTo>
                    <a:pt x="468" y="18"/>
                  </a:lnTo>
                  <a:lnTo>
                    <a:pt x="481" y="0"/>
                  </a:lnTo>
                  <a:lnTo>
                    <a:pt x="560" y="20"/>
                  </a:lnTo>
                  <a:lnTo>
                    <a:pt x="634" y="46"/>
                  </a:lnTo>
                  <a:lnTo>
                    <a:pt x="687" y="73"/>
                  </a:lnTo>
                  <a:lnTo>
                    <a:pt x="641" y="125"/>
                  </a:lnTo>
                  <a:lnTo>
                    <a:pt x="595" y="163"/>
                  </a:lnTo>
                  <a:lnTo>
                    <a:pt x="529" y="202"/>
                  </a:lnTo>
                  <a:lnTo>
                    <a:pt x="468" y="237"/>
                  </a:lnTo>
                  <a:lnTo>
                    <a:pt x="395" y="284"/>
                  </a:lnTo>
                  <a:lnTo>
                    <a:pt x="336" y="327"/>
                  </a:lnTo>
                  <a:lnTo>
                    <a:pt x="279" y="369"/>
                  </a:lnTo>
                  <a:lnTo>
                    <a:pt x="204" y="433"/>
                  </a:lnTo>
                  <a:lnTo>
                    <a:pt x="0" y="314"/>
                  </a:lnTo>
                  <a:lnTo>
                    <a:pt x="35" y="3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0" name="Freeform 16"/>
            <p:cNvSpPr>
              <a:spLocks/>
            </p:cNvSpPr>
            <p:nvPr/>
          </p:nvSpPr>
          <p:spPr bwMode="auto">
            <a:xfrm>
              <a:off x="4151" y="2504"/>
              <a:ext cx="847" cy="510"/>
            </a:xfrm>
            <a:custGeom>
              <a:avLst/>
              <a:gdLst>
                <a:gd name="T0" fmla="*/ 26 w 847"/>
                <a:gd name="T1" fmla="*/ 245 h 510"/>
                <a:gd name="T2" fmla="*/ 136 w 847"/>
                <a:gd name="T3" fmla="*/ 331 h 510"/>
                <a:gd name="T4" fmla="*/ 260 w 847"/>
                <a:gd name="T5" fmla="*/ 417 h 510"/>
                <a:gd name="T6" fmla="*/ 368 w 847"/>
                <a:gd name="T7" fmla="*/ 481 h 510"/>
                <a:gd name="T8" fmla="*/ 471 w 847"/>
                <a:gd name="T9" fmla="*/ 428 h 510"/>
                <a:gd name="T10" fmla="*/ 552 w 847"/>
                <a:gd name="T11" fmla="*/ 369 h 510"/>
                <a:gd name="T12" fmla="*/ 676 w 847"/>
                <a:gd name="T13" fmla="*/ 305 h 510"/>
                <a:gd name="T14" fmla="*/ 819 w 847"/>
                <a:gd name="T15" fmla="*/ 199 h 510"/>
                <a:gd name="T16" fmla="*/ 648 w 847"/>
                <a:gd name="T17" fmla="*/ 84 h 510"/>
                <a:gd name="T18" fmla="*/ 545 w 847"/>
                <a:gd name="T19" fmla="*/ 20 h 510"/>
                <a:gd name="T20" fmla="*/ 562 w 847"/>
                <a:gd name="T21" fmla="*/ 0 h 510"/>
                <a:gd name="T22" fmla="*/ 608 w 847"/>
                <a:gd name="T23" fmla="*/ 38 h 510"/>
                <a:gd name="T24" fmla="*/ 709 w 847"/>
                <a:gd name="T25" fmla="*/ 99 h 510"/>
                <a:gd name="T26" fmla="*/ 847 w 847"/>
                <a:gd name="T27" fmla="*/ 199 h 510"/>
                <a:gd name="T28" fmla="*/ 742 w 847"/>
                <a:gd name="T29" fmla="*/ 283 h 510"/>
                <a:gd name="T30" fmla="*/ 624 w 847"/>
                <a:gd name="T31" fmla="*/ 355 h 510"/>
                <a:gd name="T32" fmla="*/ 536 w 847"/>
                <a:gd name="T33" fmla="*/ 404 h 510"/>
                <a:gd name="T34" fmla="*/ 366 w 847"/>
                <a:gd name="T35" fmla="*/ 510 h 510"/>
                <a:gd name="T36" fmla="*/ 236 w 847"/>
                <a:gd name="T37" fmla="*/ 431 h 510"/>
                <a:gd name="T38" fmla="*/ 98 w 847"/>
                <a:gd name="T39" fmla="*/ 331 h 510"/>
                <a:gd name="T40" fmla="*/ 0 w 847"/>
                <a:gd name="T41" fmla="*/ 265 h 510"/>
                <a:gd name="T42" fmla="*/ 0 w 847"/>
                <a:gd name="T43" fmla="*/ 238 h 510"/>
                <a:gd name="T44" fmla="*/ 26 w 847"/>
                <a:gd name="T45" fmla="*/ 245 h 51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7"/>
                <a:gd name="T70" fmla="*/ 0 h 510"/>
                <a:gd name="T71" fmla="*/ 847 w 847"/>
                <a:gd name="T72" fmla="*/ 510 h 51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7" h="510">
                  <a:moveTo>
                    <a:pt x="26" y="245"/>
                  </a:moveTo>
                  <a:lnTo>
                    <a:pt x="136" y="331"/>
                  </a:lnTo>
                  <a:lnTo>
                    <a:pt x="260" y="417"/>
                  </a:lnTo>
                  <a:lnTo>
                    <a:pt x="368" y="481"/>
                  </a:lnTo>
                  <a:lnTo>
                    <a:pt x="471" y="428"/>
                  </a:lnTo>
                  <a:lnTo>
                    <a:pt x="552" y="369"/>
                  </a:lnTo>
                  <a:lnTo>
                    <a:pt x="676" y="305"/>
                  </a:lnTo>
                  <a:lnTo>
                    <a:pt x="819" y="199"/>
                  </a:lnTo>
                  <a:lnTo>
                    <a:pt x="648" y="84"/>
                  </a:lnTo>
                  <a:lnTo>
                    <a:pt x="545" y="20"/>
                  </a:lnTo>
                  <a:lnTo>
                    <a:pt x="562" y="0"/>
                  </a:lnTo>
                  <a:lnTo>
                    <a:pt x="608" y="38"/>
                  </a:lnTo>
                  <a:lnTo>
                    <a:pt x="709" y="99"/>
                  </a:lnTo>
                  <a:lnTo>
                    <a:pt x="847" y="199"/>
                  </a:lnTo>
                  <a:lnTo>
                    <a:pt x="742" y="283"/>
                  </a:lnTo>
                  <a:lnTo>
                    <a:pt x="624" y="355"/>
                  </a:lnTo>
                  <a:lnTo>
                    <a:pt x="536" y="404"/>
                  </a:lnTo>
                  <a:lnTo>
                    <a:pt x="366" y="510"/>
                  </a:lnTo>
                  <a:lnTo>
                    <a:pt x="236" y="431"/>
                  </a:lnTo>
                  <a:lnTo>
                    <a:pt x="98" y="331"/>
                  </a:lnTo>
                  <a:lnTo>
                    <a:pt x="0" y="265"/>
                  </a:lnTo>
                  <a:lnTo>
                    <a:pt x="0" y="238"/>
                  </a:lnTo>
                  <a:lnTo>
                    <a:pt x="26" y="2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1" name="Freeform 17"/>
            <p:cNvSpPr>
              <a:spLocks/>
            </p:cNvSpPr>
            <p:nvPr/>
          </p:nvSpPr>
          <p:spPr bwMode="auto">
            <a:xfrm>
              <a:off x="4151" y="2511"/>
              <a:ext cx="579" cy="252"/>
            </a:xfrm>
            <a:custGeom>
              <a:avLst/>
              <a:gdLst>
                <a:gd name="T0" fmla="*/ 0 w 579"/>
                <a:gd name="T1" fmla="*/ 239 h 252"/>
                <a:gd name="T2" fmla="*/ 164 w 579"/>
                <a:gd name="T3" fmla="*/ 154 h 252"/>
                <a:gd name="T4" fmla="*/ 320 w 579"/>
                <a:gd name="T5" fmla="*/ 87 h 252"/>
                <a:gd name="T6" fmla="*/ 461 w 579"/>
                <a:gd name="T7" fmla="*/ 33 h 252"/>
                <a:gd name="T8" fmla="*/ 566 w 579"/>
                <a:gd name="T9" fmla="*/ 0 h 252"/>
                <a:gd name="T10" fmla="*/ 579 w 579"/>
                <a:gd name="T11" fmla="*/ 18 h 252"/>
                <a:gd name="T12" fmla="*/ 498 w 579"/>
                <a:gd name="T13" fmla="*/ 40 h 252"/>
                <a:gd name="T14" fmla="*/ 395 w 579"/>
                <a:gd name="T15" fmla="*/ 80 h 252"/>
                <a:gd name="T16" fmla="*/ 290 w 579"/>
                <a:gd name="T17" fmla="*/ 120 h 252"/>
                <a:gd name="T18" fmla="*/ 182 w 579"/>
                <a:gd name="T19" fmla="*/ 165 h 252"/>
                <a:gd name="T20" fmla="*/ 13 w 579"/>
                <a:gd name="T21" fmla="*/ 252 h 252"/>
                <a:gd name="T22" fmla="*/ 0 w 579"/>
                <a:gd name="T23" fmla="*/ 239 h 2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79"/>
                <a:gd name="T37" fmla="*/ 0 h 252"/>
                <a:gd name="T38" fmla="*/ 579 w 579"/>
                <a:gd name="T39" fmla="*/ 252 h 2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79" h="252">
                  <a:moveTo>
                    <a:pt x="0" y="239"/>
                  </a:moveTo>
                  <a:lnTo>
                    <a:pt x="164" y="154"/>
                  </a:lnTo>
                  <a:lnTo>
                    <a:pt x="320" y="87"/>
                  </a:lnTo>
                  <a:lnTo>
                    <a:pt x="461" y="33"/>
                  </a:lnTo>
                  <a:lnTo>
                    <a:pt x="566" y="0"/>
                  </a:lnTo>
                  <a:lnTo>
                    <a:pt x="579" y="18"/>
                  </a:lnTo>
                  <a:lnTo>
                    <a:pt x="498" y="40"/>
                  </a:lnTo>
                  <a:lnTo>
                    <a:pt x="395" y="80"/>
                  </a:lnTo>
                  <a:lnTo>
                    <a:pt x="290" y="120"/>
                  </a:lnTo>
                  <a:lnTo>
                    <a:pt x="182" y="165"/>
                  </a:lnTo>
                  <a:lnTo>
                    <a:pt x="13" y="252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2" name="Freeform 18"/>
            <p:cNvSpPr>
              <a:spLocks/>
            </p:cNvSpPr>
            <p:nvPr/>
          </p:nvSpPr>
          <p:spPr bwMode="auto">
            <a:xfrm>
              <a:off x="4167" y="2899"/>
              <a:ext cx="839" cy="526"/>
            </a:xfrm>
            <a:custGeom>
              <a:avLst/>
              <a:gdLst>
                <a:gd name="T0" fmla="*/ 0 w 839"/>
                <a:gd name="T1" fmla="*/ 107 h 526"/>
                <a:gd name="T2" fmla="*/ 0 w 839"/>
                <a:gd name="T3" fmla="*/ 322 h 526"/>
                <a:gd name="T4" fmla="*/ 79 w 839"/>
                <a:gd name="T5" fmla="*/ 384 h 526"/>
                <a:gd name="T6" fmla="*/ 191 w 839"/>
                <a:gd name="T7" fmla="*/ 449 h 526"/>
                <a:gd name="T8" fmla="*/ 338 w 839"/>
                <a:gd name="T9" fmla="*/ 526 h 526"/>
                <a:gd name="T10" fmla="*/ 534 w 839"/>
                <a:gd name="T11" fmla="*/ 395 h 526"/>
                <a:gd name="T12" fmla="*/ 692 w 839"/>
                <a:gd name="T13" fmla="*/ 270 h 526"/>
                <a:gd name="T14" fmla="*/ 830 w 839"/>
                <a:gd name="T15" fmla="*/ 171 h 526"/>
                <a:gd name="T16" fmla="*/ 839 w 839"/>
                <a:gd name="T17" fmla="*/ 0 h 526"/>
                <a:gd name="T18" fmla="*/ 813 w 839"/>
                <a:gd name="T19" fmla="*/ 22 h 526"/>
                <a:gd name="T20" fmla="*/ 810 w 839"/>
                <a:gd name="T21" fmla="*/ 160 h 526"/>
                <a:gd name="T22" fmla="*/ 562 w 839"/>
                <a:gd name="T23" fmla="*/ 348 h 526"/>
                <a:gd name="T24" fmla="*/ 402 w 839"/>
                <a:gd name="T25" fmla="*/ 460 h 526"/>
                <a:gd name="T26" fmla="*/ 351 w 839"/>
                <a:gd name="T27" fmla="*/ 487 h 526"/>
                <a:gd name="T28" fmla="*/ 358 w 839"/>
                <a:gd name="T29" fmla="*/ 107 h 526"/>
                <a:gd name="T30" fmla="*/ 332 w 839"/>
                <a:gd name="T31" fmla="*/ 101 h 526"/>
                <a:gd name="T32" fmla="*/ 325 w 839"/>
                <a:gd name="T33" fmla="*/ 114 h 526"/>
                <a:gd name="T34" fmla="*/ 336 w 839"/>
                <a:gd name="T35" fmla="*/ 237 h 526"/>
                <a:gd name="T36" fmla="*/ 336 w 839"/>
                <a:gd name="T37" fmla="*/ 421 h 526"/>
                <a:gd name="T38" fmla="*/ 323 w 839"/>
                <a:gd name="T39" fmla="*/ 489 h 526"/>
                <a:gd name="T40" fmla="*/ 206 w 839"/>
                <a:gd name="T41" fmla="*/ 441 h 526"/>
                <a:gd name="T42" fmla="*/ 132 w 839"/>
                <a:gd name="T43" fmla="*/ 395 h 526"/>
                <a:gd name="T44" fmla="*/ 46 w 839"/>
                <a:gd name="T45" fmla="*/ 335 h 526"/>
                <a:gd name="T46" fmla="*/ 22 w 839"/>
                <a:gd name="T47" fmla="*/ 302 h 526"/>
                <a:gd name="T48" fmla="*/ 20 w 839"/>
                <a:gd name="T49" fmla="*/ 118 h 526"/>
                <a:gd name="T50" fmla="*/ 0 w 839"/>
                <a:gd name="T51" fmla="*/ 107 h 5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39"/>
                <a:gd name="T79" fmla="*/ 0 h 526"/>
                <a:gd name="T80" fmla="*/ 839 w 839"/>
                <a:gd name="T81" fmla="*/ 526 h 52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39" h="526">
                  <a:moveTo>
                    <a:pt x="0" y="107"/>
                  </a:moveTo>
                  <a:lnTo>
                    <a:pt x="0" y="322"/>
                  </a:lnTo>
                  <a:lnTo>
                    <a:pt x="79" y="384"/>
                  </a:lnTo>
                  <a:lnTo>
                    <a:pt x="191" y="449"/>
                  </a:lnTo>
                  <a:lnTo>
                    <a:pt x="338" y="526"/>
                  </a:lnTo>
                  <a:lnTo>
                    <a:pt x="534" y="395"/>
                  </a:lnTo>
                  <a:lnTo>
                    <a:pt x="692" y="270"/>
                  </a:lnTo>
                  <a:lnTo>
                    <a:pt x="830" y="171"/>
                  </a:lnTo>
                  <a:lnTo>
                    <a:pt x="839" y="0"/>
                  </a:lnTo>
                  <a:lnTo>
                    <a:pt x="813" y="22"/>
                  </a:lnTo>
                  <a:lnTo>
                    <a:pt x="810" y="160"/>
                  </a:lnTo>
                  <a:lnTo>
                    <a:pt x="562" y="348"/>
                  </a:lnTo>
                  <a:lnTo>
                    <a:pt x="402" y="460"/>
                  </a:lnTo>
                  <a:lnTo>
                    <a:pt x="351" y="487"/>
                  </a:lnTo>
                  <a:lnTo>
                    <a:pt x="358" y="107"/>
                  </a:lnTo>
                  <a:lnTo>
                    <a:pt x="332" y="101"/>
                  </a:lnTo>
                  <a:lnTo>
                    <a:pt x="325" y="114"/>
                  </a:lnTo>
                  <a:lnTo>
                    <a:pt x="336" y="237"/>
                  </a:lnTo>
                  <a:lnTo>
                    <a:pt x="336" y="421"/>
                  </a:lnTo>
                  <a:lnTo>
                    <a:pt x="323" y="489"/>
                  </a:lnTo>
                  <a:lnTo>
                    <a:pt x="206" y="441"/>
                  </a:lnTo>
                  <a:lnTo>
                    <a:pt x="132" y="395"/>
                  </a:lnTo>
                  <a:lnTo>
                    <a:pt x="46" y="335"/>
                  </a:lnTo>
                  <a:lnTo>
                    <a:pt x="22" y="302"/>
                  </a:lnTo>
                  <a:lnTo>
                    <a:pt x="20" y="118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623" name="Freeform 19"/>
            <p:cNvSpPr>
              <a:spLocks/>
            </p:cNvSpPr>
            <p:nvPr/>
          </p:nvSpPr>
          <p:spPr bwMode="auto">
            <a:xfrm>
              <a:off x="4351" y="2620"/>
              <a:ext cx="457" cy="208"/>
            </a:xfrm>
            <a:custGeom>
              <a:avLst/>
              <a:gdLst>
                <a:gd name="T0" fmla="*/ 12 w 457"/>
                <a:gd name="T1" fmla="*/ 169 h 208"/>
                <a:gd name="T2" fmla="*/ 20 w 457"/>
                <a:gd name="T3" fmla="*/ 122 h 208"/>
                <a:gd name="T4" fmla="*/ 43 w 457"/>
                <a:gd name="T5" fmla="*/ 82 h 208"/>
                <a:gd name="T6" fmla="*/ 81 w 457"/>
                <a:gd name="T7" fmla="*/ 60 h 208"/>
                <a:gd name="T8" fmla="*/ 128 w 457"/>
                <a:gd name="T9" fmla="*/ 60 h 208"/>
                <a:gd name="T10" fmla="*/ 173 w 457"/>
                <a:gd name="T11" fmla="*/ 72 h 208"/>
                <a:gd name="T12" fmla="*/ 207 w 457"/>
                <a:gd name="T13" fmla="*/ 89 h 208"/>
                <a:gd name="T14" fmla="*/ 244 w 457"/>
                <a:gd name="T15" fmla="*/ 76 h 208"/>
                <a:gd name="T16" fmla="*/ 268 w 457"/>
                <a:gd name="T17" fmla="*/ 39 h 208"/>
                <a:gd name="T18" fmla="*/ 301 w 457"/>
                <a:gd name="T19" fmla="*/ 12 h 208"/>
                <a:gd name="T20" fmla="*/ 353 w 457"/>
                <a:gd name="T21" fmla="*/ 0 h 208"/>
                <a:gd name="T22" fmla="*/ 404 w 457"/>
                <a:gd name="T23" fmla="*/ 4 h 208"/>
                <a:gd name="T24" fmla="*/ 451 w 457"/>
                <a:gd name="T25" fmla="*/ 39 h 208"/>
                <a:gd name="T26" fmla="*/ 457 w 457"/>
                <a:gd name="T27" fmla="*/ 76 h 208"/>
                <a:gd name="T28" fmla="*/ 441 w 457"/>
                <a:gd name="T29" fmla="*/ 138 h 208"/>
                <a:gd name="T30" fmla="*/ 392 w 457"/>
                <a:gd name="T31" fmla="*/ 159 h 208"/>
                <a:gd name="T32" fmla="*/ 380 w 457"/>
                <a:gd name="T33" fmla="*/ 138 h 208"/>
                <a:gd name="T34" fmla="*/ 410 w 457"/>
                <a:gd name="T35" fmla="*/ 126 h 208"/>
                <a:gd name="T36" fmla="*/ 429 w 457"/>
                <a:gd name="T37" fmla="*/ 91 h 208"/>
                <a:gd name="T38" fmla="*/ 422 w 457"/>
                <a:gd name="T39" fmla="*/ 54 h 208"/>
                <a:gd name="T40" fmla="*/ 398 w 457"/>
                <a:gd name="T41" fmla="*/ 29 h 208"/>
                <a:gd name="T42" fmla="*/ 347 w 457"/>
                <a:gd name="T43" fmla="*/ 23 h 208"/>
                <a:gd name="T44" fmla="*/ 311 w 457"/>
                <a:gd name="T45" fmla="*/ 41 h 208"/>
                <a:gd name="T46" fmla="*/ 280 w 457"/>
                <a:gd name="T47" fmla="*/ 78 h 208"/>
                <a:gd name="T48" fmla="*/ 262 w 457"/>
                <a:gd name="T49" fmla="*/ 101 h 208"/>
                <a:gd name="T50" fmla="*/ 240 w 457"/>
                <a:gd name="T51" fmla="*/ 115 h 208"/>
                <a:gd name="T52" fmla="*/ 195 w 457"/>
                <a:gd name="T53" fmla="*/ 119 h 208"/>
                <a:gd name="T54" fmla="*/ 158 w 457"/>
                <a:gd name="T55" fmla="*/ 107 h 208"/>
                <a:gd name="T56" fmla="*/ 124 w 457"/>
                <a:gd name="T57" fmla="*/ 91 h 208"/>
                <a:gd name="T58" fmla="*/ 85 w 457"/>
                <a:gd name="T59" fmla="*/ 91 h 208"/>
                <a:gd name="T60" fmla="*/ 55 w 457"/>
                <a:gd name="T61" fmla="*/ 113 h 208"/>
                <a:gd name="T62" fmla="*/ 39 w 457"/>
                <a:gd name="T63" fmla="*/ 150 h 208"/>
                <a:gd name="T64" fmla="*/ 49 w 457"/>
                <a:gd name="T65" fmla="*/ 183 h 208"/>
                <a:gd name="T66" fmla="*/ 85 w 457"/>
                <a:gd name="T67" fmla="*/ 208 h 208"/>
                <a:gd name="T68" fmla="*/ 0 w 457"/>
                <a:gd name="T69" fmla="*/ 187 h 208"/>
                <a:gd name="T70" fmla="*/ 12 w 457"/>
                <a:gd name="T71" fmla="*/ 169 h 20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57"/>
                <a:gd name="T109" fmla="*/ 0 h 208"/>
                <a:gd name="T110" fmla="*/ 457 w 457"/>
                <a:gd name="T111" fmla="*/ 208 h 20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57" h="208">
                  <a:moveTo>
                    <a:pt x="12" y="169"/>
                  </a:moveTo>
                  <a:lnTo>
                    <a:pt x="20" y="122"/>
                  </a:lnTo>
                  <a:lnTo>
                    <a:pt x="43" y="82"/>
                  </a:lnTo>
                  <a:lnTo>
                    <a:pt x="81" y="60"/>
                  </a:lnTo>
                  <a:lnTo>
                    <a:pt x="128" y="60"/>
                  </a:lnTo>
                  <a:lnTo>
                    <a:pt x="173" y="72"/>
                  </a:lnTo>
                  <a:lnTo>
                    <a:pt x="207" y="89"/>
                  </a:lnTo>
                  <a:lnTo>
                    <a:pt x="244" y="76"/>
                  </a:lnTo>
                  <a:lnTo>
                    <a:pt x="268" y="39"/>
                  </a:lnTo>
                  <a:lnTo>
                    <a:pt x="301" y="12"/>
                  </a:lnTo>
                  <a:lnTo>
                    <a:pt x="353" y="0"/>
                  </a:lnTo>
                  <a:lnTo>
                    <a:pt x="404" y="4"/>
                  </a:lnTo>
                  <a:lnTo>
                    <a:pt x="451" y="39"/>
                  </a:lnTo>
                  <a:lnTo>
                    <a:pt x="457" y="76"/>
                  </a:lnTo>
                  <a:lnTo>
                    <a:pt x="441" y="138"/>
                  </a:lnTo>
                  <a:lnTo>
                    <a:pt x="392" y="159"/>
                  </a:lnTo>
                  <a:lnTo>
                    <a:pt x="380" y="138"/>
                  </a:lnTo>
                  <a:lnTo>
                    <a:pt x="410" y="126"/>
                  </a:lnTo>
                  <a:lnTo>
                    <a:pt x="429" y="91"/>
                  </a:lnTo>
                  <a:lnTo>
                    <a:pt x="422" y="54"/>
                  </a:lnTo>
                  <a:lnTo>
                    <a:pt x="398" y="29"/>
                  </a:lnTo>
                  <a:lnTo>
                    <a:pt x="347" y="23"/>
                  </a:lnTo>
                  <a:lnTo>
                    <a:pt x="311" y="41"/>
                  </a:lnTo>
                  <a:lnTo>
                    <a:pt x="280" y="78"/>
                  </a:lnTo>
                  <a:lnTo>
                    <a:pt x="262" y="101"/>
                  </a:lnTo>
                  <a:lnTo>
                    <a:pt x="240" y="115"/>
                  </a:lnTo>
                  <a:lnTo>
                    <a:pt x="195" y="119"/>
                  </a:lnTo>
                  <a:lnTo>
                    <a:pt x="158" y="107"/>
                  </a:lnTo>
                  <a:lnTo>
                    <a:pt x="124" y="91"/>
                  </a:lnTo>
                  <a:lnTo>
                    <a:pt x="85" y="91"/>
                  </a:lnTo>
                  <a:lnTo>
                    <a:pt x="55" y="113"/>
                  </a:lnTo>
                  <a:lnTo>
                    <a:pt x="39" y="150"/>
                  </a:lnTo>
                  <a:lnTo>
                    <a:pt x="49" y="183"/>
                  </a:lnTo>
                  <a:lnTo>
                    <a:pt x="85" y="208"/>
                  </a:lnTo>
                  <a:lnTo>
                    <a:pt x="0" y="187"/>
                  </a:lnTo>
                  <a:lnTo>
                    <a:pt x="12" y="1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581" name="Group 20"/>
          <p:cNvGrpSpPr>
            <a:grpSpLocks/>
          </p:cNvGrpSpPr>
          <p:nvPr/>
        </p:nvGrpSpPr>
        <p:grpSpPr bwMode="auto">
          <a:xfrm>
            <a:off x="6490791" y="5402709"/>
            <a:ext cx="454025" cy="558800"/>
            <a:chOff x="3504" y="2974"/>
            <a:chExt cx="496" cy="405"/>
          </a:xfrm>
        </p:grpSpPr>
        <p:grpSp>
          <p:nvGrpSpPr>
            <p:cNvPr id="24608" name="Group 21"/>
            <p:cNvGrpSpPr>
              <a:grpSpLocks/>
            </p:cNvGrpSpPr>
            <p:nvPr/>
          </p:nvGrpSpPr>
          <p:grpSpPr bwMode="auto">
            <a:xfrm>
              <a:off x="3504" y="2974"/>
              <a:ext cx="496" cy="405"/>
              <a:chOff x="3504" y="2974"/>
              <a:chExt cx="496" cy="405"/>
            </a:xfrm>
          </p:grpSpPr>
          <p:sp>
            <p:nvSpPr>
              <p:cNvPr id="24610" name="Freeform 22"/>
              <p:cNvSpPr>
                <a:spLocks/>
              </p:cNvSpPr>
              <p:nvPr/>
            </p:nvSpPr>
            <p:spPr bwMode="auto">
              <a:xfrm>
                <a:off x="3514" y="2982"/>
                <a:ext cx="474" cy="396"/>
              </a:xfrm>
              <a:custGeom>
                <a:avLst/>
                <a:gdLst>
                  <a:gd name="T0" fmla="*/ 128 w 474"/>
                  <a:gd name="T1" fmla="*/ 61 h 396"/>
                  <a:gd name="T2" fmla="*/ 180 w 474"/>
                  <a:gd name="T3" fmla="*/ 55 h 396"/>
                  <a:gd name="T4" fmla="*/ 201 w 474"/>
                  <a:gd name="T5" fmla="*/ 6 h 396"/>
                  <a:gd name="T6" fmla="*/ 261 w 474"/>
                  <a:gd name="T7" fmla="*/ 0 h 396"/>
                  <a:gd name="T8" fmla="*/ 261 w 474"/>
                  <a:gd name="T9" fmla="*/ 77 h 396"/>
                  <a:gd name="T10" fmla="*/ 296 w 474"/>
                  <a:gd name="T11" fmla="*/ 85 h 396"/>
                  <a:gd name="T12" fmla="*/ 363 w 474"/>
                  <a:gd name="T13" fmla="*/ 43 h 396"/>
                  <a:gd name="T14" fmla="*/ 423 w 474"/>
                  <a:gd name="T15" fmla="*/ 89 h 396"/>
                  <a:gd name="T16" fmla="*/ 350 w 474"/>
                  <a:gd name="T17" fmla="*/ 144 h 396"/>
                  <a:gd name="T18" fmla="*/ 365 w 474"/>
                  <a:gd name="T19" fmla="*/ 164 h 396"/>
                  <a:gd name="T20" fmla="*/ 454 w 474"/>
                  <a:gd name="T21" fmla="*/ 144 h 396"/>
                  <a:gd name="T22" fmla="*/ 474 w 474"/>
                  <a:gd name="T23" fmla="*/ 223 h 396"/>
                  <a:gd name="T24" fmla="*/ 369 w 474"/>
                  <a:gd name="T25" fmla="*/ 238 h 396"/>
                  <a:gd name="T26" fmla="*/ 363 w 474"/>
                  <a:gd name="T27" fmla="*/ 266 h 396"/>
                  <a:gd name="T28" fmla="*/ 413 w 474"/>
                  <a:gd name="T29" fmla="*/ 303 h 396"/>
                  <a:gd name="T30" fmla="*/ 350 w 474"/>
                  <a:gd name="T31" fmla="*/ 366 h 396"/>
                  <a:gd name="T32" fmla="*/ 314 w 474"/>
                  <a:gd name="T33" fmla="*/ 321 h 396"/>
                  <a:gd name="T34" fmla="*/ 296 w 474"/>
                  <a:gd name="T35" fmla="*/ 327 h 396"/>
                  <a:gd name="T36" fmla="*/ 296 w 474"/>
                  <a:gd name="T37" fmla="*/ 390 h 396"/>
                  <a:gd name="T38" fmla="*/ 219 w 474"/>
                  <a:gd name="T39" fmla="*/ 396 h 396"/>
                  <a:gd name="T40" fmla="*/ 223 w 474"/>
                  <a:gd name="T41" fmla="*/ 329 h 396"/>
                  <a:gd name="T42" fmla="*/ 164 w 474"/>
                  <a:gd name="T43" fmla="*/ 329 h 396"/>
                  <a:gd name="T44" fmla="*/ 144 w 474"/>
                  <a:gd name="T45" fmla="*/ 376 h 396"/>
                  <a:gd name="T46" fmla="*/ 65 w 474"/>
                  <a:gd name="T47" fmla="*/ 335 h 396"/>
                  <a:gd name="T48" fmla="*/ 101 w 474"/>
                  <a:gd name="T49" fmla="*/ 296 h 396"/>
                  <a:gd name="T50" fmla="*/ 71 w 474"/>
                  <a:gd name="T51" fmla="*/ 254 h 396"/>
                  <a:gd name="T52" fmla="*/ 16 w 474"/>
                  <a:gd name="T53" fmla="*/ 262 h 396"/>
                  <a:gd name="T54" fmla="*/ 0 w 474"/>
                  <a:gd name="T55" fmla="*/ 193 h 396"/>
                  <a:gd name="T56" fmla="*/ 67 w 474"/>
                  <a:gd name="T57" fmla="*/ 175 h 396"/>
                  <a:gd name="T58" fmla="*/ 73 w 474"/>
                  <a:gd name="T59" fmla="*/ 116 h 396"/>
                  <a:gd name="T60" fmla="*/ 34 w 474"/>
                  <a:gd name="T61" fmla="*/ 91 h 396"/>
                  <a:gd name="T62" fmla="*/ 89 w 474"/>
                  <a:gd name="T63" fmla="*/ 22 h 396"/>
                  <a:gd name="T64" fmla="*/ 128 w 474"/>
                  <a:gd name="T65" fmla="*/ 61 h 39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4"/>
                  <a:gd name="T100" fmla="*/ 0 h 396"/>
                  <a:gd name="T101" fmla="*/ 474 w 474"/>
                  <a:gd name="T102" fmla="*/ 396 h 39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4" h="396">
                    <a:moveTo>
                      <a:pt x="128" y="61"/>
                    </a:moveTo>
                    <a:lnTo>
                      <a:pt x="180" y="55"/>
                    </a:lnTo>
                    <a:lnTo>
                      <a:pt x="201" y="6"/>
                    </a:lnTo>
                    <a:lnTo>
                      <a:pt x="261" y="0"/>
                    </a:lnTo>
                    <a:lnTo>
                      <a:pt x="261" y="77"/>
                    </a:lnTo>
                    <a:lnTo>
                      <a:pt x="296" y="85"/>
                    </a:lnTo>
                    <a:lnTo>
                      <a:pt x="363" y="43"/>
                    </a:lnTo>
                    <a:lnTo>
                      <a:pt x="423" y="89"/>
                    </a:lnTo>
                    <a:lnTo>
                      <a:pt x="350" y="144"/>
                    </a:lnTo>
                    <a:lnTo>
                      <a:pt x="365" y="164"/>
                    </a:lnTo>
                    <a:lnTo>
                      <a:pt x="454" y="144"/>
                    </a:lnTo>
                    <a:lnTo>
                      <a:pt x="474" y="223"/>
                    </a:lnTo>
                    <a:lnTo>
                      <a:pt x="369" y="238"/>
                    </a:lnTo>
                    <a:lnTo>
                      <a:pt x="363" y="266"/>
                    </a:lnTo>
                    <a:lnTo>
                      <a:pt x="413" y="303"/>
                    </a:lnTo>
                    <a:lnTo>
                      <a:pt x="350" y="366"/>
                    </a:lnTo>
                    <a:lnTo>
                      <a:pt x="314" y="321"/>
                    </a:lnTo>
                    <a:lnTo>
                      <a:pt x="296" y="327"/>
                    </a:lnTo>
                    <a:lnTo>
                      <a:pt x="296" y="390"/>
                    </a:lnTo>
                    <a:lnTo>
                      <a:pt x="219" y="396"/>
                    </a:lnTo>
                    <a:lnTo>
                      <a:pt x="223" y="329"/>
                    </a:lnTo>
                    <a:lnTo>
                      <a:pt x="164" y="329"/>
                    </a:lnTo>
                    <a:lnTo>
                      <a:pt x="144" y="376"/>
                    </a:lnTo>
                    <a:lnTo>
                      <a:pt x="65" y="335"/>
                    </a:lnTo>
                    <a:lnTo>
                      <a:pt x="101" y="296"/>
                    </a:lnTo>
                    <a:lnTo>
                      <a:pt x="71" y="254"/>
                    </a:lnTo>
                    <a:lnTo>
                      <a:pt x="16" y="262"/>
                    </a:lnTo>
                    <a:lnTo>
                      <a:pt x="0" y="193"/>
                    </a:lnTo>
                    <a:lnTo>
                      <a:pt x="67" y="175"/>
                    </a:lnTo>
                    <a:lnTo>
                      <a:pt x="73" y="116"/>
                    </a:lnTo>
                    <a:lnTo>
                      <a:pt x="34" y="91"/>
                    </a:lnTo>
                    <a:lnTo>
                      <a:pt x="89" y="22"/>
                    </a:lnTo>
                    <a:lnTo>
                      <a:pt x="128" y="61"/>
                    </a:lnTo>
                    <a:close/>
                  </a:path>
                </a:pathLst>
              </a:custGeom>
              <a:solidFill>
                <a:srgbClr val="CECEC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4611" name="Group 23"/>
              <p:cNvGrpSpPr>
                <a:grpSpLocks/>
              </p:cNvGrpSpPr>
              <p:nvPr/>
            </p:nvGrpSpPr>
            <p:grpSpPr bwMode="auto">
              <a:xfrm>
                <a:off x="3504" y="2974"/>
                <a:ext cx="496" cy="405"/>
                <a:chOff x="3504" y="2974"/>
                <a:chExt cx="496" cy="405"/>
              </a:xfrm>
            </p:grpSpPr>
            <p:sp>
              <p:nvSpPr>
                <p:cNvPr id="24612" name="Freeform 24"/>
                <p:cNvSpPr>
                  <a:spLocks/>
                </p:cNvSpPr>
                <p:nvPr/>
              </p:nvSpPr>
              <p:spPr bwMode="auto">
                <a:xfrm>
                  <a:off x="3504" y="2974"/>
                  <a:ext cx="496" cy="405"/>
                </a:xfrm>
                <a:custGeom>
                  <a:avLst/>
                  <a:gdLst>
                    <a:gd name="T0" fmla="*/ 202 w 496"/>
                    <a:gd name="T1" fmla="*/ 73 h 405"/>
                    <a:gd name="T2" fmla="*/ 264 w 496"/>
                    <a:gd name="T3" fmla="*/ 20 h 405"/>
                    <a:gd name="T4" fmla="*/ 307 w 496"/>
                    <a:gd name="T5" fmla="*/ 103 h 405"/>
                    <a:gd name="T6" fmla="*/ 414 w 496"/>
                    <a:gd name="T7" fmla="*/ 95 h 405"/>
                    <a:gd name="T8" fmla="*/ 366 w 496"/>
                    <a:gd name="T9" fmla="*/ 180 h 405"/>
                    <a:gd name="T10" fmla="*/ 474 w 496"/>
                    <a:gd name="T11" fmla="*/ 218 h 405"/>
                    <a:gd name="T12" fmla="*/ 361 w 496"/>
                    <a:gd name="T13" fmla="*/ 275 h 405"/>
                    <a:gd name="T14" fmla="*/ 361 w 496"/>
                    <a:gd name="T15" fmla="*/ 353 h 405"/>
                    <a:gd name="T16" fmla="*/ 294 w 496"/>
                    <a:gd name="T17" fmla="*/ 320 h 405"/>
                    <a:gd name="T18" fmla="*/ 242 w 496"/>
                    <a:gd name="T19" fmla="*/ 390 h 405"/>
                    <a:gd name="T20" fmla="*/ 172 w 496"/>
                    <a:gd name="T21" fmla="*/ 320 h 405"/>
                    <a:gd name="T22" fmla="*/ 92 w 496"/>
                    <a:gd name="T23" fmla="*/ 335 h 405"/>
                    <a:gd name="T24" fmla="*/ 92 w 496"/>
                    <a:gd name="T25" fmla="*/ 245 h 405"/>
                    <a:gd name="T26" fmla="*/ 30 w 496"/>
                    <a:gd name="T27" fmla="*/ 203 h 405"/>
                    <a:gd name="T28" fmla="*/ 97 w 496"/>
                    <a:gd name="T29" fmla="*/ 120 h 405"/>
                    <a:gd name="T30" fmla="*/ 107 w 496"/>
                    <a:gd name="T31" fmla="*/ 38 h 405"/>
                    <a:gd name="T32" fmla="*/ 30 w 496"/>
                    <a:gd name="T33" fmla="*/ 103 h 405"/>
                    <a:gd name="T34" fmla="*/ 67 w 496"/>
                    <a:gd name="T35" fmla="*/ 173 h 405"/>
                    <a:gd name="T36" fmla="*/ 17 w 496"/>
                    <a:gd name="T37" fmla="*/ 278 h 405"/>
                    <a:gd name="T38" fmla="*/ 97 w 496"/>
                    <a:gd name="T39" fmla="*/ 298 h 405"/>
                    <a:gd name="T40" fmla="*/ 142 w 496"/>
                    <a:gd name="T41" fmla="*/ 383 h 405"/>
                    <a:gd name="T42" fmla="*/ 187 w 496"/>
                    <a:gd name="T43" fmla="*/ 338 h 405"/>
                    <a:gd name="T44" fmla="*/ 224 w 496"/>
                    <a:gd name="T45" fmla="*/ 405 h 405"/>
                    <a:gd name="T46" fmla="*/ 317 w 496"/>
                    <a:gd name="T47" fmla="*/ 338 h 405"/>
                    <a:gd name="T48" fmla="*/ 361 w 496"/>
                    <a:gd name="T49" fmla="*/ 380 h 405"/>
                    <a:gd name="T50" fmla="*/ 426 w 496"/>
                    <a:gd name="T51" fmla="*/ 283 h 405"/>
                    <a:gd name="T52" fmla="*/ 396 w 496"/>
                    <a:gd name="T53" fmla="*/ 248 h 405"/>
                    <a:gd name="T54" fmla="*/ 466 w 496"/>
                    <a:gd name="T55" fmla="*/ 135 h 405"/>
                    <a:gd name="T56" fmla="*/ 369 w 496"/>
                    <a:gd name="T57" fmla="*/ 155 h 405"/>
                    <a:gd name="T58" fmla="*/ 374 w 496"/>
                    <a:gd name="T59" fmla="*/ 38 h 405"/>
                    <a:gd name="T60" fmla="*/ 307 w 496"/>
                    <a:gd name="T61" fmla="*/ 83 h 405"/>
                    <a:gd name="T62" fmla="*/ 279 w 496"/>
                    <a:gd name="T63" fmla="*/ 0 h 405"/>
                    <a:gd name="T64" fmla="*/ 179 w 496"/>
                    <a:gd name="T65" fmla="*/ 58 h 405"/>
                    <a:gd name="T66" fmla="*/ 135 w 496"/>
                    <a:gd name="T67" fmla="*/ 80 h 405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496"/>
                    <a:gd name="T103" fmla="*/ 0 h 405"/>
                    <a:gd name="T104" fmla="*/ 496 w 496"/>
                    <a:gd name="T105" fmla="*/ 405 h 405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496" h="405">
                      <a:moveTo>
                        <a:pt x="135" y="80"/>
                      </a:moveTo>
                      <a:lnTo>
                        <a:pt x="202" y="73"/>
                      </a:lnTo>
                      <a:lnTo>
                        <a:pt x="219" y="23"/>
                      </a:lnTo>
                      <a:lnTo>
                        <a:pt x="264" y="20"/>
                      </a:lnTo>
                      <a:lnTo>
                        <a:pt x="262" y="90"/>
                      </a:lnTo>
                      <a:lnTo>
                        <a:pt x="307" y="103"/>
                      </a:lnTo>
                      <a:lnTo>
                        <a:pt x="376" y="68"/>
                      </a:lnTo>
                      <a:lnTo>
                        <a:pt x="414" y="95"/>
                      </a:lnTo>
                      <a:lnTo>
                        <a:pt x="354" y="148"/>
                      </a:lnTo>
                      <a:lnTo>
                        <a:pt x="366" y="180"/>
                      </a:lnTo>
                      <a:lnTo>
                        <a:pt x="456" y="165"/>
                      </a:lnTo>
                      <a:lnTo>
                        <a:pt x="474" y="218"/>
                      </a:lnTo>
                      <a:lnTo>
                        <a:pt x="369" y="238"/>
                      </a:lnTo>
                      <a:lnTo>
                        <a:pt x="361" y="275"/>
                      </a:lnTo>
                      <a:lnTo>
                        <a:pt x="411" y="308"/>
                      </a:lnTo>
                      <a:lnTo>
                        <a:pt x="361" y="353"/>
                      </a:lnTo>
                      <a:lnTo>
                        <a:pt x="324" y="305"/>
                      </a:lnTo>
                      <a:lnTo>
                        <a:pt x="294" y="320"/>
                      </a:lnTo>
                      <a:lnTo>
                        <a:pt x="299" y="388"/>
                      </a:lnTo>
                      <a:lnTo>
                        <a:pt x="242" y="390"/>
                      </a:lnTo>
                      <a:lnTo>
                        <a:pt x="239" y="328"/>
                      </a:lnTo>
                      <a:lnTo>
                        <a:pt x="172" y="320"/>
                      </a:lnTo>
                      <a:lnTo>
                        <a:pt x="150" y="365"/>
                      </a:lnTo>
                      <a:lnTo>
                        <a:pt x="92" y="335"/>
                      </a:lnTo>
                      <a:lnTo>
                        <a:pt x="122" y="300"/>
                      </a:lnTo>
                      <a:lnTo>
                        <a:pt x="92" y="245"/>
                      </a:lnTo>
                      <a:lnTo>
                        <a:pt x="37" y="255"/>
                      </a:lnTo>
                      <a:lnTo>
                        <a:pt x="30" y="203"/>
                      </a:lnTo>
                      <a:lnTo>
                        <a:pt x="90" y="193"/>
                      </a:lnTo>
                      <a:lnTo>
                        <a:pt x="97" y="120"/>
                      </a:lnTo>
                      <a:lnTo>
                        <a:pt x="62" y="95"/>
                      </a:lnTo>
                      <a:lnTo>
                        <a:pt x="107" y="38"/>
                      </a:lnTo>
                      <a:lnTo>
                        <a:pt x="85" y="23"/>
                      </a:lnTo>
                      <a:lnTo>
                        <a:pt x="30" y="103"/>
                      </a:lnTo>
                      <a:lnTo>
                        <a:pt x="75" y="133"/>
                      </a:lnTo>
                      <a:lnTo>
                        <a:pt x="67" y="173"/>
                      </a:lnTo>
                      <a:lnTo>
                        <a:pt x="0" y="193"/>
                      </a:lnTo>
                      <a:lnTo>
                        <a:pt x="17" y="278"/>
                      </a:lnTo>
                      <a:lnTo>
                        <a:pt x="82" y="275"/>
                      </a:lnTo>
                      <a:lnTo>
                        <a:pt x="97" y="298"/>
                      </a:lnTo>
                      <a:lnTo>
                        <a:pt x="60" y="345"/>
                      </a:lnTo>
                      <a:lnTo>
                        <a:pt x="142" y="383"/>
                      </a:lnTo>
                      <a:lnTo>
                        <a:pt x="165" y="388"/>
                      </a:lnTo>
                      <a:lnTo>
                        <a:pt x="187" y="338"/>
                      </a:lnTo>
                      <a:lnTo>
                        <a:pt x="212" y="353"/>
                      </a:lnTo>
                      <a:lnTo>
                        <a:pt x="224" y="405"/>
                      </a:lnTo>
                      <a:lnTo>
                        <a:pt x="317" y="403"/>
                      </a:lnTo>
                      <a:lnTo>
                        <a:pt x="317" y="338"/>
                      </a:lnTo>
                      <a:lnTo>
                        <a:pt x="324" y="335"/>
                      </a:lnTo>
                      <a:lnTo>
                        <a:pt x="361" y="380"/>
                      </a:lnTo>
                      <a:lnTo>
                        <a:pt x="441" y="305"/>
                      </a:lnTo>
                      <a:lnTo>
                        <a:pt x="426" y="283"/>
                      </a:lnTo>
                      <a:lnTo>
                        <a:pt x="381" y="260"/>
                      </a:lnTo>
                      <a:lnTo>
                        <a:pt x="396" y="248"/>
                      </a:lnTo>
                      <a:lnTo>
                        <a:pt x="496" y="233"/>
                      </a:lnTo>
                      <a:lnTo>
                        <a:pt x="466" y="135"/>
                      </a:lnTo>
                      <a:lnTo>
                        <a:pt x="374" y="158"/>
                      </a:lnTo>
                      <a:lnTo>
                        <a:pt x="369" y="155"/>
                      </a:lnTo>
                      <a:lnTo>
                        <a:pt x="444" y="95"/>
                      </a:lnTo>
                      <a:lnTo>
                        <a:pt x="374" y="38"/>
                      </a:lnTo>
                      <a:lnTo>
                        <a:pt x="354" y="50"/>
                      </a:lnTo>
                      <a:lnTo>
                        <a:pt x="307" y="83"/>
                      </a:lnTo>
                      <a:lnTo>
                        <a:pt x="279" y="75"/>
                      </a:lnTo>
                      <a:lnTo>
                        <a:pt x="279" y="0"/>
                      </a:lnTo>
                      <a:lnTo>
                        <a:pt x="204" y="5"/>
                      </a:lnTo>
                      <a:lnTo>
                        <a:pt x="179" y="58"/>
                      </a:lnTo>
                      <a:lnTo>
                        <a:pt x="135" y="58"/>
                      </a:lnTo>
                      <a:lnTo>
                        <a:pt x="135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4613" name="Freeform 25"/>
                <p:cNvSpPr>
                  <a:spLocks/>
                </p:cNvSpPr>
                <p:nvPr/>
              </p:nvSpPr>
              <p:spPr bwMode="auto">
                <a:xfrm>
                  <a:off x="3591" y="2994"/>
                  <a:ext cx="83" cy="63"/>
                </a:xfrm>
                <a:custGeom>
                  <a:avLst/>
                  <a:gdLst>
                    <a:gd name="T0" fmla="*/ 53 w 83"/>
                    <a:gd name="T1" fmla="*/ 63 h 63"/>
                    <a:gd name="T2" fmla="*/ 0 w 83"/>
                    <a:gd name="T3" fmla="*/ 11 h 63"/>
                    <a:gd name="T4" fmla="*/ 11 w 83"/>
                    <a:gd name="T5" fmla="*/ 0 h 63"/>
                    <a:gd name="T6" fmla="*/ 83 w 83"/>
                    <a:gd name="T7" fmla="*/ 54 h 63"/>
                    <a:gd name="T8" fmla="*/ 53 w 83"/>
                    <a:gd name="T9" fmla="*/ 63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63"/>
                    <a:gd name="T17" fmla="*/ 83 w 83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63">
                      <a:moveTo>
                        <a:pt x="53" y="63"/>
                      </a:moveTo>
                      <a:lnTo>
                        <a:pt x="0" y="11"/>
                      </a:lnTo>
                      <a:lnTo>
                        <a:pt x="11" y="0"/>
                      </a:lnTo>
                      <a:lnTo>
                        <a:pt x="83" y="54"/>
                      </a:lnTo>
                      <a:lnTo>
                        <a:pt x="53" y="6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24609" name="Oval 26"/>
            <p:cNvSpPr>
              <a:spLocks noChangeArrowheads="1"/>
            </p:cNvSpPr>
            <p:nvPr/>
          </p:nvSpPr>
          <p:spPr bwMode="auto">
            <a:xfrm>
              <a:off x="3693" y="3147"/>
              <a:ext cx="81" cy="5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4582" name="Group 27"/>
          <p:cNvGrpSpPr>
            <a:grpSpLocks/>
          </p:cNvGrpSpPr>
          <p:nvPr/>
        </p:nvGrpSpPr>
        <p:grpSpPr bwMode="auto">
          <a:xfrm>
            <a:off x="5397003" y="5240784"/>
            <a:ext cx="258763" cy="650875"/>
            <a:chOff x="2815" y="2863"/>
            <a:chExt cx="282" cy="472"/>
          </a:xfrm>
        </p:grpSpPr>
        <p:sp>
          <p:nvSpPr>
            <p:cNvPr id="24604" name="Freeform 28"/>
            <p:cNvSpPr>
              <a:spLocks/>
            </p:cNvSpPr>
            <p:nvPr/>
          </p:nvSpPr>
          <p:spPr bwMode="auto">
            <a:xfrm>
              <a:off x="2831" y="2872"/>
              <a:ext cx="254" cy="446"/>
            </a:xfrm>
            <a:custGeom>
              <a:avLst/>
              <a:gdLst>
                <a:gd name="T0" fmla="*/ 39 w 254"/>
                <a:gd name="T1" fmla="*/ 85 h 446"/>
                <a:gd name="T2" fmla="*/ 88 w 254"/>
                <a:gd name="T3" fmla="*/ 36 h 446"/>
                <a:gd name="T4" fmla="*/ 156 w 254"/>
                <a:gd name="T5" fmla="*/ 0 h 446"/>
                <a:gd name="T6" fmla="*/ 211 w 254"/>
                <a:gd name="T7" fmla="*/ 18 h 446"/>
                <a:gd name="T8" fmla="*/ 248 w 254"/>
                <a:gd name="T9" fmla="*/ 61 h 446"/>
                <a:gd name="T10" fmla="*/ 254 w 254"/>
                <a:gd name="T11" fmla="*/ 99 h 446"/>
                <a:gd name="T12" fmla="*/ 242 w 254"/>
                <a:gd name="T13" fmla="*/ 166 h 446"/>
                <a:gd name="T14" fmla="*/ 215 w 254"/>
                <a:gd name="T15" fmla="*/ 249 h 446"/>
                <a:gd name="T16" fmla="*/ 180 w 254"/>
                <a:gd name="T17" fmla="*/ 312 h 446"/>
                <a:gd name="T18" fmla="*/ 129 w 254"/>
                <a:gd name="T19" fmla="*/ 377 h 446"/>
                <a:gd name="T20" fmla="*/ 51 w 254"/>
                <a:gd name="T21" fmla="*/ 446 h 446"/>
                <a:gd name="T22" fmla="*/ 0 w 254"/>
                <a:gd name="T23" fmla="*/ 389 h 446"/>
                <a:gd name="T24" fmla="*/ 123 w 254"/>
                <a:gd name="T25" fmla="*/ 274 h 446"/>
                <a:gd name="T26" fmla="*/ 174 w 254"/>
                <a:gd name="T27" fmla="*/ 170 h 446"/>
                <a:gd name="T28" fmla="*/ 186 w 254"/>
                <a:gd name="T29" fmla="*/ 93 h 446"/>
                <a:gd name="T30" fmla="*/ 168 w 254"/>
                <a:gd name="T31" fmla="*/ 73 h 446"/>
                <a:gd name="T32" fmla="*/ 131 w 254"/>
                <a:gd name="T33" fmla="*/ 69 h 446"/>
                <a:gd name="T34" fmla="*/ 100 w 254"/>
                <a:gd name="T35" fmla="*/ 93 h 446"/>
                <a:gd name="T36" fmla="*/ 86 w 254"/>
                <a:gd name="T37" fmla="*/ 130 h 446"/>
                <a:gd name="T38" fmla="*/ 39 w 254"/>
                <a:gd name="T39" fmla="*/ 85 h 4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4"/>
                <a:gd name="T61" fmla="*/ 0 h 446"/>
                <a:gd name="T62" fmla="*/ 254 w 254"/>
                <a:gd name="T63" fmla="*/ 446 h 4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4" h="446">
                  <a:moveTo>
                    <a:pt x="39" y="85"/>
                  </a:moveTo>
                  <a:lnTo>
                    <a:pt x="88" y="36"/>
                  </a:lnTo>
                  <a:lnTo>
                    <a:pt x="156" y="0"/>
                  </a:lnTo>
                  <a:lnTo>
                    <a:pt x="211" y="18"/>
                  </a:lnTo>
                  <a:lnTo>
                    <a:pt x="248" y="61"/>
                  </a:lnTo>
                  <a:lnTo>
                    <a:pt x="254" y="99"/>
                  </a:lnTo>
                  <a:lnTo>
                    <a:pt x="242" y="166"/>
                  </a:lnTo>
                  <a:lnTo>
                    <a:pt x="215" y="249"/>
                  </a:lnTo>
                  <a:lnTo>
                    <a:pt x="180" y="312"/>
                  </a:lnTo>
                  <a:lnTo>
                    <a:pt x="129" y="377"/>
                  </a:lnTo>
                  <a:lnTo>
                    <a:pt x="51" y="446"/>
                  </a:lnTo>
                  <a:lnTo>
                    <a:pt x="0" y="389"/>
                  </a:lnTo>
                  <a:lnTo>
                    <a:pt x="123" y="274"/>
                  </a:lnTo>
                  <a:lnTo>
                    <a:pt x="174" y="170"/>
                  </a:lnTo>
                  <a:lnTo>
                    <a:pt x="186" y="93"/>
                  </a:lnTo>
                  <a:lnTo>
                    <a:pt x="168" y="73"/>
                  </a:lnTo>
                  <a:lnTo>
                    <a:pt x="131" y="69"/>
                  </a:lnTo>
                  <a:lnTo>
                    <a:pt x="100" y="93"/>
                  </a:lnTo>
                  <a:lnTo>
                    <a:pt x="86" y="130"/>
                  </a:lnTo>
                  <a:lnTo>
                    <a:pt x="39" y="85"/>
                  </a:lnTo>
                  <a:close/>
                </a:path>
              </a:pathLst>
            </a:custGeom>
            <a:solidFill>
              <a:srgbClr val="CAA87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605" name="Group 29"/>
            <p:cNvGrpSpPr>
              <a:grpSpLocks/>
            </p:cNvGrpSpPr>
            <p:nvPr/>
          </p:nvGrpSpPr>
          <p:grpSpPr bwMode="auto">
            <a:xfrm>
              <a:off x="2815" y="2863"/>
              <a:ext cx="282" cy="472"/>
              <a:chOff x="2815" y="2863"/>
              <a:chExt cx="282" cy="472"/>
            </a:xfrm>
          </p:grpSpPr>
          <p:sp>
            <p:nvSpPr>
              <p:cNvPr id="24606" name="Freeform 30"/>
              <p:cNvSpPr>
                <a:spLocks/>
              </p:cNvSpPr>
              <p:nvPr/>
            </p:nvSpPr>
            <p:spPr bwMode="auto">
              <a:xfrm>
                <a:off x="2815" y="2863"/>
                <a:ext cx="282" cy="472"/>
              </a:xfrm>
              <a:custGeom>
                <a:avLst/>
                <a:gdLst>
                  <a:gd name="T0" fmla="*/ 98 w 282"/>
                  <a:gd name="T1" fmla="*/ 128 h 472"/>
                  <a:gd name="T2" fmla="*/ 123 w 282"/>
                  <a:gd name="T3" fmla="*/ 83 h 472"/>
                  <a:gd name="T4" fmla="*/ 159 w 282"/>
                  <a:gd name="T5" fmla="*/ 65 h 472"/>
                  <a:gd name="T6" fmla="*/ 196 w 282"/>
                  <a:gd name="T7" fmla="*/ 77 h 472"/>
                  <a:gd name="T8" fmla="*/ 208 w 282"/>
                  <a:gd name="T9" fmla="*/ 89 h 472"/>
                  <a:gd name="T10" fmla="*/ 213 w 282"/>
                  <a:gd name="T11" fmla="*/ 115 h 472"/>
                  <a:gd name="T12" fmla="*/ 202 w 282"/>
                  <a:gd name="T13" fmla="*/ 174 h 472"/>
                  <a:gd name="T14" fmla="*/ 153 w 282"/>
                  <a:gd name="T15" fmla="*/ 280 h 472"/>
                  <a:gd name="T16" fmla="*/ 74 w 282"/>
                  <a:gd name="T17" fmla="*/ 357 h 472"/>
                  <a:gd name="T18" fmla="*/ 37 w 282"/>
                  <a:gd name="T19" fmla="*/ 395 h 472"/>
                  <a:gd name="T20" fmla="*/ 78 w 282"/>
                  <a:gd name="T21" fmla="*/ 431 h 472"/>
                  <a:gd name="T22" fmla="*/ 141 w 282"/>
                  <a:gd name="T23" fmla="*/ 365 h 472"/>
                  <a:gd name="T24" fmla="*/ 206 w 282"/>
                  <a:gd name="T25" fmla="*/ 278 h 472"/>
                  <a:gd name="T26" fmla="*/ 233 w 282"/>
                  <a:gd name="T27" fmla="*/ 213 h 472"/>
                  <a:gd name="T28" fmla="*/ 255 w 282"/>
                  <a:gd name="T29" fmla="*/ 144 h 472"/>
                  <a:gd name="T30" fmla="*/ 264 w 282"/>
                  <a:gd name="T31" fmla="*/ 97 h 472"/>
                  <a:gd name="T32" fmla="*/ 245 w 282"/>
                  <a:gd name="T33" fmla="*/ 61 h 472"/>
                  <a:gd name="T34" fmla="*/ 208 w 282"/>
                  <a:gd name="T35" fmla="*/ 34 h 472"/>
                  <a:gd name="T36" fmla="*/ 159 w 282"/>
                  <a:gd name="T37" fmla="*/ 22 h 472"/>
                  <a:gd name="T38" fmla="*/ 108 w 282"/>
                  <a:gd name="T39" fmla="*/ 47 h 472"/>
                  <a:gd name="T40" fmla="*/ 86 w 282"/>
                  <a:gd name="T41" fmla="*/ 79 h 472"/>
                  <a:gd name="T42" fmla="*/ 59 w 282"/>
                  <a:gd name="T43" fmla="*/ 109 h 472"/>
                  <a:gd name="T44" fmla="*/ 31 w 282"/>
                  <a:gd name="T45" fmla="*/ 103 h 472"/>
                  <a:gd name="T46" fmla="*/ 78 w 282"/>
                  <a:gd name="T47" fmla="*/ 55 h 472"/>
                  <a:gd name="T48" fmla="*/ 114 w 282"/>
                  <a:gd name="T49" fmla="*/ 22 h 472"/>
                  <a:gd name="T50" fmla="*/ 157 w 282"/>
                  <a:gd name="T51" fmla="*/ 0 h 472"/>
                  <a:gd name="T52" fmla="*/ 196 w 282"/>
                  <a:gd name="T53" fmla="*/ 0 h 472"/>
                  <a:gd name="T54" fmla="*/ 225 w 282"/>
                  <a:gd name="T55" fmla="*/ 16 h 472"/>
                  <a:gd name="T56" fmla="*/ 251 w 282"/>
                  <a:gd name="T57" fmla="*/ 34 h 472"/>
                  <a:gd name="T58" fmla="*/ 270 w 282"/>
                  <a:gd name="T59" fmla="*/ 55 h 472"/>
                  <a:gd name="T60" fmla="*/ 282 w 282"/>
                  <a:gd name="T61" fmla="*/ 91 h 472"/>
                  <a:gd name="T62" fmla="*/ 280 w 282"/>
                  <a:gd name="T63" fmla="*/ 134 h 472"/>
                  <a:gd name="T64" fmla="*/ 257 w 282"/>
                  <a:gd name="T65" fmla="*/ 199 h 472"/>
                  <a:gd name="T66" fmla="*/ 233 w 282"/>
                  <a:gd name="T67" fmla="*/ 273 h 472"/>
                  <a:gd name="T68" fmla="*/ 208 w 282"/>
                  <a:gd name="T69" fmla="*/ 314 h 472"/>
                  <a:gd name="T70" fmla="*/ 172 w 282"/>
                  <a:gd name="T71" fmla="*/ 363 h 472"/>
                  <a:gd name="T72" fmla="*/ 114 w 282"/>
                  <a:gd name="T73" fmla="*/ 423 h 472"/>
                  <a:gd name="T74" fmla="*/ 65 w 282"/>
                  <a:gd name="T75" fmla="*/ 472 h 472"/>
                  <a:gd name="T76" fmla="*/ 0 w 282"/>
                  <a:gd name="T77" fmla="*/ 393 h 472"/>
                  <a:gd name="T78" fmla="*/ 72 w 282"/>
                  <a:gd name="T79" fmla="*/ 326 h 472"/>
                  <a:gd name="T80" fmla="*/ 127 w 282"/>
                  <a:gd name="T81" fmla="*/ 278 h 472"/>
                  <a:gd name="T82" fmla="*/ 163 w 282"/>
                  <a:gd name="T83" fmla="*/ 223 h 472"/>
                  <a:gd name="T84" fmla="*/ 178 w 282"/>
                  <a:gd name="T85" fmla="*/ 176 h 472"/>
                  <a:gd name="T86" fmla="*/ 188 w 282"/>
                  <a:gd name="T87" fmla="*/ 128 h 472"/>
                  <a:gd name="T88" fmla="*/ 188 w 282"/>
                  <a:gd name="T89" fmla="*/ 97 h 472"/>
                  <a:gd name="T90" fmla="*/ 172 w 282"/>
                  <a:gd name="T91" fmla="*/ 89 h 472"/>
                  <a:gd name="T92" fmla="*/ 153 w 282"/>
                  <a:gd name="T93" fmla="*/ 91 h 472"/>
                  <a:gd name="T94" fmla="*/ 127 w 282"/>
                  <a:gd name="T95" fmla="*/ 113 h 472"/>
                  <a:gd name="T96" fmla="*/ 104 w 282"/>
                  <a:gd name="T97" fmla="*/ 152 h 472"/>
                  <a:gd name="T98" fmla="*/ 98 w 282"/>
                  <a:gd name="T99" fmla="*/ 128 h 47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82"/>
                  <a:gd name="T151" fmla="*/ 0 h 472"/>
                  <a:gd name="T152" fmla="*/ 282 w 282"/>
                  <a:gd name="T153" fmla="*/ 472 h 47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82" h="472">
                    <a:moveTo>
                      <a:pt x="98" y="128"/>
                    </a:moveTo>
                    <a:lnTo>
                      <a:pt x="123" y="83"/>
                    </a:lnTo>
                    <a:lnTo>
                      <a:pt x="159" y="65"/>
                    </a:lnTo>
                    <a:lnTo>
                      <a:pt x="196" y="77"/>
                    </a:lnTo>
                    <a:lnTo>
                      <a:pt x="208" y="89"/>
                    </a:lnTo>
                    <a:lnTo>
                      <a:pt x="213" y="115"/>
                    </a:lnTo>
                    <a:lnTo>
                      <a:pt x="202" y="174"/>
                    </a:lnTo>
                    <a:lnTo>
                      <a:pt x="153" y="280"/>
                    </a:lnTo>
                    <a:lnTo>
                      <a:pt x="74" y="357"/>
                    </a:lnTo>
                    <a:lnTo>
                      <a:pt x="37" y="395"/>
                    </a:lnTo>
                    <a:lnTo>
                      <a:pt x="78" y="431"/>
                    </a:lnTo>
                    <a:lnTo>
                      <a:pt x="141" y="365"/>
                    </a:lnTo>
                    <a:lnTo>
                      <a:pt x="206" y="278"/>
                    </a:lnTo>
                    <a:lnTo>
                      <a:pt x="233" y="213"/>
                    </a:lnTo>
                    <a:lnTo>
                      <a:pt x="255" y="144"/>
                    </a:lnTo>
                    <a:lnTo>
                      <a:pt x="264" y="97"/>
                    </a:lnTo>
                    <a:lnTo>
                      <a:pt x="245" y="61"/>
                    </a:lnTo>
                    <a:lnTo>
                      <a:pt x="208" y="34"/>
                    </a:lnTo>
                    <a:lnTo>
                      <a:pt x="159" y="22"/>
                    </a:lnTo>
                    <a:lnTo>
                      <a:pt x="108" y="47"/>
                    </a:lnTo>
                    <a:lnTo>
                      <a:pt x="86" y="79"/>
                    </a:lnTo>
                    <a:lnTo>
                      <a:pt x="59" y="109"/>
                    </a:lnTo>
                    <a:lnTo>
                      <a:pt x="31" y="103"/>
                    </a:lnTo>
                    <a:lnTo>
                      <a:pt x="78" y="55"/>
                    </a:lnTo>
                    <a:lnTo>
                      <a:pt x="114" y="22"/>
                    </a:lnTo>
                    <a:lnTo>
                      <a:pt x="157" y="0"/>
                    </a:lnTo>
                    <a:lnTo>
                      <a:pt x="196" y="0"/>
                    </a:lnTo>
                    <a:lnTo>
                      <a:pt x="225" y="16"/>
                    </a:lnTo>
                    <a:lnTo>
                      <a:pt x="251" y="34"/>
                    </a:lnTo>
                    <a:lnTo>
                      <a:pt x="270" y="55"/>
                    </a:lnTo>
                    <a:lnTo>
                      <a:pt x="282" y="91"/>
                    </a:lnTo>
                    <a:lnTo>
                      <a:pt x="280" y="134"/>
                    </a:lnTo>
                    <a:lnTo>
                      <a:pt x="257" y="199"/>
                    </a:lnTo>
                    <a:lnTo>
                      <a:pt x="233" y="273"/>
                    </a:lnTo>
                    <a:lnTo>
                      <a:pt x="208" y="314"/>
                    </a:lnTo>
                    <a:lnTo>
                      <a:pt x="172" y="363"/>
                    </a:lnTo>
                    <a:lnTo>
                      <a:pt x="114" y="423"/>
                    </a:lnTo>
                    <a:lnTo>
                      <a:pt x="65" y="472"/>
                    </a:lnTo>
                    <a:lnTo>
                      <a:pt x="0" y="393"/>
                    </a:lnTo>
                    <a:lnTo>
                      <a:pt x="72" y="326"/>
                    </a:lnTo>
                    <a:lnTo>
                      <a:pt x="127" y="278"/>
                    </a:lnTo>
                    <a:lnTo>
                      <a:pt x="163" y="223"/>
                    </a:lnTo>
                    <a:lnTo>
                      <a:pt x="178" y="176"/>
                    </a:lnTo>
                    <a:lnTo>
                      <a:pt x="188" y="128"/>
                    </a:lnTo>
                    <a:lnTo>
                      <a:pt x="188" y="97"/>
                    </a:lnTo>
                    <a:lnTo>
                      <a:pt x="172" y="89"/>
                    </a:lnTo>
                    <a:lnTo>
                      <a:pt x="153" y="91"/>
                    </a:lnTo>
                    <a:lnTo>
                      <a:pt x="127" y="113"/>
                    </a:lnTo>
                    <a:lnTo>
                      <a:pt x="104" y="152"/>
                    </a:lnTo>
                    <a:lnTo>
                      <a:pt x="98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7" name="Freeform 31"/>
              <p:cNvSpPr>
                <a:spLocks/>
              </p:cNvSpPr>
              <p:nvPr/>
            </p:nvSpPr>
            <p:spPr bwMode="auto">
              <a:xfrm>
                <a:off x="2846" y="2957"/>
                <a:ext cx="83" cy="57"/>
              </a:xfrm>
              <a:custGeom>
                <a:avLst/>
                <a:gdLst>
                  <a:gd name="T0" fmla="*/ 31 w 83"/>
                  <a:gd name="T1" fmla="*/ 0 h 57"/>
                  <a:gd name="T2" fmla="*/ 83 w 83"/>
                  <a:gd name="T3" fmla="*/ 36 h 57"/>
                  <a:gd name="T4" fmla="*/ 76 w 83"/>
                  <a:gd name="T5" fmla="*/ 57 h 57"/>
                  <a:gd name="T6" fmla="*/ 0 w 83"/>
                  <a:gd name="T7" fmla="*/ 7 h 57"/>
                  <a:gd name="T8" fmla="*/ 31 w 83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57"/>
                  <a:gd name="T17" fmla="*/ 83 w 83"/>
                  <a:gd name="T18" fmla="*/ 57 h 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57">
                    <a:moveTo>
                      <a:pt x="31" y="0"/>
                    </a:moveTo>
                    <a:lnTo>
                      <a:pt x="83" y="36"/>
                    </a:lnTo>
                    <a:lnTo>
                      <a:pt x="76" y="57"/>
                    </a:lnTo>
                    <a:lnTo>
                      <a:pt x="0" y="7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4583" name="Group 32"/>
          <p:cNvGrpSpPr>
            <a:grpSpLocks/>
          </p:cNvGrpSpPr>
          <p:nvPr/>
        </p:nvGrpSpPr>
        <p:grpSpPr bwMode="auto">
          <a:xfrm>
            <a:off x="5643066" y="5805264"/>
            <a:ext cx="563562" cy="477837"/>
            <a:chOff x="2970" y="3262"/>
            <a:chExt cx="616" cy="347"/>
          </a:xfrm>
        </p:grpSpPr>
        <p:sp>
          <p:nvSpPr>
            <p:cNvPr id="24600" name="Freeform 33"/>
            <p:cNvSpPr>
              <a:spLocks/>
            </p:cNvSpPr>
            <p:nvPr/>
          </p:nvSpPr>
          <p:spPr bwMode="auto">
            <a:xfrm>
              <a:off x="3003" y="3274"/>
              <a:ext cx="565" cy="331"/>
            </a:xfrm>
            <a:custGeom>
              <a:avLst/>
              <a:gdLst>
                <a:gd name="T0" fmla="*/ 0 w 565"/>
                <a:gd name="T1" fmla="*/ 104 h 331"/>
                <a:gd name="T2" fmla="*/ 243 w 565"/>
                <a:gd name="T3" fmla="*/ 0 h 331"/>
                <a:gd name="T4" fmla="*/ 348 w 565"/>
                <a:gd name="T5" fmla="*/ 67 h 331"/>
                <a:gd name="T6" fmla="*/ 413 w 565"/>
                <a:gd name="T7" fmla="*/ 90 h 331"/>
                <a:gd name="T8" fmla="*/ 555 w 565"/>
                <a:gd name="T9" fmla="*/ 133 h 331"/>
                <a:gd name="T10" fmla="*/ 565 w 565"/>
                <a:gd name="T11" fmla="*/ 170 h 331"/>
                <a:gd name="T12" fmla="*/ 367 w 565"/>
                <a:gd name="T13" fmla="*/ 292 h 331"/>
                <a:gd name="T14" fmla="*/ 334 w 565"/>
                <a:gd name="T15" fmla="*/ 331 h 331"/>
                <a:gd name="T16" fmla="*/ 275 w 565"/>
                <a:gd name="T17" fmla="*/ 288 h 331"/>
                <a:gd name="T18" fmla="*/ 215 w 565"/>
                <a:gd name="T19" fmla="*/ 239 h 331"/>
                <a:gd name="T20" fmla="*/ 45 w 565"/>
                <a:gd name="T21" fmla="*/ 139 h 331"/>
                <a:gd name="T22" fmla="*/ 0 w 565"/>
                <a:gd name="T23" fmla="*/ 104 h 33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5"/>
                <a:gd name="T37" fmla="*/ 0 h 331"/>
                <a:gd name="T38" fmla="*/ 565 w 565"/>
                <a:gd name="T39" fmla="*/ 331 h 33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5" h="331">
                  <a:moveTo>
                    <a:pt x="0" y="104"/>
                  </a:moveTo>
                  <a:lnTo>
                    <a:pt x="243" y="0"/>
                  </a:lnTo>
                  <a:lnTo>
                    <a:pt x="348" y="67"/>
                  </a:lnTo>
                  <a:lnTo>
                    <a:pt x="413" y="90"/>
                  </a:lnTo>
                  <a:lnTo>
                    <a:pt x="555" y="133"/>
                  </a:lnTo>
                  <a:lnTo>
                    <a:pt x="565" y="170"/>
                  </a:lnTo>
                  <a:lnTo>
                    <a:pt x="367" y="292"/>
                  </a:lnTo>
                  <a:lnTo>
                    <a:pt x="334" y="331"/>
                  </a:lnTo>
                  <a:lnTo>
                    <a:pt x="275" y="288"/>
                  </a:lnTo>
                  <a:lnTo>
                    <a:pt x="215" y="239"/>
                  </a:lnTo>
                  <a:lnTo>
                    <a:pt x="45" y="139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24601" name="Group 34"/>
            <p:cNvGrpSpPr>
              <a:grpSpLocks/>
            </p:cNvGrpSpPr>
            <p:nvPr/>
          </p:nvGrpSpPr>
          <p:grpSpPr bwMode="auto">
            <a:xfrm>
              <a:off x="2970" y="3262"/>
              <a:ext cx="616" cy="347"/>
              <a:chOff x="2970" y="3262"/>
              <a:chExt cx="616" cy="347"/>
            </a:xfrm>
          </p:grpSpPr>
          <p:sp>
            <p:nvSpPr>
              <p:cNvPr id="24602" name="Freeform 35"/>
              <p:cNvSpPr>
                <a:spLocks/>
              </p:cNvSpPr>
              <p:nvPr/>
            </p:nvSpPr>
            <p:spPr bwMode="auto">
              <a:xfrm>
                <a:off x="2970" y="3262"/>
                <a:ext cx="616" cy="347"/>
              </a:xfrm>
              <a:custGeom>
                <a:avLst/>
                <a:gdLst>
                  <a:gd name="T0" fmla="*/ 588 w 616"/>
                  <a:gd name="T1" fmla="*/ 129 h 347"/>
                  <a:gd name="T2" fmla="*/ 489 w 616"/>
                  <a:gd name="T3" fmla="*/ 104 h 347"/>
                  <a:gd name="T4" fmla="*/ 406 w 616"/>
                  <a:gd name="T5" fmla="*/ 78 h 347"/>
                  <a:gd name="T6" fmla="*/ 337 w 616"/>
                  <a:gd name="T7" fmla="*/ 37 h 347"/>
                  <a:gd name="T8" fmla="*/ 289 w 616"/>
                  <a:gd name="T9" fmla="*/ 0 h 347"/>
                  <a:gd name="T10" fmla="*/ 261 w 616"/>
                  <a:gd name="T11" fmla="*/ 16 h 347"/>
                  <a:gd name="T12" fmla="*/ 283 w 616"/>
                  <a:gd name="T13" fmla="*/ 47 h 347"/>
                  <a:gd name="T14" fmla="*/ 325 w 616"/>
                  <a:gd name="T15" fmla="*/ 59 h 347"/>
                  <a:gd name="T16" fmla="*/ 404 w 616"/>
                  <a:gd name="T17" fmla="*/ 96 h 347"/>
                  <a:gd name="T18" fmla="*/ 473 w 616"/>
                  <a:gd name="T19" fmla="*/ 122 h 347"/>
                  <a:gd name="T20" fmla="*/ 551 w 616"/>
                  <a:gd name="T21" fmla="*/ 147 h 347"/>
                  <a:gd name="T22" fmla="*/ 582 w 616"/>
                  <a:gd name="T23" fmla="*/ 157 h 347"/>
                  <a:gd name="T24" fmla="*/ 582 w 616"/>
                  <a:gd name="T25" fmla="*/ 165 h 347"/>
                  <a:gd name="T26" fmla="*/ 582 w 616"/>
                  <a:gd name="T27" fmla="*/ 178 h 347"/>
                  <a:gd name="T28" fmla="*/ 555 w 616"/>
                  <a:gd name="T29" fmla="*/ 196 h 347"/>
                  <a:gd name="T30" fmla="*/ 491 w 616"/>
                  <a:gd name="T31" fmla="*/ 233 h 347"/>
                  <a:gd name="T32" fmla="*/ 442 w 616"/>
                  <a:gd name="T33" fmla="*/ 263 h 347"/>
                  <a:gd name="T34" fmla="*/ 394 w 616"/>
                  <a:gd name="T35" fmla="*/ 294 h 347"/>
                  <a:gd name="T36" fmla="*/ 370 w 616"/>
                  <a:gd name="T37" fmla="*/ 325 h 347"/>
                  <a:gd name="T38" fmla="*/ 289 w 616"/>
                  <a:gd name="T39" fmla="*/ 261 h 347"/>
                  <a:gd name="T40" fmla="*/ 194 w 616"/>
                  <a:gd name="T41" fmla="*/ 208 h 347"/>
                  <a:gd name="T42" fmla="*/ 115 w 616"/>
                  <a:gd name="T43" fmla="*/ 157 h 347"/>
                  <a:gd name="T44" fmla="*/ 71 w 616"/>
                  <a:gd name="T45" fmla="*/ 127 h 347"/>
                  <a:gd name="T46" fmla="*/ 40 w 616"/>
                  <a:gd name="T47" fmla="*/ 114 h 347"/>
                  <a:gd name="T48" fmla="*/ 16 w 616"/>
                  <a:gd name="T49" fmla="*/ 110 h 347"/>
                  <a:gd name="T50" fmla="*/ 0 w 616"/>
                  <a:gd name="T51" fmla="*/ 120 h 347"/>
                  <a:gd name="T52" fmla="*/ 18 w 616"/>
                  <a:gd name="T53" fmla="*/ 133 h 347"/>
                  <a:gd name="T54" fmla="*/ 59 w 616"/>
                  <a:gd name="T55" fmla="*/ 153 h 347"/>
                  <a:gd name="T56" fmla="*/ 158 w 616"/>
                  <a:gd name="T57" fmla="*/ 214 h 347"/>
                  <a:gd name="T58" fmla="*/ 234 w 616"/>
                  <a:gd name="T59" fmla="*/ 257 h 347"/>
                  <a:gd name="T60" fmla="*/ 295 w 616"/>
                  <a:gd name="T61" fmla="*/ 294 h 347"/>
                  <a:gd name="T62" fmla="*/ 349 w 616"/>
                  <a:gd name="T63" fmla="*/ 343 h 347"/>
                  <a:gd name="T64" fmla="*/ 376 w 616"/>
                  <a:gd name="T65" fmla="*/ 347 h 347"/>
                  <a:gd name="T66" fmla="*/ 400 w 616"/>
                  <a:gd name="T67" fmla="*/ 329 h 347"/>
                  <a:gd name="T68" fmla="*/ 440 w 616"/>
                  <a:gd name="T69" fmla="*/ 292 h 347"/>
                  <a:gd name="T70" fmla="*/ 503 w 616"/>
                  <a:gd name="T71" fmla="*/ 261 h 347"/>
                  <a:gd name="T72" fmla="*/ 570 w 616"/>
                  <a:gd name="T73" fmla="*/ 220 h 347"/>
                  <a:gd name="T74" fmla="*/ 616 w 616"/>
                  <a:gd name="T75" fmla="*/ 190 h 347"/>
                  <a:gd name="T76" fmla="*/ 612 w 616"/>
                  <a:gd name="T77" fmla="*/ 171 h 347"/>
                  <a:gd name="T78" fmla="*/ 606 w 616"/>
                  <a:gd name="T79" fmla="*/ 145 h 347"/>
                  <a:gd name="T80" fmla="*/ 588 w 616"/>
                  <a:gd name="T81" fmla="*/ 129 h 3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16"/>
                  <a:gd name="T124" fmla="*/ 0 h 347"/>
                  <a:gd name="T125" fmla="*/ 616 w 616"/>
                  <a:gd name="T126" fmla="*/ 347 h 3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16" h="347">
                    <a:moveTo>
                      <a:pt x="588" y="129"/>
                    </a:moveTo>
                    <a:lnTo>
                      <a:pt x="489" y="104"/>
                    </a:lnTo>
                    <a:lnTo>
                      <a:pt x="406" y="78"/>
                    </a:lnTo>
                    <a:lnTo>
                      <a:pt x="337" y="37"/>
                    </a:lnTo>
                    <a:lnTo>
                      <a:pt x="289" y="0"/>
                    </a:lnTo>
                    <a:lnTo>
                      <a:pt x="261" y="16"/>
                    </a:lnTo>
                    <a:lnTo>
                      <a:pt x="283" y="47"/>
                    </a:lnTo>
                    <a:lnTo>
                      <a:pt x="325" y="59"/>
                    </a:lnTo>
                    <a:lnTo>
                      <a:pt x="404" y="96"/>
                    </a:lnTo>
                    <a:lnTo>
                      <a:pt x="473" y="122"/>
                    </a:lnTo>
                    <a:lnTo>
                      <a:pt x="551" y="147"/>
                    </a:lnTo>
                    <a:lnTo>
                      <a:pt x="582" y="157"/>
                    </a:lnTo>
                    <a:lnTo>
                      <a:pt x="582" y="165"/>
                    </a:lnTo>
                    <a:lnTo>
                      <a:pt x="582" y="178"/>
                    </a:lnTo>
                    <a:lnTo>
                      <a:pt x="555" y="196"/>
                    </a:lnTo>
                    <a:lnTo>
                      <a:pt x="491" y="233"/>
                    </a:lnTo>
                    <a:lnTo>
                      <a:pt x="442" y="263"/>
                    </a:lnTo>
                    <a:lnTo>
                      <a:pt x="394" y="294"/>
                    </a:lnTo>
                    <a:lnTo>
                      <a:pt x="370" y="325"/>
                    </a:lnTo>
                    <a:lnTo>
                      <a:pt x="289" y="261"/>
                    </a:lnTo>
                    <a:lnTo>
                      <a:pt x="194" y="208"/>
                    </a:lnTo>
                    <a:lnTo>
                      <a:pt x="115" y="157"/>
                    </a:lnTo>
                    <a:lnTo>
                      <a:pt x="71" y="127"/>
                    </a:lnTo>
                    <a:lnTo>
                      <a:pt x="40" y="114"/>
                    </a:lnTo>
                    <a:lnTo>
                      <a:pt x="16" y="110"/>
                    </a:lnTo>
                    <a:lnTo>
                      <a:pt x="0" y="120"/>
                    </a:lnTo>
                    <a:lnTo>
                      <a:pt x="18" y="133"/>
                    </a:lnTo>
                    <a:lnTo>
                      <a:pt x="59" y="153"/>
                    </a:lnTo>
                    <a:lnTo>
                      <a:pt x="158" y="214"/>
                    </a:lnTo>
                    <a:lnTo>
                      <a:pt x="234" y="257"/>
                    </a:lnTo>
                    <a:lnTo>
                      <a:pt x="295" y="294"/>
                    </a:lnTo>
                    <a:lnTo>
                      <a:pt x="349" y="343"/>
                    </a:lnTo>
                    <a:lnTo>
                      <a:pt x="376" y="347"/>
                    </a:lnTo>
                    <a:lnTo>
                      <a:pt x="400" y="329"/>
                    </a:lnTo>
                    <a:lnTo>
                      <a:pt x="440" y="292"/>
                    </a:lnTo>
                    <a:lnTo>
                      <a:pt x="503" y="261"/>
                    </a:lnTo>
                    <a:lnTo>
                      <a:pt x="570" y="220"/>
                    </a:lnTo>
                    <a:lnTo>
                      <a:pt x="616" y="190"/>
                    </a:lnTo>
                    <a:lnTo>
                      <a:pt x="612" y="171"/>
                    </a:lnTo>
                    <a:lnTo>
                      <a:pt x="606" y="145"/>
                    </a:lnTo>
                    <a:lnTo>
                      <a:pt x="588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03" name="Freeform 36"/>
              <p:cNvSpPr>
                <a:spLocks/>
              </p:cNvSpPr>
              <p:nvPr/>
            </p:nvSpPr>
            <p:spPr bwMode="auto">
              <a:xfrm>
                <a:off x="2977" y="3266"/>
                <a:ext cx="281" cy="134"/>
              </a:xfrm>
              <a:custGeom>
                <a:avLst/>
                <a:gdLst>
                  <a:gd name="T0" fmla="*/ 0 w 281"/>
                  <a:gd name="T1" fmla="*/ 117 h 134"/>
                  <a:gd name="T2" fmla="*/ 61 w 281"/>
                  <a:gd name="T3" fmla="*/ 96 h 134"/>
                  <a:gd name="T4" fmla="*/ 147 w 281"/>
                  <a:gd name="T5" fmla="*/ 60 h 134"/>
                  <a:gd name="T6" fmla="*/ 224 w 281"/>
                  <a:gd name="T7" fmla="*/ 15 h 134"/>
                  <a:gd name="T8" fmla="*/ 267 w 281"/>
                  <a:gd name="T9" fmla="*/ 0 h 134"/>
                  <a:gd name="T10" fmla="*/ 279 w 281"/>
                  <a:gd name="T11" fmla="*/ 2 h 134"/>
                  <a:gd name="T12" fmla="*/ 281 w 281"/>
                  <a:gd name="T13" fmla="*/ 15 h 134"/>
                  <a:gd name="T14" fmla="*/ 238 w 281"/>
                  <a:gd name="T15" fmla="*/ 34 h 134"/>
                  <a:gd name="T16" fmla="*/ 181 w 281"/>
                  <a:gd name="T17" fmla="*/ 66 h 134"/>
                  <a:gd name="T18" fmla="*/ 92 w 281"/>
                  <a:gd name="T19" fmla="*/ 104 h 134"/>
                  <a:gd name="T20" fmla="*/ 35 w 281"/>
                  <a:gd name="T21" fmla="*/ 134 h 134"/>
                  <a:gd name="T22" fmla="*/ 0 w 281"/>
                  <a:gd name="T23" fmla="*/ 117 h 13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1"/>
                  <a:gd name="T37" fmla="*/ 0 h 134"/>
                  <a:gd name="T38" fmla="*/ 281 w 281"/>
                  <a:gd name="T39" fmla="*/ 134 h 13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1" h="134">
                    <a:moveTo>
                      <a:pt x="0" y="117"/>
                    </a:moveTo>
                    <a:lnTo>
                      <a:pt x="61" y="96"/>
                    </a:lnTo>
                    <a:lnTo>
                      <a:pt x="147" y="60"/>
                    </a:lnTo>
                    <a:lnTo>
                      <a:pt x="224" y="15"/>
                    </a:lnTo>
                    <a:lnTo>
                      <a:pt x="267" y="0"/>
                    </a:lnTo>
                    <a:lnTo>
                      <a:pt x="279" y="2"/>
                    </a:lnTo>
                    <a:lnTo>
                      <a:pt x="281" y="15"/>
                    </a:lnTo>
                    <a:lnTo>
                      <a:pt x="238" y="34"/>
                    </a:lnTo>
                    <a:lnTo>
                      <a:pt x="181" y="66"/>
                    </a:lnTo>
                    <a:lnTo>
                      <a:pt x="92" y="104"/>
                    </a:lnTo>
                    <a:lnTo>
                      <a:pt x="35" y="134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4584" name="Group 37"/>
          <p:cNvGrpSpPr>
            <a:grpSpLocks/>
          </p:cNvGrpSpPr>
          <p:nvPr/>
        </p:nvGrpSpPr>
        <p:grpSpPr bwMode="auto">
          <a:xfrm>
            <a:off x="5839916" y="5213797"/>
            <a:ext cx="469900" cy="542925"/>
            <a:chOff x="3094" y="2856"/>
            <a:chExt cx="514" cy="394"/>
          </a:xfrm>
        </p:grpSpPr>
        <p:sp>
          <p:nvSpPr>
            <p:cNvPr id="24598" name="Freeform 38"/>
            <p:cNvSpPr>
              <a:spLocks/>
            </p:cNvSpPr>
            <p:nvPr/>
          </p:nvSpPr>
          <p:spPr bwMode="auto">
            <a:xfrm>
              <a:off x="3101" y="2875"/>
              <a:ext cx="493" cy="372"/>
            </a:xfrm>
            <a:custGeom>
              <a:avLst/>
              <a:gdLst>
                <a:gd name="T0" fmla="*/ 0 w 493"/>
                <a:gd name="T1" fmla="*/ 321 h 372"/>
                <a:gd name="T2" fmla="*/ 67 w 493"/>
                <a:gd name="T3" fmla="*/ 254 h 372"/>
                <a:gd name="T4" fmla="*/ 108 w 493"/>
                <a:gd name="T5" fmla="*/ 181 h 372"/>
                <a:gd name="T6" fmla="*/ 150 w 493"/>
                <a:gd name="T7" fmla="*/ 98 h 372"/>
                <a:gd name="T8" fmla="*/ 168 w 493"/>
                <a:gd name="T9" fmla="*/ 12 h 372"/>
                <a:gd name="T10" fmla="*/ 487 w 493"/>
                <a:gd name="T11" fmla="*/ 0 h 372"/>
                <a:gd name="T12" fmla="*/ 493 w 493"/>
                <a:gd name="T13" fmla="*/ 24 h 372"/>
                <a:gd name="T14" fmla="*/ 450 w 493"/>
                <a:gd name="T15" fmla="*/ 144 h 372"/>
                <a:gd name="T16" fmla="*/ 424 w 493"/>
                <a:gd name="T17" fmla="*/ 193 h 372"/>
                <a:gd name="T18" fmla="*/ 365 w 493"/>
                <a:gd name="T19" fmla="*/ 260 h 372"/>
                <a:gd name="T20" fmla="*/ 304 w 493"/>
                <a:gd name="T21" fmla="*/ 333 h 372"/>
                <a:gd name="T22" fmla="*/ 274 w 493"/>
                <a:gd name="T23" fmla="*/ 366 h 372"/>
                <a:gd name="T24" fmla="*/ 122 w 493"/>
                <a:gd name="T25" fmla="*/ 372 h 372"/>
                <a:gd name="T26" fmla="*/ 55 w 493"/>
                <a:gd name="T27" fmla="*/ 366 h 372"/>
                <a:gd name="T28" fmla="*/ 6 w 493"/>
                <a:gd name="T29" fmla="*/ 346 h 372"/>
                <a:gd name="T30" fmla="*/ 0 w 493"/>
                <a:gd name="T31" fmla="*/ 321 h 3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93"/>
                <a:gd name="T49" fmla="*/ 0 h 372"/>
                <a:gd name="T50" fmla="*/ 493 w 493"/>
                <a:gd name="T51" fmla="*/ 372 h 37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93" h="372">
                  <a:moveTo>
                    <a:pt x="0" y="321"/>
                  </a:moveTo>
                  <a:lnTo>
                    <a:pt x="67" y="254"/>
                  </a:lnTo>
                  <a:lnTo>
                    <a:pt x="108" y="181"/>
                  </a:lnTo>
                  <a:lnTo>
                    <a:pt x="150" y="98"/>
                  </a:lnTo>
                  <a:lnTo>
                    <a:pt x="168" y="12"/>
                  </a:lnTo>
                  <a:lnTo>
                    <a:pt x="487" y="0"/>
                  </a:lnTo>
                  <a:lnTo>
                    <a:pt x="493" y="24"/>
                  </a:lnTo>
                  <a:lnTo>
                    <a:pt x="450" y="144"/>
                  </a:lnTo>
                  <a:lnTo>
                    <a:pt x="424" y="193"/>
                  </a:lnTo>
                  <a:lnTo>
                    <a:pt x="365" y="260"/>
                  </a:lnTo>
                  <a:lnTo>
                    <a:pt x="304" y="333"/>
                  </a:lnTo>
                  <a:lnTo>
                    <a:pt x="274" y="366"/>
                  </a:lnTo>
                  <a:lnTo>
                    <a:pt x="122" y="372"/>
                  </a:lnTo>
                  <a:lnTo>
                    <a:pt x="55" y="366"/>
                  </a:lnTo>
                  <a:lnTo>
                    <a:pt x="6" y="346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9" name="Freeform 39"/>
            <p:cNvSpPr>
              <a:spLocks/>
            </p:cNvSpPr>
            <p:nvPr/>
          </p:nvSpPr>
          <p:spPr bwMode="auto">
            <a:xfrm>
              <a:off x="3094" y="2856"/>
              <a:ext cx="514" cy="394"/>
            </a:xfrm>
            <a:custGeom>
              <a:avLst/>
              <a:gdLst>
                <a:gd name="T0" fmla="*/ 32 w 514"/>
                <a:gd name="T1" fmla="*/ 339 h 394"/>
                <a:gd name="T2" fmla="*/ 99 w 514"/>
                <a:gd name="T3" fmla="*/ 256 h 394"/>
                <a:gd name="T4" fmla="*/ 147 w 514"/>
                <a:gd name="T5" fmla="*/ 158 h 394"/>
                <a:gd name="T6" fmla="*/ 171 w 514"/>
                <a:gd name="T7" fmla="*/ 91 h 394"/>
                <a:gd name="T8" fmla="*/ 187 w 514"/>
                <a:gd name="T9" fmla="*/ 47 h 394"/>
                <a:gd name="T10" fmla="*/ 250 w 514"/>
                <a:gd name="T11" fmla="*/ 35 h 394"/>
                <a:gd name="T12" fmla="*/ 401 w 514"/>
                <a:gd name="T13" fmla="*/ 41 h 394"/>
                <a:gd name="T14" fmla="*/ 480 w 514"/>
                <a:gd name="T15" fmla="*/ 43 h 394"/>
                <a:gd name="T16" fmla="*/ 460 w 514"/>
                <a:gd name="T17" fmla="*/ 108 h 394"/>
                <a:gd name="T18" fmla="*/ 423 w 514"/>
                <a:gd name="T19" fmla="*/ 193 h 394"/>
                <a:gd name="T20" fmla="*/ 363 w 514"/>
                <a:gd name="T21" fmla="*/ 272 h 394"/>
                <a:gd name="T22" fmla="*/ 304 w 514"/>
                <a:gd name="T23" fmla="*/ 339 h 394"/>
                <a:gd name="T24" fmla="*/ 278 w 514"/>
                <a:gd name="T25" fmla="*/ 370 h 394"/>
                <a:gd name="T26" fmla="*/ 202 w 514"/>
                <a:gd name="T27" fmla="*/ 378 h 394"/>
                <a:gd name="T28" fmla="*/ 48 w 514"/>
                <a:gd name="T29" fmla="*/ 370 h 394"/>
                <a:gd name="T30" fmla="*/ 75 w 514"/>
                <a:gd name="T31" fmla="*/ 390 h 394"/>
                <a:gd name="T32" fmla="*/ 194 w 514"/>
                <a:gd name="T33" fmla="*/ 394 h 394"/>
                <a:gd name="T34" fmla="*/ 290 w 514"/>
                <a:gd name="T35" fmla="*/ 388 h 394"/>
                <a:gd name="T36" fmla="*/ 347 w 514"/>
                <a:gd name="T37" fmla="*/ 329 h 394"/>
                <a:gd name="T38" fmla="*/ 411 w 514"/>
                <a:gd name="T39" fmla="*/ 242 h 394"/>
                <a:gd name="T40" fmla="*/ 462 w 514"/>
                <a:gd name="T41" fmla="*/ 169 h 394"/>
                <a:gd name="T42" fmla="*/ 490 w 514"/>
                <a:gd name="T43" fmla="*/ 102 h 394"/>
                <a:gd name="T44" fmla="*/ 508 w 514"/>
                <a:gd name="T45" fmla="*/ 53 h 394"/>
                <a:gd name="T46" fmla="*/ 514 w 514"/>
                <a:gd name="T47" fmla="*/ 28 h 394"/>
                <a:gd name="T48" fmla="*/ 498 w 514"/>
                <a:gd name="T49" fmla="*/ 0 h 394"/>
                <a:gd name="T50" fmla="*/ 454 w 514"/>
                <a:gd name="T51" fmla="*/ 6 h 394"/>
                <a:gd name="T52" fmla="*/ 323 w 514"/>
                <a:gd name="T53" fmla="*/ 16 h 394"/>
                <a:gd name="T54" fmla="*/ 200 w 514"/>
                <a:gd name="T55" fmla="*/ 16 h 394"/>
                <a:gd name="T56" fmla="*/ 169 w 514"/>
                <a:gd name="T57" fmla="*/ 16 h 394"/>
                <a:gd name="T58" fmla="*/ 151 w 514"/>
                <a:gd name="T59" fmla="*/ 53 h 394"/>
                <a:gd name="T60" fmla="*/ 139 w 514"/>
                <a:gd name="T61" fmla="*/ 132 h 394"/>
                <a:gd name="T62" fmla="*/ 105 w 514"/>
                <a:gd name="T63" fmla="*/ 195 h 394"/>
                <a:gd name="T64" fmla="*/ 60 w 514"/>
                <a:gd name="T65" fmla="*/ 266 h 394"/>
                <a:gd name="T66" fmla="*/ 24 w 514"/>
                <a:gd name="T67" fmla="*/ 309 h 394"/>
                <a:gd name="T68" fmla="*/ 0 w 514"/>
                <a:gd name="T69" fmla="*/ 335 h 394"/>
                <a:gd name="T70" fmla="*/ 6 w 514"/>
                <a:gd name="T71" fmla="*/ 359 h 394"/>
                <a:gd name="T72" fmla="*/ 32 w 514"/>
                <a:gd name="T73" fmla="*/ 364 h 394"/>
                <a:gd name="T74" fmla="*/ 32 w 514"/>
                <a:gd name="T75" fmla="*/ 339 h 3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14"/>
                <a:gd name="T115" fmla="*/ 0 h 394"/>
                <a:gd name="T116" fmla="*/ 514 w 514"/>
                <a:gd name="T117" fmla="*/ 394 h 3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14" h="394">
                  <a:moveTo>
                    <a:pt x="32" y="339"/>
                  </a:moveTo>
                  <a:lnTo>
                    <a:pt x="99" y="256"/>
                  </a:lnTo>
                  <a:lnTo>
                    <a:pt x="147" y="158"/>
                  </a:lnTo>
                  <a:lnTo>
                    <a:pt x="171" y="91"/>
                  </a:lnTo>
                  <a:lnTo>
                    <a:pt x="187" y="47"/>
                  </a:lnTo>
                  <a:lnTo>
                    <a:pt x="250" y="35"/>
                  </a:lnTo>
                  <a:lnTo>
                    <a:pt x="401" y="41"/>
                  </a:lnTo>
                  <a:lnTo>
                    <a:pt x="480" y="43"/>
                  </a:lnTo>
                  <a:lnTo>
                    <a:pt x="460" y="108"/>
                  </a:lnTo>
                  <a:lnTo>
                    <a:pt x="423" y="193"/>
                  </a:lnTo>
                  <a:lnTo>
                    <a:pt x="363" y="272"/>
                  </a:lnTo>
                  <a:lnTo>
                    <a:pt x="304" y="339"/>
                  </a:lnTo>
                  <a:lnTo>
                    <a:pt x="278" y="370"/>
                  </a:lnTo>
                  <a:lnTo>
                    <a:pt x="202" y="378"/>
                  </a:lnTo>
                  <a:lnTo>
                    <a:pt x="48" y="370"/>
                  </a:lnTo>
                  <a:lnTo>
                    <a:pt x="75" y="390"/>
                  </a:lnTo>
                  <a:lnTo>
                    <a:pt x="194" y="394"/>
                  </a:lnTo>
                  <a:lnTo>
                    <a:pt x="290" y="388"/>
                  </a:lnTo>
                  <a:lnTo>
                    <a:pt x="347" y="329"/>
                  </a:lnTo>
                  <a:lnTo>
                    <a:pt x="411" y="242"/>
                  </a:lnTo>
                  <a:lnTo>
                    <a:pt x="462" y="169"/>
                  </a:lnTo>
                  <a:lnTo>
                    <a:pt x="490" y="102"/>
                  </a:lnTo>
                  <a:lnTo>
                    <a:pt x="508" y="53"/>
                  </a:lnTo>
                  <a:lnTo>
                    <a:pt x="514" y="28"/>
                  </a:lnTo>
                  <a:lnTo>
                    <a:pt x="498" y="0"/>
                  </a:lnTo>
                  <a:lnTo>
                    <a:pt x="454" y="6"/>
                  </a:lnTo>
                  <a:lnTo>
                    <a:pt x="323" y="16"/>
                  </a:lnTo>
                  <a:lnTo>
                    <a:pt x="200" y="16"/>
                  </a:lnTo>
                  <a:lnTo>
                    <a:pt x="169" y="16"/>
                  </a:lnTo>
                  <a:lnTo>
                    <a:pt x="151" y="53"/>
                  </a:lnTo>
                  <a:lnTo>
                    <a:pt x="139" y="132"/>
                  </a:lnTo>
                  <a:lnTo>
                    <a:pt x="105" y="195"/>
                  </a:lnTo>
                  <a:lnTo>
                    <a:pt x="60" y="266"/>
                  </a:lnTo>
                  <a:lnTo>
                    <a:pt x="24" y="309"/>
                  </a:lnTo>
                  <a:lnTo>
                    <a:pt x="0" y="335"/>
                  </a:lnTo>
                  <a:lnTo>
                    <a:pt x="6" y="359"/>
                  </a:lnTo>
                  <a:lnTo>
                    <a:pt x="32" y="364"/>
                  </a:lnTo>
                  <a:lnTo>
                    <a:pt x="32" y="3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585" name="Group 40"/>
          <p:cNvGrpSpPr>
            <a:grpSpLocks/>
          </p:cNvGrpSpPr>
          <p:nvPr/>
        </p:nvGrpSpPr>
        <p:grpSpPr bwMode="auto">
          <a:xfrm>
            <a:off x="5763716" y="3284984"/>
            <a:ext cx="228600" cy="346075"/>
            <a:chOff x="2989" y="1527"/>
            <a:chExt cx="249" cy="251"/>
          </a:xfrm>
        </p:grpSpPr>
        <p:sp>
          <p:nvSpPr>
            <p:cNvPr id="24596" name="Oval 41"/>
            <p:cNvSpPr>
              <a:spLocks noChangeArrowheads="1"/>
            </p:cNvSpPr>
            <p:nvPr/>
          </p:nvSpPr>
          <p:spPr bwMode="auto">
            <a:xfrm>
              <a:off x="3176" y="1717"/>
              <a:ext cx="62" cy="6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597" name="Freeform 42"/>
            <p:cNvSpPr>
              <a:spLocks/>
            </p:cNvSpPr>
            <p:nvPr/>
          </p:nvSpPr>
          <p:spPr bwMode="auto">
            <a:xfrm>
              <a:off x="2989" y="1527"/>
              <a:ext cx="187" cy="199"/>
            </a:xfrm>
            <a:custGeom>
              <a:avLst/>
              <a:gdLst>
                <a:gd name="T0" fmla="*/ 150 w 187"/>
                <a:gd name="T1" fmla="*/ 129 h 199"/>
                <a:gd name="T2" fmla="*/ 150 w 187"/>
                <a:gd name="T3" fmla="*/ 141 h 199"/>
                <a:gd name="T4" fmla="*/ 187 w 187"/>
                <a:gd name="T5" fmla="*/ 168 h 199"/>
                <a:gd name="T6" fmla="*/ 164 w 187"/>
                <a:gd name="T7" fmla="*/ 199 h 199"/>
                <a:gd name="T8" fmla="*/ 127 w 187"/>
                <a:gd name="T9" fmla="*/ 174 h 199"/>
                <a:gd name="T10" fmla="*/ 114 w 187"/>
                <a:gd name="T11" fmla="*/ 149 h 199"/>
                <a:gd name="T12" fmla="*/ 112 w 187"/>
                <a:gd name="T13" fmla="*/ 122 h 199"/>
                <a:gd name="T14" fmla="*/ 108 w 187"/>
                <a:gd name="T15" fmla="*/ 93 h 199"/>
                <a:gd name="T16" fmla="*/ 106 w 187"/>
                <a:gd name="T17" fmla="*/ 66 h 199"/>
                <a:gd name="T18" fmla="*/ 94 w 187"/>
                <a:gd name="T19" fmla="*/ 54 h 199"/>
                <a:gd name="T20" fmla="*/ 77 w 187"/>
                <a:gd name="T21" fmla="*/ 48 h 199"/>
                <a:gd name="T22" fmla="*/ 58 w 187"/>
                <a:gd name="T23" fmla="*/ 50 h 199"/>
                <a:gd name="T24" fmla="*/ 39 w 187"/>
                <a:gd name="T25" fmla="*/ 73 h 199"/>
                <a:gd name="T26" fmla="*/ 39 w 187"/>
                <a:gd name="T27" fmla="*/ 93 h 199"/>
                <a:gd name="T28" fmla="*/ 52 w 187"/>
                <a:gd name="T29" fmla="*/ 112 h 199"/>
                <a:gd name="T30" fmla="*/ 31 w 187"/>
                <a:gd name="T31" fmla="*/ 143 h 199"/>
                <a:gd name="T32" fmla="*/ 12 w 187"/>
                <a:gd name="T33" fmla="*/ 122 h 199"/>
                <a:gd name="T34" fmla="*/ 0 w 187"/>
                <a:gd name="T35" fmla="*/ 93 h 199"/>
                <a:gd name="T36" fmla="*/ 2 w 187"/>
                <a:gd name="T37" fmla="*/ 60 h 199"/>
                <a:gd name="T38" fmla="*/ 12 w 187"/>
                <a:gd name="T39" fmla="*/ 29 h 199"/>
                <a:gd name="T40" fmla="*/ 44 w 187"/>
                <a:gd name="T41" fmla="*/ 6 h 199"/>
                <a:gd name="T42" fmla="*/ 75 w 187"/>
                <a:gd name="T43" fmla="*/ 0 h 199"/>
                <a:gd name="T44" fmla="*/ 94 w 187"/>
                <a:gd name="T45" fmla="*/ 4 h 199"/>
                <a:gd name="T46" fmla="*/ 114 w 187"/>
                <a:gd name="T47" fmla="*/ 12 h 199"/>
                <a:gd name="T48" fmla="*/ 139 w 187"/>
                <a:gd name="T49" fmla="*/ 35 h 199"/>
                <a:gd name="T50" fmla="*/ 143 w 187"/>
                <a:gd name="T51" fmla="*/ 62 h 199"/>
                <a:gd name="T52" fmla="*/ 143 w 187"/>
                <a:gd name="T53" fmla="*/ 87 h 199"/>
                <a:gd name="T54" fmla="*/ 143 w 187"/>
                <a:gd name="T55" fmla="*/ 106 h 199"/>
                <a:gd name="T56" fmla="*/ 150 w 187"/>
                <a:gd name="T57" fmla="*/ 129 h 1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99"/>
                <a:gd name="T89" fmla="*/ 187 w 187"/>
                <a:gd name="T90" fmla="*/ 199 h 1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99">
                  <a:moveTo>
                    <a:pt x="150" y="129"/>
                  </a:moveTo>
                  <a:lnTo>
                    <a:pt x="150" y="141"/>
                  </a:lnTo>
                  <a:lnTo>
                    <a:pt x="187" y="168"/>
                  </a:lnTo>
                  <a:lnTo>
                    <a:pt x="164" y="199"/>
                  </a:lnTo>
                  <a:lnTo>
                    <a:pt x="127" y="174"/>
                  </a:lnTo>
                  <a:lnTo>
                    <a:pt x="114" y="149"/>
                  </a:lnTo>
                  <a:lnTo>
                    <a:pt x="112" y="122"/>
                  </a:lnTo>
                  <a:lnTo>
                    <a:pt x="108" y="93"/>
                  </a:lnTo>
                  <a:lnTo>
                    <a:pt x="106" y="66"/>
                  </a:lnTo>
                  <a:lnTo>
                    <a:pt x="94" y="54"/>
                  </a:lnTo>
                  <a:lnTo>
                    <a:pt x="77" y="48"/>
                  </a:lnTo>
                  <a:lnTo>
                    <a:pt x="58" y="50"/>
                  </a:lnTo>
                  <a:lnTo>
                    <a:pt x="39" y="73"/>
                  </a:lnTo>
                  <a:lnTo>
                    <a:pt x="39" y="93"/>
                  </a:lnTo>
                  <a:lnTo>
                    <a:pt x="52" y="112"/>
                  </a:lnTo>
                  <a:lnTo>
                    <a:pt x="31" y="143"/>
                  </a:lnTo>
                  <a:lnTo>
                    <a:pt x="12" y="122"/>
                  </a:lnTo>
                  <a:lnTo>
                    <a:pt x="0" y="93"/>
                  </a:lnTo>
                  <a:lnTo>
                    <a:pt x="2" y="60"/>
                  </a:lnTo>
                  <a:lnTo>
                    <a:pt x="12" y="29"/>
                  </a:lnTo>
                  <a:lnTo>
                    <a:pt x="44" y="6"/>
                  </a:lnTo>
                  <a:lnTo>
                    <a:pt x="75" y="0"/>
                  </a:lnTo>
                  <a:lnTo>
                    <a:pt x="94" y="4"/>
                  </a:lnTo>
                  <a:lnTo>
                    <a:pt x="114" y="12"/>
                  </a:lnTo>
                  <a:lnTo>
                    <a:pt x="139" y="35"/>
                  </a:lnTo>
                  <a:lnTo>
                    <a:pt x="143" y="62"/>
                  </a:lnTo>
                  <a:lnTo>
                    <a:pt x="143" y="87"/>
                  </a:lnTo>
                  <a:lnTo>
                    <a:pt x="143" y="106"/>
                  </a:lnTo>
                  <a:lnTo>
                    <a:pt x="150" y="12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586" name="Group 43"/>
          <p:cNvGrpSpPr>
            <a:grpSpLocks/>
          </p:cNvGrpSpPr>
          <p:nvPr/>
        </p:nvGrpSpPr>
        <p:grpSpPr bwMode="auto">
          <a:xfrm>
            <a:off x="7338516" y="3289747"/>
            <a:ext cx="204787" cy="371475"/>
            <a:chOff x="4038" y="1390"/>
            <a:chExt cx="224" cy="270"/>
          </a:xfrm>
        </p:grpSpPr>
        <p:sp>
          <p:nvSpPr>
            <p:cNvPr id="24594" name="Freeform 44"/>
            <p:cNvSpPr>
              <a:spLocks/>
            </p:cNvSpPr>
            <p:nvPr/>
          </p:nvSpPr>
          <p:spPr bwMode="auto">
            <a:xfrm>
              <a:off x="4038" y="1596"/>
              <a:ext cx="60" cy="64"/>
            </a:xfrm>
            <a:custGeom>
              <a:avLst/>
              <a:gdLst>
                <a:gd name="T0" fmla="*/ 36 w 60"/>
                <a:gd name="T1" fmla="*/ 63 h 64"/>
                <a:gd name="T2" fmla="*/ 40 w 60"/>
                <a:gd name="T3" fmla="*/ 62 h 64"/>
                <a:gd name="T4" fmla="*/ 45 w 60"/>
                <a:gd name="T5" fmla="*/ 58 h 64"/>
                <a:gd name="T6" fmla="*/ 48 w 60"/>
                <a:gd name="T7" fmla="*/ 56 h 64"/>
                <a:gd name="T8" fmla="*/ 53 w 60"/>
                <a:gd name="T9" fmla="*/ 53 h 64"/>
                <a:gd name="T10" fmla="*/ 55 w 60"/>
                <a:gd name="T11" fmla="*/ 48 h 64"/>
                <a:gd name="T12" fmla="*/ 58 w 60"/>
                <a:gd name="T13" fmla="*/ 42 h 64"/>
                <a:gd name="T14" fmla="*/ 59 w 60"/>
                <a:gd name="T15" fmla="*/ 38 h 64"/>
                <a:gd name="T16" fmla="*/ 60 w 60"/>
                <a:gd name="T17" fmla="*/ 33 h 64"/>
                <a:gd name="T18" fmla="*/ 59 w 60"/>
                <a:gd name="T19" fmla="*/ 27 h 64"/>
                <a:gd name="T20" fmla="*/ 58 w 60"/>
                <a:gd name="T21" fmla="*/ 22 h 64"/>
                <a:gd name="T22" fmla="*/ 54 w 60"/>
                <a:gd name="T23" fmla="*/ 17 h 64"/>
                <a:gd name="T24" fmla="*/ 53 w 60"/>
                <a:gd name="T25" fmla="*/ 13 h 64"/>
                <a:gd name="T26" fmla="*/ 48 w 60"/>
                <a:gd name="T27" fmla="*/ 9 h 64"/>
                <a:gd name="T28" fmla="*/ 44 w 60"/>
                <a:gd name="T29" fmla="*/ 5 h 64"/>
                <a:gd name="T30" fmla="*/ 39 w 60"/>
                <a:gd name="T31" fmla="*/ 3 h 64"/>
                <a:gd name="T32" fmla="*/ 36 w 60"/>
                <a:gd name="T33" fmla="*/ 1 h 64"/>
                <a:gd name="T34" fmla="*/ 29 w 60"/>
                <a:gd name="T35" fmla="*/ 0 h 64"/>
                <a:gd name="T36" fmla="*/ 24 w 60"/>
                <a:gd name="T37" fmla="*/ 1 h 64"/>
                <a:gd name="T38" fmla="*/ 20 w 60"/>
                <a:gd name="T39" fmla="*/ 2 h 64"/>
                <a:gd name="T40" fmla="*/ 15 w 60"/>
                <a:gd name="T41" fmla="*/ 6 h 64"/>
                <a:gd name="T42" fmla="*/ 12 w 60"/>
                <a:gd name="T43" fmla="*/ 8 h 64"/>
                <a:gd name="T44" fmla="*/ 7 w 60"/>
                <a:gd name="T45" fmla="*/ 11 h 64"/>
                <a:gd name="T46" fmla="*/ 5 w 60"/>
                <a:gd name="T47" fmla="*/ 16 h 64"/>
                <a:gd name="T48" fmla="*/ 2 w 60"/>
                <a:gd name="T49" fmla="*/ 22 h 64"/>
                <a:gd name="T50" fmla="*/ 1 w 60"/>
                <a:gd name="T51" fmla="*/ 26 h 64"/>
                <a:gd name="T52" fmla="*/ 0 w 60"/>
                <a:gd name="T53" fmla="*/ 31 h 64"/>
                <a:gd name="T54" fmla="*/ 1 w 60"/>
                <a:gd name="T55" fmla="*/ 37 h 64"/>
                <a:gd name="T56" fmla="*/ 2 w 60"/>
                <a:gd name="T57" fmla="*/ 42 h 64"/>
                <a:gd name="T58" fmla="*/ 6 w 60"/>
                <a:gd name="T59" fmla="*/ 47 h 64"/>
                <a:gd name="T60" fmla="*/ 7 w 60"/>
                <a:gd name="T61" fmla="*/ 51 h 64"/>
                <a:gd name="T62" fmla="*/ 12 w 60"/>
                <a:gd name="T63" fmla="*/ 55 h 64"/>
                <a:gd name="T64" fmla="*/ 16 w 60"/>
                <a:gd name="T65" fmla="*/ 59 h 64"/>
                <a:gd name="T66" fmla="*/ 21 w 60"/>
                <a:gd name="T67" fmla="*/ 61 h 64"/>
                <a:gd name="T68" fmla="*/ 24 w 60"/>
                <a:gd name="T69" fmla="*/ 63 h 64"/>
                <a:gd name="T70" fmla="*/ 31 w 60"/>
                <a:gd name="T71" fmla="*/ 64 h 64"/>
                <a:gd name="T72" fmla="*/ 36 w 60"/>
                <a:gd name="T73" fmla="*/ 63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0"/>
                <a:gd name="T112" fmla="*/ 0 h 64"/>
                <a:gd name="T113" fmla="*/ 60 w 60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0" h="64">
                  <a:moveTo>
                    <a:pt x="36" y="63"/>
                  </a:moveTo>
                  <a:lnTo>
                    <a:pt x="40" y="62"/>
                  </a:lnTo>
                  <a:lnTo>
                    <a:pt x="45" y="58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5" y="48"/>
                  </a:lnTo>
                  <a:lnTo>
                    <a:pt x="58" y="42"/>
                  </a:lnTo>
                  <a:lnTo>
                    <a:pt x="59" y="38"/>
                  </a:lnTo>
                  <a:lnTo>
                    <a:pt x="60" y="33"/>
                  </a:lnTo>
                  <a:lnTo>
                    <a:pt x="59" y="27"/>
                  </a:lnTo>
                  <a:lnTo>
                    <a:pt x="58" y="22"/>
                  </a:lnTo>
                  <a:lnTo>
                    <a:pt x="54" y="17"/>
                  </a:lnTo>
                  <a:lnTo>
                    <a:pt x="53" y="13"/>
                  </a:lnTo>
                  <a:lnTo>
                    <a:pt x="48" y="9"/>
                  </a:lnTo>
                  <a:lnTo>
                    <a:pt x="44" y="5"/>
                  </a:lnTo>
                  <a:lnTo>
                    <a:pt x="39" y="3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20" y="2"/>
                  </a:lnTo>
                  <a:lnTo>
                    <a:pt x="15" y="6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5" y="16"/>
                  </a:lnTo>
                  <a:lnTo>
                    <a:pt x="2" y="22"/>
                  </a:lnTo>
                  <a:lnTo>
                    <a:pt x="1" y="26"/>
                  </a:lnTo>
                  <a:lnTo>
                    <a:pt x="0" y="31"/>
                  </a:lnTo>
                  <a:lnTo>
                    <a:pt x="1" y="37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7" y="51"/>
                  </a:lnTo>
                  <a:lnTo>
                    <a:pt x="12" y="55"/>
                  </a:lnTo>
                  <a:lnTo>
                    <a:pt x="16" y="59"/>
                  </a:lnTo>
                  <a:lnTo>
                    <a:pt x="21" y="61"/>
                  </a:lnTo>
                  <a:lnTo>
                    <a:pt x="24" y="63"/>
                  </a:lnTo>
                  <a:lnTo>
                    <a:pt x="31" y="64"/>
                  </a:lnTo>
                  <a:lnTo>
                    <a:pt x="36" y="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595" name="Freeform 45"/>
            <p:cNvSpPr>
              <a:spLocks/>
            </p:cNvSpPr>
            <p:nvPr/>
          </p:nvSpPr>
          <p:spPr bwMode="auto">
            <a:xfrm>
              <a:off x="4079" y="1390"/>
              <a:ext cx="183" cy="201"/>
            </a:xfrm>
            <a:custGeom>
              <a:avLst/>
              <a:gdLst>
                <a:gd name="T0" fmla="*/ 67 w 183"/>
                <a:gd name="T1" fmla="*/ 155 h 201"/>
                <a:gd name="T2" fmla="*/ 54 w 183"/>
                <a:gd name="T3" fmla="*/ 157 h 201"/>
                <a:gd name="T4" fmla="*/ 35 w 183"/>
                <a:gd name="T5" fmla="*/ 201 h 201"/>
                <a:gd name="T6" fmla="*/ 0 w 183"/>
                <a:gd name="T7" fmla="*/ 182 h 201"/>
                <a:gd name="T8" fmla="*/ 19 w 183"/>
                <a:gd name="T9" fmla="*/ 141 h 201"/>
                <a:gd name="T10" fmla="*/ 40 w 183"/>
                <a:gd name="T11" fmla="*/ 126 h 201"/>
                <a:gd name="T12" fmla="*/ 69 w 183"/>
                <a:gd name="T13" fmla="*/ 118 h 201"/>
                <a:gd name="T14" fmla="*/ 96 w 183"/>
                <a:gd name="T15" fmla="*/ 110 h 201"/>
                <a:gd name="T16" fmla="*/ 121 w 183"/>
                <a:gd name="T17" fmla="*/ 102 h 201"/>
                <a:gd name="T18" fmla="*/ 131 w 183"/>
                <a:gd name="T19" fmla="*/ 89 h 201"/>
                <a:gd name="T20" fmla="*/ 135 w 183"/>
                <a:gd name="T21" fmla="*/ 70 h 201"/>
                <a:gd name="T22" fmla="*/ 129 w 183"/>
                <a:gd name="T23" fmla="*/ 52 h 201"/>
                <a:gd name="T24" fmla="*/ 104 w 183"/>
                <a:gd name="T25" fmla="*/ 37 h 201"/>
                <a:gd name="T26" fmla="*/ 81 w 183"/>
                <a:gd name="T27" fmla="*/ 41 h 201"/>
                <a:gd name="T28" fmla="*/ 67 w 183"/>
                <a:gd name="T29" fmla="*/ 58 h 201"/>
                <a:gd name="T30" fmla="*/ 33 w 183"/>
                <a:gd name="T31" fmla="*/ 44 h 201"/>
                <a:gd name="T32" fmla="*/ 50 w 183"/>
                <a:gd name="T33" fmla="*/ 19 h 201"/>
                <a:gd name="T34" fmla="*/ 73 w 183"/>
                <a:gd name="T35" fmla="*/ 2 h 201"/>
                <a:gd name="T36" fmla="*/ 108 w 183"/>
                <a:gd name="T37" fmla="*/ 0 h 201"/>
                <a:gd name="T38" fmla="*/ 143 w 183"/>
                <a:gd name="T39" fmla="*/ 2 h 201"/>
                <a:gd name="T40" fmla="*/ 168 w 183"/>
                <a:gd name="T41" fmla="*/ 31 h 201"/>
                <a:gd name="T42" fmla="*/ 183 w 183"/>
                <a:gd name="T43" fmla="*/ 60 h 201"/>
                <a:gd name="T44" fmla="*/ 181 w 183"/>
                <a:gd name="T45" fmla="*/ 81 h 201"/>
                <a:gd name="T46" fmla="*/ 175 w 183"/>
                <a:gd name="T47" fmla="*/ 102 h 201"/>
                <a:gd name="T48" fmla="*/ 158 w 183"/>
                <a:gd name="T49" fmla="*/ 131 h 201"/>
                <a:gd name="T50" fmla="*/ 133 w 183"/>
                <a:gd name="T51" fmla="*/ 137 h 201"/>
                <a:gd name="T52" fmla="*/ 108 w 183"/>
                <a:gd name="T53" fmla="*/ 143 h 201"/>
                <a:gd name="T54" fmla="*/ 87 w 183"/>
                <a:gd name="T55" fmla="*/ 145 h 201"/>
                <a:gd name="T56" fmla="*/ 67 w 183"/>
                <a:gd name="T57" fmla="*/ 155 h 2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3"/>
                <a:gd name="T88" fmla="*/ 0 h 201"/>
                <a:gd name="T89" fmla="*/ 183 w 183"/>
                <a:gd name="T90" fmla="*/ 201 h 2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3" h="201">
                  <a:moveTo>
                    <a:pt x="67" y="155"/>
                  </a:moveTo>
                  <a:lnTo>
                    <a:pt x="54" y="157"/>
                  </a:lnTo>
                  <a:lnTo>
                    <a:pt x="35" y="201"/>
                  </a:lnTo>
                  <a:lnTo>
                    <a:pt x="0" y="182"/>
                  </a:lnTo>
                  <a:lnTo>
                    <a:pt x="19" y="141"/>
                  </a:lnTo>
                  <a:lnTo>
                    <a:pt x="40" y="126"/>
                  </a:lnTo>
                  <a:lnTo>
                    <a:pt x="69" y="118"/>
                  </a:lnTo>
                  <a:lnTo>
                    <a:pt x="96" y="110"/>
                  </a:lnTo>
                  <a:lnTo>
                    <a:pt x="121" y="102"/>
                  </a:lnTo>
                  <a:lnTo>
                    <a:pt x="131" y="89"/>
                  </a:lnTo>
                  <a:lnTo>
                    <a:pt x="135" y="70"/>
                  </a:lnTo>
                  <a:lnTo>
                    <a:pt x="129" y="52"/>
                  </a:lnTo>
                  <a:lnTo>
                    <a:pt x="104" y="37"/>
                  </a:lnTo>
                  <a:lnTo>
                    <a:pt x="81" y="41"/>
                  </a:lnTo>
                  <a:lnTo>
                    <a:pt x="67" y="58"/>
                  </a:lnTo>
                  <a:lnTo>
                    <a:pt x="33" y="44"/>
                  </a:lnTo>
                  <a:lnTo>
                    <a:pt x="50" y="19"/>
                  </a:lnTo>
                  <a:lnTo>
                    <a:pt x="73" y="2"/>
                  </a:lnTo>
                  <a:lnTo>
                    <a:pt x="108" y="0"/>
                  </a:lnTo>
                  <a:lnTo>
                    <a:pt x="143" y="2"/>
                  </a:lnTo>
                  <a:lnTo>
                    <a:pt x="168" y="31"/>
                  </a:lnTo>
                  <a:lnTo>
                    <a:pt x="183" y="60"/>
                  </a:lnTo>
                  <a:lnTo>
                    <a:pt x="181" y="81"/>
                  </a:lnTo>
                  <a:lnTo>
                    <a:pt x="175" y="102"/>
                  </a:lnTo>
                  <a:lnTo>
                    <a:pt x="158" y="131"/>
                  </a:lnTo>
                  <a:lnTo>
                    <a:pt x="133" y="137"/>
                  </a:lnTo>
                  <a:lnTo>
                    <a:pt x="108" y="143"/>
                  </a:lnTo>
                  <a:lnTo>
                    <a:pt x="87" y="145"/>
                  </a:lnTo>
                  <a:lnTo>
                    <a:pt x="67" y="1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24587" name="Group 46"/>
          <p:cNvGrpSpPr>
            <a:grpSpLocks/>
          </p:cNvGrpSpPr>
          <p:nvPr/>
        </p:nvGrpSpPr>
        <p:grpSpPr bwMode="auto">
          <a:xfrm>
            <a:off x="6219328" y="3411984"/>
            <a:ext cx="611188" cy="1776413"/>
            <a:chOff x="3333" y="1603"/>
            <a:chExt cx="668" cy="1289"/>
          </a:xfrm>
        </p:grpSpPr>
        <p:sp>
          <p:nvSpPr>
            <p:cNvPr id="24588" name="Freeform 47"/>
            <p:cNvSpPr>
              <a:spLocks/>
            </p:cNvSpPr>
            <p:nvPr/>
          </p:nvSpPr>
          <p:spPr bwMode="auto">
            <a:xfrm>
              <a:off x="3333" y="1705"/>
              <a:ext cx="346" cy="329"/>
            </a:xfrm>
            <a:custGeom>
              <a:avLst/>
              <a:gdLst>
                <a:gd name="T0" fmla="*/ 113 w 346"/>
                <a:gd name="T1" fmla="*/ 187 h 329"/>
                <a:gd name="T2" fmla="*/ 88 w 346"/>
                <a:gd name="T3" fmla="*/ 144 h 329"/>
                <a:gd name="T4" fmla="*/ 74 w 346"/>
                <a:gd name="T5" fmla="*/ 110 h 329"/>
                <a:gd name="T6" fmla="*/ 68 w 346"/>
                <a:gd name="T7" fmla="*/ 84 h 329"/>
                <a:gd name="T8" fmla="*/ 74 w 346"/>
                <a:gd name="T9" fmla="*/ 53 h 329"/>
                <a:gd name="T10" fmla="*/ 88 w 346"/>
                <a:gd name="T11" fmla="*/ 32 h 329"/>
                <a:gd name="T12" fmla="*/ 111 w 346"/>
                <a:gd name="T13" fmla="*/ 11 h 329"/>
                <a:gd name="T14" fmla="*/ 143 w 346"/>
                <a:gd name="T15" fmla="*/ 4 h 329"/>
                <a:gd name="T16" fmla="*/ 178 w 346"/>
                <a:gd name="T17" fmla="*/ 0 h 329"/>
                <a:gd name="T18" fmla="*/ 217 w 346"/>
                <a:gd name="T19" fmla="*/ 9 h 329"/>
                <a:gd name="T20" fmla="*/ 252 w 346"/>
                <a:gd name="T21" fmla="*/ 21 h 329"/>
                <a:gd name="T22" fmla="*/ 278 w 346"/>
                <a:gd name="T23" fmla="*/ 41 h 329"/>
                <a:gd name="T24" fmla="*/ 303 w 346"/>
                <a:gd name="T25" fmla="*/ 64 h 329"/>
                <a:gd name="T26" fmla="*/ 328 w 346"/>
                <a:gd name="T27" fmla="*/ 100 h 329"/>
                <a:gd name="T28" fmla="*/ 344 w 346"/>
                <a:gd name="T29" fmla="*/ 126 h 329"/>
                <a:gd name="T30" fmla="*/ 346 w 346"/>
                <a:gd name="T31" fmla="*/ 158 h 329"/>
                <a:gd name="T32" fmla="*/ 338 w 346"/>
                <a:gd name="T33" fmla="*/ 190 h 329"/>
                <a:gd name="T34" fmla="*/ 321 w 346"/>
                <a:gd name="T35" fmla="*/ 217 h 329"/>
                <a:gd name="T36" fmla="*/ 303 w 346"/>
                <a:gd name="T37" fmla="*/ 235 h 329"/>
                <a:gd name="T38" fmla="*/ 283 w 346"/>
                <a:gd name="T39" fmla="*/ 249 h 329"/>
                <a:gd name="T40" fmla="*/ 248 w 346"/>
                <a:gd name="T41" fmla="*/ 256 h 329"/>
                <a:gd name="T42" fmla="*/ 217 w 346"/>
                <a:gd name="T43" fmla="*/ 254 h 329"/>
                <a:gd name="T44" fmla="*/ 184 w 346"/>
                <a:gd name="T45" fmla="*/ 245 h 329"/>
                <a:gd name="T46" fmla="*/ 162 w 346"/>
                <a:gd name="T47" fmla="*/ 235 h 329"/>
                <a:gd name="T48" fmla="*/ 137 w 346"/>
                <a:gd name="T49" fmla="*/ 222 h 329"/>
                <a:gd name="T50" fmla="*/ 98 w 346"/>
                <a:gd name="T51" fmla="*/ 261 h 329"/>
                <a:gd name="T52" fmla="*/ 63 w 346"/>
                <a:gd name="T53" fmla="*/ 299 h 329"/>
                <a:gd name="T54" fmla="*/ 51 w 346"/>
                <a:gd name="T55" fmla="*/ 320 h 329"/>
                <a:gd name="T56" fmla="*/ 27 w 346"/>
                <a:gd name="T57" fmla="*/ 329 h 329"/>
                <a:gd name="T58" fmla="*/ 6 w 346"/>
                <a:gd name="T59" fmla="*/ 324 h 329"/>
                <a:gd name="T60" fmla="*/ 0 w 346"/>
                <a:gd name="T61" fmla="*/ 308 h 329"/>
                <a:gd name="T62" fmla="*/ 2 w 346"/>
                <a:gd name="T63" fmla="*/ 288 h 329"/>
                <a:gd name="T64" fmla="*/ 27 w 346"/>
                <a:gd name="T65" fmla="*/ 265 h 329"/>
                <a:gd name="T66" fmla="*/ 74 w 346"/>
                <a:gd name="T67" fmla="*/ 235 h 329"/>
                <a:gd name="T68" fmla="*/ 113 w 346"/>
                <a:gd name="T69" fmla="*/ 187 h 3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6"/>
                <a:gd name="T106" fmla="*/ 0 h 329"/>
                <a:gd name="T107" fmla="*/ 346 w 346"/>
                <a:gd name="T108" fmla="*/ 329 h 3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6" h="329">
                  <a:moveTo>
                    <a:pt x="113" y="187"/>
                  </a:moveTo>
                  <a:lnTo>
                    <a:pt x="88" y="144"/>
                  </a:lnTo>
                  <a:lnTo>
                    <a:pt x="74" y="110"/>
                  </a:lnTo>
                  <a:lnTo>
                    <a:pt x="68" y="84"/>
                  </a:lnTo>
                  <a:lnTo>
                    <a:pt x="74" y="53"/>
                  </a:lnTo>
                  <a:lnTo>
                    <a:pt x="88" y="32"/>
                  </a:lnTo>
                  <a:lnTo>
                    <a:pt x="111" y="11"/>
                  </a:lnTo>
                  <a:lnTo>
                    <a:pt x="143" y="4"/>
                  </a:lnTo>
                  <a:lnTo>
                    <a:pt x="178" y="0"/>
                  </a:lnTo>
                  <a:lnTo>
                    <a:pt x="217" y="9"/>
                  </a:lnTo>
                  <a:lnTo>
                    <a:pt x="252" y="21"/>
                  </a:lnTo>
                  <a:lnTo>
                    <a:pt x="278" y="41"/>
                  </a:lnTo>
                  <a:lnTo>
                    <a:pt x="303" y="64"/>
                  </a:lnTo>
                  <a:lnTo>
                    <a:pt x="328" y="100"/>
                  </a:lnTo>
                  <a:lnTo>
                    <a:pt x="344" y="126"/>
                  </a:lnTo>
                  <a:lnTo>
                    <a:pt x="346" y="158"/>
                  </a:lnTo>
                  <a:lnTo>
                    <a:pt x="338" y="190"/>
                  </a:lnTo>
                  <a:lnTo>
                    <a:pt x="321" y="217"/>
                  </a:lnTo>
                  <a:lnTo>
                    <a:pt x="303" y="235"/>
                  </a:lnTo>
                  <a:lnTo>
                    <a:pt x="283" y="249"/>
                  </a:lnTo>
                  <a:lnTo>
                    <a:pt x="248" y="256"/>
                  </a:lnTo>
                  <a:lnTo>
                    <a:pt x="217" y="254"/>
                  </a:lnTo>
                  <a:lnTo>
                    <a:pt x="184" y="245"/>
                  </a:lnTo>
                  <a:lnTo>
                    <a:pt x="162" y="235"/>
                  </a:lnTo>
                  <a:lnTo>
                    <a:pt x="137" y="222"/>
                  </a:lnTo>
                  <a:lnTo>
                    <a:pt x="98" y="261"/>
                  </a:lnTo>
                  <a:lnTo>
                    <a:pt x="63" y="299"/>
                  </a:lnTo>
                  <a:lnTo>
                    <a:pt x="51" y="320"/>
                  </a:lnTo>
                  <a:lnTo>
                    <a:pt x="27" y="329"/>
                  </a:lnTo>
                  <a:lnTo>
                    <a:pt x="6" y="324"/>
                  </a:lnTo>
                  <a:lnTo>
                    <a:pt x="0" y="308"/>
                  </a:lnTo>
                  <a:lnTo>
                    <a:pt x="2" y="288"/>
                  </a:lnTo>
                  <a:lnTo>
                    <a:pt x="27" y="265"/>
                  </a:lnTo>
                  <a:lnTo>
                    <a:pt x="74" y="235"/>
                  </a:lnTo>
                  <a:lnTo>
                    <a:pt x="113" y="18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89" name="Freeform 48"/>
            <p:cNvSpPr>
              <a:spLocks/>
            </p:cNvSpPr>
            <p:nvPr/>
          </p:nvSpPr>
          <p:spPr bwMode="auto">
            <a:xfrm>
              <a:off x="3608" y="1940"/>
              <a:ext cx="288" cy="477"/>
            </a:xfrm>
            <a:custGeom>
              <a:avLst/>
              <a:gdLst>
                <a:gd name="T0" fmla="*/ 25 w 288"/>
                <a:gd name="T1" fmla="*/ 16 h 477"/>
                <a:gd name="T2" fmla="*/ 49 w 288"/>
                <a:gd name="T3" fmla="*/ 4 h 477"/>
                <a:gd name="T4" fmla="*/ 74 w 288"/>
                <a:gd name="T5" fmla="*/ 0 h 477"/>
                <a:gd name="T6" fmla="*/ 103 w 288"/>
                <a:gd name="T7" fmla="*/ 0 h 477"/>
                <a:gd name="T8" fmla="*/ 140 w 288"/>
                <a:gd name="T9" fmla="*/ 10 h 477"/>
                <a:gd name="T10" fmla="*/ 171 w 288"/>
                <a:gd name="T11" fmla="*/ 28 h 477"/>
                <a:gd name="T12" fmla="*/ 202 w 288"/>
                <a:gd name="T13" fmla="*/ 55 h 477"/>
                <a:gd name="T14" fmla="*/ 226 w 288"/>
                <a:gd name="T15" fmla="*/ 89 h 477"/>
                <a:gd name="T16" fmla="*/ 247 w 288"/>
                <a:gd name="T17" fmla="*/ 127 h 477"/>
                <a:gd name="T18" fmla="*/ 269 w 288"/>
                <a:gd name="T19" fmla="*/ 174 h 477"/>
                <a:gd name="T20" fmla="*/ 282 w 288"/>
                <a:gd name="T21" fmla="*/ 216 h 477"/>
                <a:gd name="T22" fmla="*/ 288 w 288"/>
                <a:gd name="T23" fmla="*/ 265 h 477"/>
                <a:gd name="T24" fmla="*/ 288 w 288"/>
                <a:gd name="T25" fmla="*/ 315 h 477"/>
                <a:gd name="T26" fmla="*/ 284 w 288"/>
                <a:gd name="T27" fmla="*/ 356 h 477"/>
                <a:gd name="T28" fmla="*/ 276 w 288"/>
                <a:gd name="T29" fmla="*/ 392 h 477"/>
                <a:gd name="T30" fmla="*/ 263 w 288"/>
                <a:gd name="T31" fmla="*/ 424 h 477"/>
                <a:gd name="T32" fmla="*/ 235 w 288"/>
                <a:gd name="T33" fmla="*/ 447 h 477"/>
                <a:gd name="T34" fmla="*/ 214 w 288"/>
                <a:gd name="T35" fmla="*/ 465 h 477"/>
                <a:gd name="T36" fmla="*/ 171 w 288"/>
                <a:gd name="T37" fmla="*/ 477 h 477"/>
                <a:gd name="T38" fmla="*/ 130 w 288"/>
                <a:gd name="T39" fmla="*/ 473 h 477"/>
                <a:gd name="T40" fmla="*/ 105 w 288"/>
                <a:gd name="T41" fmla="*/ 461 h 477"/>
                <a:gd name="T42" fmla="*/ 84 w 288"/>
                <a:gd name="T43" fmla="*/ 428 h 477"/>
                <a:gd name="T44" fmla="*/ 66 w 288"/>
                <a:gd name="T45" fmla="*/ 394 h 477"/>
                <a:gd name="T46" fmla="*/ 56 w 288"/>
                <a:gd name="T47" fmla="*/ 350 h 477"/>
                <a:gd name="T48" fmla="*/ 66 w 288"/>
                <a:gd name="T49" fmla="*/ 295 h 477"/>
                <a:gd name="T50" fmla="*/ 78 w 288"/>
                <a:gd name="T51" fmla="*/ 259 h 477"/>
                <a:gd name="T52" fmla="*/ 84 w 288"/>
                <a:gd name="T53" fmla="*/ 224 h 477"/>
                <a:gd name="T54" fmla="*/ 80 w 288"/>
                <a:gd name="T55" fmla="*/ 194 h 477"/>
                <a:gd name="T56" fmla="*/ 68 w 288"/>
                <a:gd name="T57" fmla="*/ 164 h 477"/>
                <a:gd name="T58" fmla="*/ 43 w 288"/>
                <a:gd name="T59" fmla="*/ 139 h 477"/>
                <a:gd name="T60" fmla="*/ 23 w 288"/>
                <a:gd name="T61" fmla="*/ 125 h 477"/>
                <a:gd name="T62" fmla="*/ 6 w 288"/>
                <a:gd name="T63" fmla="*/ 103 h 477"/>
                <a:gd name="T64" fmla="*/ 0 w 288"/>
                <a:gd name="T65" fmla="*/ 77 h 477"/>
                <a:gd name="T66" fmla="*/ 0 w 288"/>
                <a:gd name="T67" fmla="*/ 55 h 477"/>
                <a:gd name="T68" fmla="*/ 10 w 288"/>
                <a:gd name="T69" fmla="*/ 34 h 477"/>
                <a:gd name="T70" fmla="*/ 25 w 288"/>
                <a:gd name="T71" fmla="*/ 16 h 47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8"/>
                <a:gd name="T109" fmla="*/ 0 h 477"/>
                <a:gd name="T110" fmla="*/ 288 w 288"/>
                <a:gd name="T111" fmla="*/ 477 h 47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8" h="477">
                  <a:moveTo>
                    <a:pt x="25" y="16"/>
                  </a:moveTo>
                  <a:lnTo>
                    <a:pt x="49" y="4"/>
                  </a:lnTo>
                  <a:lnTo>
                    <a:pt x="74" y="0"/>
                  </a:lnTo>
                  <a:lnTo>
                    <a:pt x="103" y="0"/>
                  </a:lnTo>
                  <a:lnTo>
                    <a:pt x="140" y="10"/>
                  </a:lnTo>
                  <a:lnTo>
                    <a:pt x="171" y="28"/>
                  </a:lnTo>
                  <a:lnTo>
                    <a:pt x="202" y="55"/>
                  </a:lnTo>
                  <a:lnTo>
                    <a:pt x="226" y="89"/>
                  </a:lnTo>
                  <a:lnTo>
                    <a:pt x="247" y="127"/>
                  </a:lnTo>
                  <a:lnTo>
                    <a:pt x="269" y="174"/>
                  </a:lnTo>
                  <a:lnTo>
                    <a:pt x="282" y="216"/>
                  </a:lnTo>
                  <a:lnTo>
                    <a:pt x="288" y="265"/>
                  </a:lnTo>
                  <a:lnTo>
                    <a:pt x="288" y="315"/>
                  </a:lnTo>
                  <a:lnTo>
                    <a:pt x="284" y="356"/>
                  </a:lnTo>
                  <a:lnTo>
                    <a:pt x="276" y="392"/>
                  </a:lnTo>
                  <a:lnTo>
                    <a:pt x="263" y="424"/>
                  </a:lnTo>
                  <a:lnTo>
                    <a:pt x="235" y="447"/>
                  </a:lnTo>
                  <a:lnTo>
                    <a:pt x="214" y="465"/>
                  </a:lnTo>
                  <a:lnTo>
                    <a:pt x="171" y="477"/>
                  </a:lnTo>
                  <a:lnTo>
                    <a:pt x="130" y="473"/>
                  </a:lnTo>
                  <a:lnTo>
                    <a:pt x="105" y="461"/>
                  </a:lnTo>
                  <a:lnTo>
                    <a:pt x="84" y="428"/>
                  </a:lnTo>
                  <a:lnTo>
                    <a:pt x="66" y="394"/>
                  </a:lnTo>
                  <a:lnTo>
                    <a:pt x="56" y="350"/>
                  </a:lnTo>
                  <a:lnTo>
                    <a:pt x="66" y="295"/>
                  </a:lnTo>
                  <a:lnTo>
                    <a:pt x="78" y="259"/>
                  </a:lnTo>
                  <a:lnTo>
                    <a:pt x="84" y="224"/>
                  </a:lnTo>
                  <a:lnTo>
                    <a:pt x="80" y="194"/>
                  </a:lnTo>
                  <a:lnTo>
                    <a:pt x="68" y="164"/>
                  </a:lnTo>
                  <a:lnTo>
                    <a:pt x="43" y="139"/>
                  </a:lnTo>
                  <a:lnTo>
                    <a:pt x="23" y="125"/>
                  </a:lnTo>
                  <a:lnTo>
                    <a:pt x="6" y="103"/>
                  </a:lnTo>
                  <a:lnTo>
                    <a:pt x="0" y="77"/>
                  </a:lnTo>
                  <a:lnTo>
                    <a:pt x="0" y="55"/>
                  </a:lnTo>
                  <a:lnTo>
                    <a:pt x="10" y="34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0" name="Freeform 49"/>
            <p:cNvSpPr>
              <a:spLocks/>
            </p:cNvSpPr>
            <p:nvPr/>
          </p:nvSpPr>
          <p:spPr bwMode="auto">
            <a:xfrm>
              <a:off x="3445" y="1973"/>
              <a:ext cx="237" cy="464"/>
            </a:xfrm>
            <a:custGeom>
              <a:avLst/>
              <a:gdLst>
                <a:gd name="T0" fmla="*/ 127 w 237"/>
                <a:gd name="T1" fmla="*/ 67 h 464"/>
                <a:gd name="T2" fmla="*/ 164 w 237"/>
                <a:gd name="T3" fmla="*/ 20 h 464"/>
                <a:gd name="T4" fmla="*/ 193 w 237"/>
                <a:gd name="T5" fmla="*/ 0 h 464"/>
                <a:gd name="T6" fmla="*/ 214 w 237"/>
                <a:gd name="T7" fmla="*/ 14 h 464"/>
                <a:gd name="T8" fmla="*/ 231 w 237"/>
                <a:gd name="T9" fmla="*/ 69 h 464"/>
                <a:gd name="T10" fmla="*/ 220 w 237"/>
                <a:gd name="T11" fmla="*/ 91 h 464"/>
                <a:gd name="T12" fmla="*/ 164 w 237"/>
                <a:gd name="T13" fmla="*/ 111 h 464"/>
                <a:gd name="T14" fmla="*/ 125 w 237"/>
                <a:gd name="T15" fmla="*/ 140 h 464"/>
                <a:gd name="T16" fmla="*/ 77 w 237"/>
                <a:gd name="T17" fmla="*/ 176 h 464"/>
                <a:gd name="T18" fmla="*/ 50 w 237"/>
                <a:gd name="T19" fmla="*/ 207 h 464"/>
                <a:gd name="T20" fmla="*/ 46 w 237"/>
                <a:gd name="T21" fmla="*/ 225 h 464"/>
                <a:gd name="T22" fmla="*/ 58 w 237"/>
                <a:gd name="T23" fmla="*/ 243 h 464"/>
                <a:gd name="T24" fmla="*/ 71 w 237"/>
                <a:gd name="T25" fmla="*/ 261 h 464"/>
                <a:gd name="T26" fmla="*/ 119 w 237"/>
                <a:gd name="T27" fmla="*/ 294 h 464"/>
                <a:gd name="T28" fmla="*/ 164 w 237"/>
                <a:gd name="T29" fmla="*/ 318 h 464"/>
                <a:gd name="T30" fmla="*/ 206 w 237"/>
                <a:gd name="T31" fmla="*/ 328 h 464"/>
                <a:gd name="T32" fmla="*/ 225 w 237"/>
                <a:gd name="T33" fmla="*/ 324 h 464"/>
                <a:gd name="T34" fmla="*/ 233 w 237"/>
                <a:gd name="T35" fmla="*/ 330 h 464"/>
                <a:gd name="T36" fmla="*/ 237 w 237"/>
                <a:gd name="T37" fmla="*/ 346 h 464"/>
                <a:gd name="T38" fmla="*/ 208 w 237"/>
                <a:gd name="T39" fmla="*/ 371 h 464"/>
                <a:gd name="T40" fmla="*/ 187 w 237"/>
                <a:gd name="T41" fmla="*/ 397 h 464"/>
                <a:gd name="T42" fmla="*/ 181 w 237"/>
                <a:gd name="T43" fmla="*/ 428 h 464"/>
                <a:gd name="T44" fmla="*/ 177 w 237"/>
                <a:gd name="T45" fmla="*/ 456 h 464"/>
                <a:gd name="T46" fmla="*/ 158 w 237"/>
                <a:gd name="T47" fmla="*/ 464 h 464"/>
                <a:gd name="T48" fmla="*/ 143 w 237"/>
                <a:gd name="T49" fmla="*/ 456 h 464"/>
                <a:gd name="T50" fmla="*/ 146 w 237"/>
                <a:gd name="T51" fmla="*/ 421 h 464"/>
                <a:gd name="T52" fmla="*/ 158 w 237"/>
                <a:gd name="T53" fmla="*/ 383 h 464"/>
                <a:gd name="T54" fmla="*/ 181 w 237"/>
                <a:gd name="T55" fmla="*/ 349 h 464"/>
                <a:gd name="T56" fmla="*/ 133 w 237"/>
                <a:gd name="T57" fmla="*/ 336 h 464"/>
                <a:gd name="T58" fmla="*/ 81 w 237"/>
                <a:gd name="T59" fmla="*/ 316 h 464"/>
                <a:gd name="T60" fmla="*/ 37 w 237"/>
                <a:gd name="T61" fmla="*/ 288 h 464"/>
                <a:gd name="T62" fmla="*/ 15 w 237"/>
                <a:gd name="T63" fmla="*/ 263 h 464"/>
                <a:gd name="T64" fmla="*/ 0 w 237"/>
                <a:gd name="T65" fmla="*/ 227 h 464"/>
                <a:gd name="T66" fmla="*/ 0 w 237"/>
                <a:gd name="T67" fmla="*/ 207 h 464"/>
                <a:gd name="T68" fmla="*/ 12 w 237"/>
                <a:gd name="T69" fmla="*/ 176 h 464"/>
                <a:gd name="T70" fmla="*/ 44 w 237"/>
                <a:gd name="T71" fmla="*/ 146 h 464"/>
                <a:gd name="T72" fmla="*/ 87 w 237"/>
                <a:gd name="T73" fmla="*/ 109 h 464"/>
                <a:gd name="T74" fmla="*/ 127 w 237"/>
                <a:gd name="T75" fmla="*/ 67 h 4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7"/>
                <a:gd name="T115" fmla="*/ 0 h 464"/>
                <a:gd name="T116" fmla="*/ 237 w 237"/>
                <a:gd name="T117" fmla="*/ 464 h 4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7" h="464">
                  <a:moveTo>
                    <a:pt x="127" y="67"/>
                  </a:moveTo>
                  <a:lnTo>
                    <a:pt x="164" y="20"/>
                  </a:lnTo>
                  <a:lnTo>
                    <a:pt x="193" y="0"/>
                  </a:lnTo>
                  <a:lnTo>
                    <a:pt x="214" y="14"/>
                  </a:lnTo>
                  <a:lnTo>
                    <a:pt x="231" y="69"/>
                  </a:lnTo>
                  <a:lnTo>
                    <a:pt x="220" y="91"/>
                  </a:lnTo>
                  <a:lnTo>
                    <a:pt x="164" y="111"/>
                  </a:lnTo>
                  <a:lnTo>
                    <a:pt x="125" y="140"/>
                  </a:lnTo>
                  <a:lnTo>
                    <a:pt x="77" y="176"/>
                  </a:lnTo>
                  <a:lnTo>
                    <a:pt x="50" y="207"/>
                  </a:lnTo>
                  <a:lnTo>
                    <a:pt x="46" y="225"/>
                  </a:lnTo>
                  <a:lnTo>
                    <a:pt x="58" y="243"/>
                  </a:lnTo>
                  <a:lnTo>
                    <a:pt x="71" y="261"/>
                  </a:lnTo>
                  <a:lnTo>
                    <a:pt x="119" y="294"/>
                  </a:lnTo>
                  <a:lnTo>
                    <a:pt x="164" y="318"/>
                  </a:lnTo>
                  <a:lnTo>
                    <a:pt x="206" y="328"/>
                  </a:lnTo>
                  <a:lnTo>
                    <a:pt x="225" y="324"/>
                  </a:lnTo>
                  <a:lnTo>
                    <a:pt x="233" y="330"/>
                  </a:lnTo>
                  <a:lnTo>
                    <a:pt x="237" y="346"/>
                  </a:lnTo>
                  <a:lnTo>
                    <a:pt x="208" y="371"/>
                  </a:lnTo>
                  <a:lnTo>
                    <a:pt x="187" y="397"/>
                  </a:lnTo>
                  <a:lnTo>
                    <a:pt x="181" y="428"/>
                  </a:lnTo>
                  <a:lnTo>
                    <a:pt x="177" y="456"/>
                  </a:lnTo>
                  <a:lnTo>
                    <a:pt x="158" y="464"/>
                  </a:lnTo>
                  <a:lnTo>
                    <a:pt x="143" y="456"/>
                  </a:lnTo>
                  <a:lnTo>
                    <a:pt x="146" y="421"/>
                  </a:lnTo>
                  <a:lnTo>
                    <a:pt x="158" y="383"/>
                  </a:lnTo>
                  <a:lnTo>
                    <a:pt x="181" y="349"/>
                  </a:lnTo>
                  <a:lnTo>
                    <a:pt x="133" y="336"/>
                  </a:lnTo>
                  <a:lnTo>
                    <a:pt x="81" y="316"/>
                  </a:lnTo>
                  <a:lnTo>
                    <a:pt x="37" y="288"/>
                  </a:lnTo>
                  <a:lnTo>
                    <a:pt x="15" y="263"/>
                  </a:lnTo>
                  <a:lnTo>
                    <a:pt x="0" y="227"/>
                  </a:lnTo>
                  <a:lnTo>
                    <a:pt x="0" y="207"/>
                  </a:lnTo>
                  <a:lnTo>
                    <a:pt x="12" y="176"/>
                  </a:lnTo>
                  <a:lnTo>
                    <a:pt x="44" y="146"/>
                  </a:lnTo>
                  <a:lnTo>
                    <a:pt x="87" y="109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1" name="Freeform 50"/>
            <p:cNvSpPr>
              <a:spLocks/>
            </p:cNvSpPr>
            <p:nvPr/>
          </p:nvSpPr>
          <p:spPr bwMode="auto">
            <a:xfrm>
              <a:off x="3570" y="1603"/>
              <a:ext cx="398" cy="407"/>
            </a:xfrm>
            <a:custGeom>
              <a:avLst/>
              <a:gdLst>
                <a:gd name="T0" fmla="*/ 172 w 398"/>
                <a:gd name="T1" fmla="*/ 358 h 407"/>
                <a:gd name="T2" fmla="*/ 211 w 398"/>
                <a:gd name="T3" fmla="*/ 352 h 407"/>
                <a:gd name="T4" fmla="*/ 265 w 398"/>
                <a:gd name="T5" fmla="*/ 338 h 407"/>
                <a:gd name="T6" fmla="*/ 283 w 398"/>
                <a:gd name="T7" fmla="*/ 331 h 407"/>
                <a:gd name="T8" fmla="*/ 315 w 398"/>
                <a:gd name="T9" fmla="*/ 306 h 407"/>
                <a:gd name="T10" fmla="*/ 342 w 398"/>
                <a:gd name="T11" fmla="*/ 267 h 407"/>
                <a:gd name="T12" fmla="*/ 350 w 398"/>
                <a:gd name="T13" fmla="*/ 246 h 407"/>
                <a:gd name="T14" fmla="*/ 350 w 398"/>
                <a:gd name="T15" fmla="*/ 220 h 407"/>
                <a:gd name="T16" fmla="*/ 304 w 398"/>
                <a:gd name="T17" fmla="*/ 192 h 407"/>
                <a:gd name="T18" fmla="*/ 226 w 398"/>
                <a:gd name="T19" fmla="*/ 156 h 407"/>
                <a:gd name="T20" fmla="*/ 176 w 398"/>
                <a:gd name="T21" fmla="*/ 150 h 407"/>
                <a:gd name="T22" fmla="*/ 143 w 398"/>
                <a:gd name="T23" fmla="*/ 155 h 407"/>
                <a:gd name="T24" fmla="*/ 117 w 398"/>
                <a:gd name="T25" fmla="*/ 167 h 407"/>
                <a:gd name="T26" fmla="*/ 100 w 398"/>
                <a:gd name="T27" fmla="*/ 172 h 407"/>
                <a:gd name="T28" fmla="*/ 83 w 398"/>
                <a:gd name="T29" fmla="*/ 161 h 407"/>
                <a:gd name="T30" fmla="*/ 78 w 398"/>
                <a:gd name="T31" fmla="*/ 145 h 407"/>
                <a:gd name="T32" fmla="*/ 104 w 398"/>
                <a:gd name="T33" fmla="*/ 126 h 407"/>
                <a:gd name="T34" fmla="*/ 128 w 398"/>
                <a:gd name="T35" fmla="*/ 124 h 407"/>
                <a:gd name="T36" fmla="*/ 148 w 398"/>
                <a:gd name="T37" fmla="*/ 119 h 407"/>
                <a:gd name="T38" fmla="*/ 154 w 398"/>
                <a:gd name="T39" fmla="*/ 109 h 407"/>
                <a:gd name="T40" fmla="*/ 148 w 398"/>
                <a:gd name="T41" fmla="*/ 76 h 407"/>
                <a:gd name="T42" fmla="*/ 122 w 398"/>
                <a:gd name="T43" fmla="*/ 54 h 407"/>
                <a:gd name="T44" fmla="*/ 94 w 398"/>
                <a:gd name="T45" fmla="*/ 44 h 407"/>
                <a:gd name="T46" fmla="*/ 61 w 398"/>
                <a:gd name="T47" fmla="*/ 45 h 407"/>
                <a:gd name="T48" fmla="*/ 44 w 398"/>
                <a:gd name="T49" fmla="*/ 54 h 407"/>
                <a:gd name="T50" fmla="*/ 37 w 398"/>
                <a:gd name="T51" fmla="*/ 71 h 407"/>
                <a:gd name="T52" fmla="*/ 39 w 398"/>
                <a:gd name="T53" fmla="*/ 89 h 407"/>
                <a:gd name="T54" fmla="*/ 48 w 398"/>
                <a:gd name="T55" fmla="*/ 101 h 407"/>
                <a:gd name="T56" fmla="*/ 39 w 398"/>
                <a:gd name="T57" fmla="*/ 111 h 407"/>
                <a:gd name="T58" fmla="*/ 20 w 398"/>
                <a:gd name="T59" fmla="*/ 114 h 407"/>
                <a:gd name="T60" fmla="*/ 4 w 398"/>
                <a:gd name="T61" fmla="*/ 99 h 407"/>
                <a:gd name="T62" fmla="*/ 0 w 398"/>
                <a:gd name="T63" fmla="*/ 76 h 407"/>
                <a:gd name="T64" fmla="*/ 9 w 398"/>
                <a:gd name="T65" fmla="*/ 44 h 407"/>
                <a:gd name="T66" fmla="*/ 28 w 398"/>
                <a:gd name="T67" fmla="*/ 30 h 407"/>
                <a:gd name="T68" fmla="*/ 44 w 398"/>
                <a:gd name="T69" fmla="*/ 13 h 407"/>
                <a:gd name="T70" fmla="*/ 76 w 398"/>
                <a:gd name="T71" fmla="*/ 5 h 407"/>
                <a:gd name="T72" fmla="*/ 104 w 398"/>
                <a:gd name="T73" fmla="*/ 0 h 407"/>
                <a:gd name="T74" fmla="*/ 117 w 398"/>
                <a:gd name="T75" fmla="*/ 0 h 407"/>
                <a:gd name="T76" fmla="*/ 139 w 398"/>
                <a:gd name="T77" fmla="*/ 19 h 407"/>
                <a:gd name="T78" fmla="*/ 159 w 398"/>
                <a:gd name="T79" fmla="*/ 40 h 407"/>
                <a:gd name="T80" fmla="*/ 193 w 398"/>
                <a:gd name="T81" fmla="*/ 79 h 407"/>
                <a:gd name="T82" fmla="*/ 222 w 398"/>
                <a:gd name="T83" fmla="*/ 116 h 407"/>
                <a:gd name="T84" fmla="*/ 267 w 398"/>
                <a:gd name="T85" fmla="*/ 141 h 407"/>
                <a:gd name="T86" fmla="*/ 311 w 398"/>
                <a:gd name="T87" fmla="*/ 161 h 407"/>
                <a:gd name="T88" fmla="*/ 361 w 398"/>
                <a:gd name="T89" fmla="*/ 185 h 407"/>
                <a:gd name="T90" fmla="*/ 389 w 398"/>
                <a:gd name="T91" fmla="*/ 195 h 407"/>
                <a:gd name="T92" fmla="*/ 398 w 398"/>
                <a:gd name="T93" fmla="*/ 207 h 407"/>
                <a:gd name="T94" fmla="*/ 394 w 398"/>
                <a:gd name="T95" fmla="*/ 251 h 407"/>
                <a:gd name="T96" fmla="*/ 381 w 398"/>
                <a:gd name="T97" fmla="*/ 291 h 407"/>
                <a:gd name="T98" fmla="*/ 359 w 398"/>
                <a:gd name="T99" fmla="*/ 321 h 407"/>
                <a:gd name="T100" fmla="*/ 322 w 398"/>
                <a:gd name="T101" fmla="*/ 358 h 407"/>
                <a:gd name="T102" fmla="*/ 270 w 398"/>
                <a:gd name="T103" fmla="*/ 387 h 407"/>
                <a:gd name="T104" fmla="*/ 200 w 398"/>
                <a:gd name="T105" fmla="*/ 407 h 407"/>
                <a:gd name="T106" fmla="*/ 167 w 398"/>
                <a:gd name="T107" fmla="*/ 404 h 407"/>
                <a:gd name="T108" fmla="*/ 143 w 398"/>
                <a:gd name="T109" fmla="*/ 387 h 407"/>
                <a:gd name="T110" fmla="*/ 139 w 398"/>
                <a:gd name="T111" fmla="*/ 367 h 407"/>
                <a:gd name="T112" fmla="*/ 172 w 398"/>
                <a:gd name="T113" fmla="*/ 358 h 4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98"/>
                <a:gd name="T172" fmla="*/ 0 h 407"/>
                <a:gd name="T173" fmla="*/ 398 w 398"/>
                <a:gd name="T174" fmla="*/ 407 h 4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98" h="407">
                  <a:moveTo>
                    <a:pt x="172" y="358"/>
                  </a:moveTo>
                  <a:lnTo>
                    <a:pt x="211" y="352"/>
                  </a:lnTo>
                  <a:lnTo>
                    <a:pt x="265" y="338"/>
                  </a:lnTo>
                  <a:lnTo>
                    <a:pt x="283" y="331"/>
                  </a:lnTo>
                  <a:lnTo>
                    <a:pt x="315" y="306"/>
                  </a:lnTo>
                  <a:lnTo>
                    <a:pt x="342" y="267"/>
                  </a:lnTo>
                  <a:lnTo>
                    <a:pt x="350" y="246"/>
                  </a:lnTo>
                  <a:lnTo>
                    <a:pt x="350" y="220"/>
                  </a:lnTo>
                  <a:lnTo>
                    <a:pt x="304" y="192"/>
                  </a:lnTo>
                  <a:lnTo>
                    <a:pt x="226" y="156"/>
                  </a:lnTo>
                  <a:lnTo>
                    <a:pt x="176" y="150"/>
                  </a:lnTo>
                  <a:lnTo>
                    <a:pt x="143" y="155"/>
                  </a:lnTo>
                  <a:lnTo>
                    <a:pt x="117" y="167"/>
                  </a:lnTo>
                  <a:lnTo>
                    <a:pt x="100" y="172"/>
                  </a:lnTo>
                  <a:lnTo>
                    <a:pt x="83" y="161"/>
                  </a:lnTo>
                  <a:lnTo>
                    <a:pt x="78" y="145"/>
                  </a:lnTo>
                  <a:lnTo>
                    <a:pt x="104" y="126"/>
                  </a:lnTo>
                  <a:lnTo>
                    <a:pt x="128" y="124"/>
                  </a:lnTo>
                  <a:lnTo>
                    <a:pt x="148" y="119"/>
                  </a:lnTo>
                  <a:lnTo>
                    <a:pt x="154" y="109"/>
                  </a:lnTo>
                  <a:lnTo>
                    <a:pt x="148" y="76"/>
                  </a:lnTo>
                  <a:lnTo>
                    <a:pt x="122" y="54"/>
                  </a:lnTo>
                  <a:lnTo>
                    <a:pt x="94" y="44"/>
                  </a:lnTo>
                  <a:lnTo>
                    <a:pt x="61" y="45"/>
                  </a:lnTo>
                  <a:lnTo>
                    <a:pt x="44" y="54"/>
                  </a:lnTo>
                  <a:lnTo>
                    <a:pt x="37" y="71"/>
                  </a:lnTo>
                  <a:lnTo>
                    <a:pt x="39" y="89"/>
                  </a:lnTo>
                  <a:lnTo>
                    <a:pt x="48" y="101"/>
                  </a:lnTo>
                  <a:lnTo>
                    <a:pt x="39" y="111"/>
                  </a:lnTo>
                  <a:lnTo>
                    <a:pt x="20" y="114"/>
                  </a:lnTo>
                  <a:lnTo>
                    <a:pt x="4" y="99"/>
                  </a:lnTo>
                  <a:lnTo>
                    <a:pt x="0" y="76"/>
                  </a:lnTo>
                  <a:lnTo>
                    <a:pt x="9" y="44"/>
                  </a:lnTo>
                  <a:lnTo>
                    <a:pt x="28" y="30"/>
                  </a:lnTo>
                  <a:lnTo>
                    <a:pt x="44" y="13"/>
                  </a:lnTo>
                  <a:lnTo>
                    <a:pt x="76" y="5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9" y="19"/>
                  </a:lnTo>
                  <a:lnTo>
                    <a:pt x="159" y="40"/>
                  </a:lnTo>
                  <a:lnTo>
                    <a:pt x="193" y="79"/>
                  </a:lnTo>
                  <a:lnTo>
                    <a:pt x="222" y="116"/>
                  </a:lnTo>
                  <a:lnTo>
                    <a:pt x="267" y="141"/>
                  </a:lnTo>
                  <a:lnTo>
                    <a:pt x="311" y="161"/>
                  </a:lnTo>
                  <a:lnTo>
                    <a:pt x="361" y="185"/>
                  </a:lnTo>
                  <a:lnTo>
                    <a:pt x="389" y="195"/>
                  </a:lnTo>
                  <a:lnTo>
                    <a:pt x="398" y="207"/>
                  </a:lnTo>
                  <a:lnTo>
                    <a:pt x="394" y="251"/>
                  </a:lnTo>
                  <a:lnTo>
                    <a:pt x="381" y="291"/>
                  </a:lnTo>
                  <a:lnTo>
                    <a:pt x="359" y="321"/>
                  </a:lnTo>
                  <a:lnTo>
                    <a:pt x="322" y="358"/>
                  </a:lnTo>
                  <a:lnTo>
                    <a:pt x="270" y="387"/>
                  </a:lnTo>
                  <a:lnTo>
                    <a:pt x="200" y="407"/>
                  </a:lnTo>
                  <a:lnTo>
                    <a:pt x="167" y="404"/>
                  </a:lnTo>
                  <a:lnTo>
                    <a:pt x="143" y="387"/>
                  </a:lnTo>
                  <a:lnTo>
                    <a:pt x="139" y="367"/>
                  </a:lnTo>
                  <a:lnTo>
                    <a:pt x="172" y="35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2" name="Freeform 51"/>
            <p:cNvSpPr>
              <a:spLocks/>
            </p:cNvSpPr>
            <p:nvPr/>
          </p:nvSpPr>
          <p:spPr bwMode="auto">
            <a:xfrm>
              <a:off x="3775" y="2331"/>
              <a:ext cx="226" cy="532"/>
            </a:xfrm>
            <a:custGeom>
              <a:avLst/>
              <a:gdLst>
                <a:gd name="T0" fmla="*/ 6 w 226"/>
                <a:gd name="T1" fmla="*/ 49 h 532"/>
                <a:gd name="T2" fmla="*/ 0 w 226"/>
                <a:gd name="T3" fmla="*/ 26 h 532"/>
                <a:gd name="T4" fmla="*/ 23 w 226"/>
                <a:gd name="T5" fmla="*/ 0 h 532"/>
                <a:gd name="T6" fmla="*/ 53 w 226"/>
                <a:gd name="T7" fmla="*/ 2 h 532"/>
                <a:gd name="T8" fmla="*/ 74 w 226"/>
                <a:gd name="T9" fmla="*/ 12 h 532"/>
                <a:gd name="T10" fmla="*/ 99 w 226"/>
                <a:gd name="T11" fmla="*/ 45 h 532"/>
                <a:gd name="T12" fmla="*/ 117 w 226"/>
                <a:gd name="T13" fmla="*/ 111 h 532"/>
                <a:gd name="T14" fmla="*/ 142 w 226"/>
                <a:gd name="T15" fmla="*/ 170 h 532"/>
                <a:gd name="T16" fmla="*/ 164 w 226"/>
                <a:gd name="T17" fmla="*/ 225 h 532"/>
                <a:gd name="T18" fmla="*/ 164 w 226"/>
                <a:gd name="T19" fmla="*/ 255 h 532"/>
                <a:gd name="T20" fmla="*/ 164 w 226"/>
                <a:gd name="T21" fmla="*/ 279 h 532"/>
                <a:gd name="T22" fmla="*/ 152 w 226"/>
                <a:gd name="T23" fmla="*/ 309 h 532"/>
                <a:gd name="T24" fmla="*/ 121 w 226"/>
                <a:gd name="T25" fmla="*/ 370 h 532"/>
                <a:gd name="T26" fmla="*/ 103 w 226"/>
                <a:gd name="T27" fmla="*/ 423 h 532"/>
                <a:gd name="T28" fmla="*/ 97 w 226"/>
                <a:gd name="T29" fmla="*/ 443 h 532"/>
                <a:gd name="T30" fmla="*/ 111 w 226"/>
                <a:gd name="T31" fmla="*/ 459 h 532"/>
                <a:gd name="T32" fmla="*/ 152 w 226"/>
                <a:gd name="T33" fmla="*/ 471 h 532"/>
                <a:gd name="T34" fmla="*/ 203 w 226"/>
                <a:gd name="T35" fmla="*/ 483 h 532"/>
                <a:gd name="T36" fmla="*/ 226 w 226"/>
                <a:gd name="T37" fmla="*/ 496 h 532"/>
                <a:gd name="T38" fmla="*/ 203 w 226"/>
                <a:gd name="T39" fmla="*/ 516 h 532"/>
                <a:gd name="T40" fmla="*/ 158 w 226"/>
                <a:gd name="T41" fmla="*/ 532 h 532"/>
                <a:gd name="T42" fmla="*/ 136 w 226"/>
                <a:gd name="T43" fmla="*/ 526 h 532"/>
                <a:gd name="T44" fmla="*/ 117 w 226"/>
                <a:gd name="T45" fmla="*/ 502 h 532"/>
                <a:gd name="T46" fmla="*/ 86 w 226"/>
                <a:gd name="T47" fmla="*/ 483 h 532"/>
                <a:gd name="T48" fmla="*/ 60 w 226"/>
                <a:gd name="T49" fmla="*/ 483 h 532"/>
                <a:gd name="T50" fmla="*/ 43 w 226"/>
                <a:gd name="T51" fmla="*/ 479 h 532"/>
                <a:gd name="T52" fmla="*/ 35 w 226"/>
                <a:gd name="T53" fmla="*/ 459 h 532"/>
                <a:gd name="T54" fmla="*/ 47 w 226"/>
                <a:gd name="T55" fmla="*/ 437 h 532"/>
                <a:gd name="T56" fmla="*/ 68 w 226"/>
                <a:gd name="T57" fmla="*/ 407 h 532"/>
                <a:gd name="T58" fmla="*/ 86 w 226"/>
                <a:gd name="T59" fmla="*/ 382 h 532"/>
                <a:gd name="T60" fmla="*/ 109 w 226"/>
                <a:gd name="T61" fmla="*/ 322 h 532"/>
                <a:gd name="T62" fmla="*/ 117 w 226"/>
                <a:gd name="T63" fmla="*/ 285 h 532"/>
                <a:gd name="T64" fmla="*/ 121 w 226"/>
                <a:gd name="T65" fmla="*/ 255 h 532"/>
                <a:gd name="T66" fmla="*/ 115 w 226"/>
                <a:gd name="T67" fmla="*/ 225 h 532"/>
                <a:gd name="T68" fmla="*/ 97 w 226"/>
                <a:gd name="T69" fmla="*/ 190 h 532"/>
                <a:gd name="T70" fmla="*/ 66 w 226"/>
                <a:gd name="T71" fmla="*/ 158 h 532"/>
                <a:gd name="T72" fmla="*/ 35 w 226"/>
                <a:gd name="T73" fmla="*/ 105 h 532"/>
                <a:gd name="T74" fmla="*/ 6 w 226"/>
                <a:gd name="T75" fmla="*/ 49 h 5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6"/>
                <a:gd name="T115" fmla="*/ 0 h 532"/>
                <a:gd name="T116" fmla="*/ 226 w 226"/>
                <a:gd name="T117" fmla="*/ 532 h 5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6" h="532">
                  <a:moveTo>
                    <a:pt x="6" y="49"/>
                  </a:moveTo>
                  <a:lnTo>
                    <a:pt x="0" y="26"/>
                  </a:lnTo>
                  <a:lnTo>
                    <a:pt x="23" y="0"/>
                  </a:lnTo>
                  <a:lnTo>
                    <a:pt x="53" y="2"/>
                  </a:lnTo>
                  <a:lnTo>
                    <a:pt x="74" y="12"/>
                  </a:lnTo>
                  <a:lnTo>
                    <a:pt x="99" y="45"/>
                  </a:lnTo>
                  <a:lnTo>
                    <a:pt x="117" y="111"/>
                  </a:lnTo>
                  <a:lnTo>
                    <a:pt x="142" y="170"/>
                  </a:lnTo>
                  <a:lnTo>
                    <a:pt x="164" y="225"/>
                  </a:lnTo>
                  <a:lnTo>
                    <a:pt x="164" y="255"/>
                  </a:lnTo>
                  <a:lnTo>
                    <a:pt x="164" y="279"/>
                  </a:lnTo>
                  <a:lnTo>
                    <a:pt x="152" y="309"/>
                  </a:lnTo>
                  <a:lnTo>
                    <a:pt x="121" y="370"/>
                  </a:lnTo>
                  <a:lnTo>
                    <a:pt x="103" y="423"/>
                  </a:lnTo>
                  <a:lnTo>
                    <a:pt x="97" y="443"/>
                  </a:lnTo>
                  <a:lnTo>
                    <a:pt x="111" y="459"/>
                  </a:lnTo>
                  <a:lnTo>
                    <a:pt x="152" y="471"/>
                  </a:lnTo>
                  <a:lnTo>
                    <a:pt x="203" y="483"/>
                  </a:lnTo>
                  <a:lnTo>
                    <a:pt x="226" y="496"/>
                  </a:lnTo>
                  <a:lnTo>
                    <a:pt x="203" y="516"/>
                  </a:lnTo>
                  <a:lnTo>
                    <a:pt x="158" y="532"/>
                  </a:lnTo>
                  <a:lnTo>
                    <a:pt x="136" y="526"/>
                  </a:lnTo>
                  <a:lnTo>
                    <a:pt x="117" y="502"/>
                  </a:lnTo>
                  <a:lnTo>
                    <a:pt x="86" y="483"/>
                  </a:lnTo>
                  <a:lnTo>
                    <a:pt x="60" y="483"/>
                  </a:lnTo>
                  <a:lnTo>
                    <a:pt x="43" y="479"/>
                  </a:lnTo>
                  <a:lnTo>
                    <a:pt x="35" y="459"/>
                  </a:lnTo>
                  <a:lnTo>
                    <a:pt x="47" y="437"/>
                  </a:lnTo>
                  <a:lnTo>
                    <a:pt x="68" y="407"/>
                  </a:lnTo>
                  <a:lnTo>
                    <a:pt x="86" y="382"/>
                  </a:lnTo>
                  <a:lnTo>
                    <a:pt x="109" y="322"/>
                  </a:lnTo>
                  <a:lnTo>
                    <a:pt x="117" y="285"/>
                  </a:lnTo>
                  <a:lnTo>
                    <a:pt x="121" y="255"/>
                  </a:lnTo>
                  <a:lnTo>
                    <a:pt x="115" y="225"/>
                  </a:lnTo>
                  <a:lnTo>
                    <a:pt x="97" y="190"/>
                  </a:lnTo>
                  <a:lnTo>
                    <a:pt x="66" y="158"/>
                  </a:lnTo>
                  <a:lnTo>
                    <a:pt x="35" y="105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593" name="Freeform 52"/>
            <p:cNvSpPr>
              <a:spLocks/>
            </p:cNvSpPr>
            <p:nvPr/>
          </p:nvSpPr>
          <p:spPr bwMode="auto">
            <a:xfrm>
              <a:off x="3626" y="2337"/>
              <a:ext cx="159" cy="555"/>
            </a:xfrm>
            <a:custGeom>
              <a:avLst/>
              <a:gdLst>
                <a:gd name="T0" fmla="*/ 63 w 159"/>
                <a:gd name="T1" fmla="*/ 137 h 555"/>
                <a:gd name="T2" fmla="*/ 82 w 159"/>
                <a:gd name="T3" fmla="*/ 61 h 555"/>
                <a:gd name="T4" fmla="*/ 94 w 159"/>
                <a:gd name="T5" fmla="*/ 12 h 555"/>
                <a:gd name="T6" fmla="*/ 115 w 159"/>
                <a:gd name="T7" fmla="*/ 0 h 555"/>
                <a:gd name="T8" fmla="*/ 144 w 159"/>
                <a:gd name="T9" fmla="*/ 4 h 555"/>
                <a:gd name="T10" fmla="*/ 159 w 159"/>
                <a:gd name="T11" fmla="*/ 34 h 555"/>
                <a:gd name="T12" fmla="*/ 146 w 159"/>
                <a:gd name="T13" fmla="*/ 71 h 555"/>
                <a:gd name="T14" fmla="*/ 132 w 159"/>
                <a:gd name="T15" fmla="*/ 137 h 555"/>
                <a:gd name="T16" fmla="*/ 113 w 159"/>
                <a:gd name="T17" fmla="*/ 212 h 555"/>
                <a:gd name="T18" fmla="*/ 107 w 159"/>
                <a:gd name="T19" fmla="*/ 264 h 555"/>
                <a:gd name="T20" fmla="*/ 107 w 159"/>
                <a:gd name="T21" fmla="*/ 337 h 555"/>
                <a:gd name="T22" fmla="*/ 115 w 159"/>
                <a:gd name="T23" fmla="*/ 398 h 555"/>
                <a:gd name="T24" fmla="*/ 121 w 159"/>
                <a:gd name="T25" fmla="*/ 456 h 555"/>
                <a:gd name="T26" fmla="*/ 128 w 159"/>
                <a:gd name="T27" fmla="*/ 474 h 555"/>
                <a:gd name="T28" fmla="*/ 119 w 159"/>
                <a:gd name="T29" fmla="*/ 486 h 555"/>
                <a:gd name="T30" fmla="*/ 94 w 159"/>
                <a:gd name="T31" fmla="*/ 498 h 555"/>
                <a:gd name="T32" fmla="*/ 71 w 159"/>
                <a:gd name="T33" fmla="*/ 525 h 555"/>
                <a:gd name="T34" fmla="*/ 59 w 159"/>
                <a:gd name="T35" fmla="*/ 553 h 555"/>
                <a:gd name="T36" fmla="*/ 38 w 159"/>
                <a:gd name="T37" fmla="*/ 555 h 555"/>
                <a:gd name="T38" fmla="*/ 0 w 159"/>
                <a:gd name="T39" fmla="*/ 537 h 555"/>
                <a:gd name="T40" fmla="*/ 6 w 159"/>
                <a:gd name="T41" fmla="*/ 519 h 555"/>
                <a:gd name="T42" fmla="*/ 27 w 159"/>
                <a:gd name="T43" fmla="*/ 505 h 555"/>
                <a:gd name="T44" fmla="*/ 65 w 159"/>
                <a:gd name="T45" fmla="*/ 474 h 555"/>
                <a:gd name="T46" fmla="*/ 84 w 159"/>
                <a:gd name="T47" fmla="*/ 458 h 555"/>
                <a:gd name="T48" fmla="*/ 94 w 159"/>
                <a:gd name="T49" fmla="*/ 438 h 555"/>
                <a:gd name="T50" fmla="*/ 94 w 159"/>
                <a:gd name="T51" fmla="*/ 398 h 555"/>
                <a:gd name="T52" fmla="*/ 82 w 159"/>
                <a:gd name="T53" fmla="*/ 335 h 555"/>
                <a:gd name="T54" fmla="*/ 69 w 159"/>
                <a:gd name="T55" fmla="*/ 279 h 555"/>
                <a:gd name="T56" fmla="*/ 63 w 159"/>
                <a:gd name="T57" fmla="*/ 228 h 555"/>
                <a:gd name="T58" fmla="*/ 59 w 159"/>
                <a:gd name="T59" fmla="*/ 188 h 555"/>
                <a:gd name="T60" fmla="*/ 63 w 159"/>
                <a:gd name="T61" fmla="*/ 137 h 55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9"/>
                <a:gd name="T94" fmla="*/ 0 h 555"/>
                <a:gd name="T95" fmla="*/ 159 w 159"/>
                <a:gd name="T96" fmla="*/ 555 h 55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9" h="555">
                  <a:moveTo>
                    <a:pt x="63" y="137"/>
                  </a:moveTo>
                  <a:lnTo>
                    <a:pt x="82" y="61"/>
                  </a:lnTo>
                  <a:lnTo>
                    <a:pt x="94" y="12"/>
                  </a:lnTo>
                  <a:lnTo>
                    <a:pt x="115" y="0"/>
                  </a:lnTo>
                  <a:lnTo>
                    <a:pt x="144" y="4"/>
                  </a:lnTo>
                  <a:lnTo>
                    <a:pt x="159" y="34"/>
                  </a:lnTo>
                  <a:lnTo>
                    <a:pt x="146" y="71"/>
                  </a:lnTo>
                  <a:lnTo>
                    <a:pt x="132" y="137"/>
                  </a:lnTo>
                  <a:lnTo>
                    <a:pt x="113" y="212"/>
                  </a:lnTo>
                  <a:lnTo>
                    <a:pt x="107" y="264"/>
                  </a:lnTo>
                  <a:lnTo>
                    <a:pt x="107" y="337"/>
                  </a:lnTo>
                  <a:lnTo>
                    <a:pt x="115" y="398"/>
                  </a:lnTo>
                  <a:lnTo>
                    <a:pt x="121" y="456"/>
                  </a:lnTo>
                  <a:lnTo>
                    <a:pt x="128" y="474"/>
                  </a:lnTo>
                  <a:lnTo>
                    <a:pt x="119" y="486"/>
                  </a:lnTo>
                  <a:lnTo>
                    <a:pt x="94" y="498"/>
                  </a:lnTo>
                  <a:lnTo>
                    <a:pt x="71" y="525"/>
                  </a:lnTo>
                  <a:lnTo>
                    <a:pt x="59" y="553"/>
                  </a:lnTo>
                  <a:lnTo>
                    <a:pt x="38" y="555"/>
                  </a:lnTo>
                  <a:lnTo>
                    <a:pt x="0" y="537"/>
                  </a:lnTo>
                  <a:lnTo>
                    <a:pt x="6" y="519"/>
                  </a:lnTo>
                  <a:lnTo>
                    <a:pt x="27" y="505"/>
                  </a:lnTo>
                  <a:lnTo>
                    <a:pt x="65" y="474"/>
                  </a:lnTo>
                  <a:lnTo>
                    <a:pt x="84" y="458"/>
                  </a:lnTo>
                  <a:lnTo>
                    <a:pt x="94" y="438"/>
                  </a:lnTo>
                  <a:lnTo>
                    <a:pt x="94" y="398"/>
                  </a:lnTo>
                  <a:lnTo>
                    <a:pt x="82" y="335"/>
                  </a:lnTo>
                  <a:lnTo>
                    <a:pt x="69" y="279"/>
                  </a:lnTo>
                  <a:lnTo>
                    <a:pt x="63" y="228"/>
                  </a:lnTo>
                  <a:lnTo>
                    <a:pt x="59" y="188"/>
                  </a:lnTo>
                  <a:lnTo>
                    <a:pt x="63" y="1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421343747"/>
      </p:ext>
    </p:extLst>
  </p:cSld>
  <p:clrMapOvr>
    <a:masterClrMapping/>
  </p:clrMapOvr>
  <p:transition spd="med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de um PN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b="0"/>
              <a:t>1 - Capa</a:t>
            </a:r>
          </a:p>
          <a:p>
            <a:pPr>
              <a:buFontTx/>
              <a:buNone/>
            </a:pPr>
            <a:r>
              <a:rPr lang="pt-BR" altLang="pt-BR" b="0"/>
              <a:t>2 - Sumário</a:t>
            </a:r>
          </a:p>
          <a:p>
            <a:pPr>
              <a:buFontTx/>
              <a:buNone/>
            </a:pPr>
            <a:r>
              <a:rPr lang="pt-BR" altLang="pt-BR" b="0"/>
              <a:t>3 - Sumário Executivo</a:t>
            </a:r>
          </a:p>
          <a:p>
            <a:pPr>
              <a:buFontTx/>
              <a:buNone/>
            </a:pPr>
            <a:r>
              <a:rPr lang="pt-BR" altLang="pt-BR" b="0"/>
              <a:t>4 - Descrição da Empresa</a:t>
            </a:r>
          </a:p>
          <a:p>
            <a:pPr>
              <a:buFontTx/>
              <a:buNone/>
            </a:pPr>
            <a:r>
              <a:rPr lang="pt-BR" altLang="pt-BR" b="0"/>
              <a:t>5 - Análise Estratégica</a:t>
            </a:r>
          </a:p>
          <a:p>
            <a:pPr>
              <a:buFontTx/>
              <a:buNone/>
            </a:pPr>
            <a:r>
              <a:rPr lang="pt-BR" altLang="pt-BR" b="0"/>
              <a:t>6 - Produtos e Serviços</a:t>
            </a:r>
          </a:p>
          <a:p>
            <a:pPr>
              <a:buFontTx/>
              <a:buNone/>
            </a:pPr>
            <a:r>
              <a:rPr lang="pt-BR" altLang="pt-BR" b="0"/>
              <a:t>7 - Mercado e Competidores</a:t>
            </a:r>
          </a:p>
          <a:p>
            <a:pPr>
              <a:buFontTx/>
              <a:buNone/>
            </a:pPr>
            <a:r>
              <a:rPr lang="pt-BR" altLang="pt-BR" b="0"/>
              <a:t>8 - Marketing e Vendas</a:t>
            </a:r>
          </a:p>
          <a:p>
            <a:pPr>
              <a:buFontTx/>
              <a:buNone/>
            </a:pPr>
            <a:r>
              <a:rPr lang="pt-BR" altLang="pt-BR" b="0"/>
              <a:t>9 - Plano Financeiro</a:t>
            </a:r>
          </a:p>
          <a:p>
            <a:pPr>
              <a:buFontTx/>
              <a:buNone/>
            </a:pPr>
            <a:r>
              <a:rPr lang="pt-BR" altLang="pt-BR" b="0"/>
              <a:t>10 - Anexos</a:t>
            </a:r>
          </a:p>
        </p:txBody>
      </p:sp>
      <p:graphicFrame>
        <p:nvGraphicFramePr>
          <p:cNvPr id="2560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9879429"/>
              </p:ext>
            </p:extLst>
          </p:nvPr>
        </p:nvGraphicFramePr>
        <p:xfrm>
          <a:off x="5309368" y="1772816"/>
          <a:ext cx="3367088" cy="244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3" imgW="3368650" imgH="2442362" progId="MS_ClipArt_Gallery.2">
                  <p:embed/>
                </p:oleObj>
              </mc:Choice>
              <mc:Fallback>
                <p:oleObj name="Clip" r:id="rId3" imgW="3368650" imgH="2442362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9368" y="1772816"/>
                        <a:ext cx="3367088" cy="2441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537968" y="2458616"/>
            <a:ext cx="1295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Plano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Negócios</a:t>
            </a:r>
          </a:p>
        </p:txBody>
      </p:sp>
    </p:spTree>
    <p:extLst>
      <p:ext uri="{BB962C8B-B14F-4D97-AF65-F5344CB8AC3E}">
        <p14:creationId xmlns:p14="http://schemas.microsoft.com/office/powerpoint/2010/main" val="2441378350"/>
      </p:ext>
    </p:extLst>
  </p:cSld>
  <p:clrMapOvr>
    <a:masterClrMapping/>
  </p:clrMapOvr>
  <p:transition spd="med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tângulo de cantos arredondados 31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CaixaDeTexto 32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2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MIT - The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nuts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and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bolts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of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bplans</a:t>
            </a:r>
            <a:endParaRPr lang="pt-BR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 flipV="1">
            <a:off x="2209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Technology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 flipV="1">
            <a:off x="2971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Intellectual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Property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 flipV="1">
            <a:off x="3733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Market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 flipV="1">
            <a:off x="4495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Competitive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Analysis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 flipV="1">
            <a:off x="5257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Sales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Distribution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 flipV="1">
            <a:off x="6019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Team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 flipV="1">
            <a:off x="1447800" y="4800600"/>
            <a:ext cx="762000" cy="1066800"/>
          </a:xfrm>
          <a:prstGeom prst="rect">
            <a:avLst/>
          </a:prstGeom>
          <a:solidFill>
            <a:srgbClr val="EAEAEA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Financial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Projections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6907213" y="4981575"/>
            <a:ext cx="20843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tx1"/>
                </a:solidFill>
                <a:latin typeface="Arial Narrow" panose="020B0606020202030204" pitchFamily="34" charset="0"/>
              </a:rPr>
              <a:t>Detailed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tx1"/>
                </a:solidFill>
                <a:latin typeface="Arial Narrow" panose="020B0606020202030204" pitchFamily="34" charset="0"/>
              </a:rPr>
              <a:t>Support/Foundation</a:t>
            </a:r>
            <a:endParaRPr lang="en-US" altLang="pt-BR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5" name="AutoShape 12"/>
          <p:cNvSpPr>
            <a:spLocks noChangeAspect="1" noChangeArrowheads="1"/>
          </p:cNvSpPr>
          <p:nvPr/>
        </p:nvSpPr>
        <p:spPr bwMode="auto">
          <a:xfrm flipV="1">
            <a:off x="1524000" y="3255963"/>
            <a:ext cx="5029200" cy="1544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71 w 21600"/>
              <a:gd name="T13" fmla="*/ 4971 h 21600"/>
              <a:gd name="T14" fmla="*/ 16629 w 21600"/>
              <a:gd name="T15" fmla="*/ 16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41" y="21600"/>
                </a:lnTo>
                <a:lnTo>
                  <a:pt x="152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00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26636" name="Text Box 14"/>
          <p:cNvSpPr txBox="1">
            <a:spLocks noChangeArrowheads="1"/>
          </p:cNvSpPr>
          <p:nvPr/>
        </p:nvSpPr>
        <p:spPr bwMode="auto">
          <a:xfrm>
            <a:off x="6907213" y="3705225"/>
            <a:ext cx="1898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b="0">
                <a:solidFill>
                  <a:schemeClr val="tx1"/>
                </a:solidFill>
                <a:latin typeface="Arial Narrow" panose="020B0606020202030204" pitchFamily="34" charset="0"/>
              </a:rPr>
              <a:t>Full Business Plan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7" name="Line 15"/>
          <p:cNvSpPr>
            <a:spLocks noChangeShapeType="1"/>
          </p:cNvSpPr>
          <p:nvPr/>
        </p:nvSpPr>
        <p:spPr bwMode="auto">
          <a:xfrm flipH="1">
            <a:off x="5791200" y="3886200"/>
            <a:ext cx="1116013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38" name="AutoShape 17"/>
          <p:cNvSpPr>
            <a:spLocks noChangeAspect="1" noChangeArrowheads="1"/>
          </p:cNvSpPr>
          <p:nvPr/>
        </p:nvSpPr>
        <p:spPr bwMode="auto">
          <a:xfrm flipV="1">
            <a:off x="2971800" y="2600325"/>
            <a:ext cx="2133600" cy="6556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71 w 21600"/>
              <a:gd name="T13" fmla="*/ 4971 h 21600"/>
              <a:gd name="T14" fmla="*/ 16629 w 21600"/>
              <a:gd name="T15" fmla="*/ 16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41" y="21600"/>
                </a:lnTo>
                <a:lnTo>
                  <a:pt x="152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26639" name="Text Box 19"/>
          <p:cNvSpPr txBox="1">
            <a:spLocks noChangeArrowheads="1"/>
          </p:cNvSpPr>
          <p:nvPr/>
        </p:nvSpPr>
        <p:spPr bwMode="auto">
          <a:xfrm>
            <a:off x="6248400" y="2730500"/>
            <a:ext cx="20113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Arial Narrow" panose="020B0606020202030204" pitchFamily="34" charset="0"/>
              </a:rPr>
              <a:t>PowerPoint Presentation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0" name="Line 20"/>
          <p:cNvSpPr>
            <a:spLocks noChangeShapeType="1"/>
          </p:cNvSpPr>
          <p:nvPr/>
        </p:nvSpPr>
        <p:spPr bwMode="auto">
          <a:xfrm flipH="1">
            <a:off x="4953000" y="2895600"/>
            <a:ext cx="12954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41" name="AutoShape 22"/>
          <p:cNvSpPr>
            <a:spLocks noChangeAspect="1" noChangeArrowheads="1"/>
          </p:cNvSpPr>
          <p:nvPr/>
        </p:nvSpPr>
        <p:spPr bwMode="auto">
          <a:xfrm flipV="1">
            <a:off x="3581400" y="2319338"/>
            <a:ext cx="914400" cy="2809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71 w 21600"/>
              <a:gd name="T13" fmla="*/ 4971 h 21600"/>
              <a:gd name="T14" fmla="*/ 16629 w 21600"/>
              <a:gd name="T15" fmla="*/ 16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41" y="21600"/>
                </a:lnTo>
                <a:lnTo>
                  <a:pt x="152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26642" name="Text Box 24"/>
          <p:cNvSpPr txBox="1">
            <a:spLocks noChangeArrowheads="1"/>
          </p:cNvSpPr>
          <p:nvPr/>
        </p:nvSpPr>
        <p:spPr bwMode="auto">
          <a:xfrm>
            <a:off x="5791200" y="2319338"/>
            <a:ext cx="1663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Arial Narrow" panose="020B0606020202030204" pitchFamily="34" charset="0"/>
              </a:rPr>
              <a:t>Executive Summary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3" name="Line 25"/>
          <p:cNvSpPr>
            <a:spLocks noChangeShapeType="1"/>
          </p:cNvSpPr>
          <p:nvPr/>
        </p:nvSpPr>
        <p:spPr bwMode="auto">
          <a:xfrm flipH="1" flipV="1">
            <a:off x="4495800" y="2514600"/>
            <a:ext cx="1295400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44" name="AutoShape 27"/>
          <p:cNvSpPr>
            <a:spLocks noChangeAspect="1" noChangeArrowheads="1"/>
          </p:cNvSpPr>
          <p:nvPr/>
        </p:nvSpPr>
        <p:spPr bwMode="auto">
          <a:xfrm flipV="1">
            <a:off x="3860800" y="2209800"/>
            <a:ext cx="357188" cy="109538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971 w 21600"/>
              <a:gd name="T13" fmla="*/ 4971 h 21600"/>
              <a:gd name="T14" fmla="*/ 16629 w 21600"/>
              <a:gd name="T15" fmla="*/ 166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6341" y="21600"/>
                </a:lnTo>
                <a:lnTo>
                  <a:pt x="15259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endParaRPr lang="pt-BR"/>
          </a:p>
        </p:txBody>
      </p:sp>
      <p:sp>
        <p:nvSpPr>
          <p:cNvPr id="26645" name="Text Box 29"/>
          <p:cNvSpPr txBox="1">
            <a:spLocks noChangeArrowheads="1"/>
          </p:cNvSpPr>
          <p:nvPr/>
        </p:nvSpPr>
        <p:spPr bwMode="auto">
          <a:xfrm>
            <a:off x="5378450" y="2057400"/>
            <a:ext cx="1403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Arial Narrow" panose="020B0606020202030204" pitchFamily="34" charset="0"/>
              </a:rPr>
              <a:t>Elevator Speech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6" name="Line 30"/>
          <p:cNvSpPr>
            <a:spLocks noChangeShapeType="1"/>
          </p:cNvSpPr>
          <p:nvPr/>
        </p:nvSpPr>
        <p:spPr bwMode="auto">
          <a:xfrm flipH="1">
            <a:off x="4217988" y="2209800"/>
            <a:ext cx="1160462" cy="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47" name="AutoShape 32"/>
          <p:cNvSpPr>
            <a:spLocks noChangeArrowheads="1"/>
          </p:cNvSpPr>
          <p:nvPr/>
        </p:nvSpPr>
        <p:spPr bwMode="auto">
          <a:xfrm>
            <a:off x="3965575" y="2100263"/>
            <a:ext cx="155575" cy="109537"/>
          </a:xfrm>
          <a:prstGeom prst="triangle">
            <a:avLst>
              <a:gd name="adj" fmla="val 50000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8" name="Text Box 34"/>
          <p:cNvSpPr txBox="1">
            <a:spLocks noChangeArrowheads="1"/>
          </p:cNvSpPr>
          <p:nvPr/>
        </p:nvSpPr>
        <p:spPr bwMode="auto">
          <a:xfrm>
            <a:off x="4800600" y="1798638"/>
            <a:ext cx="1549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Arial Narrow" panose="020B0606020202030204" pitchFamily="34" charset="0"/>
              </a:rPr>
              <a:t>Mission Statement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49" name="Line 35"/>
          <p:cNvSpPr>
            <a:spLocks noChangeShapeType="1"/>
          </p:cNvSpPr>
          <p:nvPr/>
        </p:nvSpPr>
        <p:spPr bwMode="auto">
          <a:xfrm flipH="1">
            <a:off x="4167188" y="1982788"/>
            <a:ext cx="633412" cy="152400"/>
          </a:xfrm>
          <a:prstGeom prst="line">
            <a:avLst/>
          </a:prstGeom>
          <a:noFill/>
          <a:ln w="222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50" name="Text Box 36"/>
          <p:cNvSpPr txBox="1">
            <a:spLocks noChangeArrowheads="1"/>
          </p:cNvSpPr>
          <p:nvPr/>
        </p:nvSpPr>
        <p:spPr bwMode="auto">
          <a:xfrm>
            <a:off x="6319838" y="1798638"/>
            <a:ext cx="1135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1 paragraph</a:t>
            </a: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1" name="Text Box 37"/>
          <p:cNvSpPr txBox="1">
            <a:spLocks noChangeArrowheads="1"/>
          </p:cNvSpPr>
          <p:nvPr/>
        </p:nvSpPr>
        <p:spPr bwMode="auto">
          <a:xfrm>
            <a:off x="6781800" y="2041525"/>
            <a:ext cx="1087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30 seconds</a:t>
            </a: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2" name="Text Box 38"/>
          <p:cNvSpPr txBox="1">
            <a:spLocks noChangeArrowheads="1"/>
          </p:cNvSpPr>
          <p:nvPr/>
        </p:nvSpPr>
        <p:spPr bwMode="auto">
          <a:xfrm>
            <a:off x="7394575" y="2319338"/>
            <a:ext cx="949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2-5 pages</a:t>
            </a: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3" name="Text Box 39"/>
          <p:cNvSpPr txBox="1">
            <a:spLocks noChangeArrowheads="1"/>
          </p:cNvSpPr>
          <p:nvPr/>
        </p:nvSpPr>
        <p:spPr bwMode="auto">
          <a:xfrm>
            <a:off x="6553200" y="2919413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10-15 minutes</a:t>
            </a: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4" name="Text Box 40"/>
          <p:cNvSpPr txBox="1">
            <a:spLocks noChangeArrowheads="1"/>
          </p:cNvSpPr>
          <p:nvPr/>
        </p:nvSpPr>
        <p:spPr bwMode="auto">
          <a:xfrm>
            <a:off x="7210425" y="4041775"/>
            <a:ext cx="1133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Arial Narrow" panose="020B0606020202030204" pitchFamily="34" charset="0"/>
              </a:rPr>
              <a:t>20-30 pages</a:t>
            </a:r>
            <a:endParaRPr lang="en-US" altLang="pt-BR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55" name="Rectangle 41"/>
          <p:cNvSpPr>
            <a:spLocks noChangeArrowheads="1"/>
          </p:cNvSpPr>
          <p:nvPr/>
        </p:nvSpPr>
        <p:spPr bwMode="auto">
          <a:xfrm>
            <a:off x="5221288" y="6172200"/>
            <a:ext cx="392271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3">
              <a:spcBef>
                <a:spcPct val="0"/>
              </a:spcBef>
              <a:buFontTx/>
              <a:buChar char="©"/>
            </a:pPr>
            <a:r>
              <a:rPr lang="en-US" altLang="pt-BR" sz="1200">
                <a:latin typeface="Verdana" panose="020B0604030504040204" pitchFamily="34" charset="0"/>
              </a:rPr>
              <a:t> Copyright MIT, Joe Hadzima</a:t>
            </a:r>
          </a:p>
        </p:txBody>
      </p:sp>
    </p:spTree>
    <p:extLst>
      <p:ext uri="{BB962C8B-B14F-4D97-AF65-F5344CB8AC3E}">
        <p14:creationId xmlns:p14="http://schemas.microsoft.com/office/powerpoint/2010/main" val="90674820"/>
      </p:ext>
    </p:extLst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" t="6541" r="3140" b="1302"/>
          <a:stretch>
            <a:fillRect/>
          </a:stretch>
        </p:blipFill>
        <p:spPr bwMode="auto">
          <a:xfrm>
            <a:off x="827088" y="836613"/>
            <a:ext cx="7200900" cy="557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ítulo 1"/>
          <p:cNvSpPr>
            <a:spLocks noGrp="1"/>
          </p:cNvSpPr>
          <p:nvPr>
            <p:ph type="title"/>
          </p:nvPr>
        </p:nvSpPr>
        <p:spPr>
          <a:xfrm>
            <a:off x="1042988" y="198438"/>
            <a:ext cx="6483350" cy="1143000"/>
          </a:xfrm>
        </p:spPr>
        <p:txBody>
          <a:bodyPr anchor="t">
            <a:normAutofit/>
          </a:bodyPr>
          <a:lstStyle/>
          <a:p>
            <a:pPr algn="ctr" eaLnBrk="1" hangingPunct="1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 pitchFamily="34" charset="0"/>
              </a:rPr>
              <a:t>Quando planejar?</a:t>
            </a:r>
          </a:p>
        </p:txBody>
      </p:sp>
    </p:spTree>
    <p:extLst>
      <p:ext uri="{BB962C8B-B14F-4D97-AF65-F5344CB8AC3E}">
        <p14:creationId xmlns:p14="http://schemas.microsoft.com/office/powerpoint/2010/main" val="23367138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2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MIT - The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nuts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and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bolts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of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bplans</a:t>
            </a:r>
            <a:endParaRPr lang="pt-BR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2596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800" dirty="0"/>
              <a:t>A estrutura ensinada no MIT:</a:t>
            </a:r>
          </a:p>
          <a:p>
            <a:pPr>
              <a:buFontTx/>
              <a:buNone/>
            </a:pPr>
            <a:endParaRPr lang="pt-BR" altLang="pt-BR" sz="1800" dirty="0"/>
          </a:p>
          <a:p>
            <a:r>
              <a:rPr lang="pt-BR" altLang="pt-BR" sz="1800" i="1" dirty="0" err="1"/>
              <a:t>Executive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Summary</a:t>
            </a:r>
            <a:endParaRPr lang="pt-BR" altLang="pt-BR" sz="1800" i="1" dirty="0"/>
          </a:p>
          <a:p>
            <a:r>
              <a:rPr lang="pt-BR" altLang="pt-BR" sz="1800" i="1" dirty="0"/>
              <a:t>The </a:t>
            </a:r>
            <a:r>
              <a:rPr lang="pt-BR" altLang="pt-BR" sz="1800" i="1" dirty="0" err="1"/>
              <a:t>Opportunity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the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Company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its Services/</a:t>
            </a:r>
            <a:r>
              <a:rPr lang="pt-BR" altLang="pt-BR" sz="1800" i="1" dirty="0" err="1"/>
              <a:t>Products</a:t>
            </a:r>
            <a:endParaRPr lang="pt-BR" altLang="pt-BR" sz="1800" i="1" dirty="0"/>
          </a:p>
          <a:p>
            <a:r>
              <a:rPr lang="pt-BR" altLang="pt-BR" sz="1800" i="1" dirty="0"/>
              <a:t>Market </a:t>
            </a:r>
            <a:r>
              <a:rPr lang="pt-BR" altLang="pt-BR" sz="1800" i="1" dirty="0" err="1"/>
              <a:t>Research</a:t>
            </a:r>
            <a:r>
              <a:rPr lang="pt-BR" altLang="pt-BR" sz="1800" i="1" dirty="0"/>
              <a:t>/</a:t>
            </a:r>
            <a:r>
              <a:rPr lang="pt-BR" altLang="pt-BR" sz="1800" i="1" dirty="0" err="1"/>
              <a:t>Analysis</a:t>
            </a:r>
            <a:endParaRPr lang="pt-BR" altLang="pt-BR" sz="1800" i="1" dirty="0"/>
          </a:p>
          <a:p>
            <a:r>
              <a:rPr lang="pt-BR" altLang="pt-BR" sz="1800" i="1" dirty="0" err="1"/>
              <a:t>Economics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of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the</a:t>
            </a:r>
            <a:r>
              <a:rPr lang="pt-BR" altLang="pt-BR" sz="1800" i="1" dirty="0"/>
              <a:t> Business</a:t>
            </a:r>
          </a:p>
          <a:p>
            <a:r>
              <a:rPr lang="pt-BR" altLang="pt-BR" sz="1800" i="1" dirty="0"/>
              <a:t>Marketing </a:t>
            </a:r>
            <a:r>
              <a:rPr lang="pt-BR" altLang="pt-BR" sz="1800" i="1" dirty="0" err="1"/>
              <a:t>Plan</a:t>
            </a:r>
            <a:endParaRPr lang="pt-BR" altLang="pt-BR" sz="1800" i="1" dirty="0"/>
          </a:p>
          <a:p>
            <a:r>
              <a:rPr lang="pt-BR" altLang="pt-BR" sz="1800" i="1" dirty="0"/>
              <a:t>Design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Development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Plan</a:t>
            </a:r>
            <a:endParaRPr lang="pt-BR" altLang="pt-BR" sz="1800" i="1" dirty="0"/>
          </a:p>
          <a:p>
            <a:r>
              <a:rPr lang="pt-BR" altLang="pt-BR" sz="1800" i="1" dirty="0"/>
              <a:t>Manufacturing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Operations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Plan</a:t>
            </a:r>
            <a:endParaRPr lang="pt-BR" altLang="pt-BR" sz="1800" i="1" dirty="0"/>
          </a:p>
          <a:p>
            <a:r>
              <a:rPr lang="pt-BR" altLang="pt-BR" sz="1800" i="1" dirty="0"/>
              <a:t>Management Team</a:t>
            </a:r>
          </a:p>
          <a:p>
            <a:r>
              <a:rPr lang="pt-BR" altLang="pt-BR" sz="1800" i="1" dirty="0"/>
              <a:t>Schedule</a:t>
            </a:r>
          </a:p>
          <a:p>
            <a:r>
              <a:rPr lang="pt-BR" altLang="pt-BR" sz="1800" i="1" dirty="0" err="1"/>
              <a:t>Critical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Risks</a:t>
            </a:r>
            <a:r>
              <a:rPr lang="pt-BR" altLang="pt-BR" sz="1800" i="1" dirty="0"/>
              <a:t>, </a:t>
            </a:r>
            <a:r>
              <a:rPr lang="pt-BR" altLang="pt-BR" sz="1800" i="1" dirty="0" err="1"/>
              <a:t>Problems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Assumptions</a:t>
            </a:r>
            <a:endParaRPr lang="pt-BR" altLang="pt-BR" sz="1800" i="1" dirty="0"/>
          </a:p>
          <a:p>
            <a:r>
              <a:rPr lang="pt-BR" altLang="pt-BR" sz="1800" i="1" dirty="0"/>
              <a:t>The Financial </a:t>
            </a:r>
            <a:r>
              <a:rPr lang="pt-BR" altLang="pt-BR" sz="1800" i="1" dirty="0" err="1"/>
              <a:t>Plan</a:t>
            </a:r>
            <a:endParaRPr lang="pt-BR" altLang="pt-BR" sz="1800" i="1" dirty="0"/>
          </a:p>
          <a:p>
            <a:r>
              <a:rPr lang="pt-BR" altLang="pt-BR" sz="1800" i="1" dirty="0" err="1"/>
              <a:t>Appendices</a:t>
            </a:r>
            <a:endParaRPr lang="pt-BR" altLang="pt-BR" sz="1800" i="1" dirty="0"/>
          </a:p>
          <a:p>
            <a:endParaRPr lang="pt-BR" altLang="pt-BR" sz="1800" i="1" dirty="0"/>
          </a:p>
        </p:txBody>
      </p:sp>
    </p:spTree>
    <p:extLst>
      <p:ext uri="{BB962C8B-B14F-4D97-AF65-F5344CB8AC3E}">
        <p14:creationId xmlns:p14="http://schemas.microsoft.com/office/powerpoint/2010/main" val="1340198119"/>
      </p:ext>
    </p:extLst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tângulo de cantos arredondados 3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CaixaDeTexto 3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3 -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Babson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Sua história faz sentido?</a:t>
            </a:r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810000" y="3352800"/>
            <a:ext cx="1752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Economics,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Financials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2514600" y="1676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Operations</a:t>
            </a: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990600" y="1676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Market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Strategy</a:t>
            </a:r>
          </a:p>
        </p:txBody>
      </p:sp>
      <p:sp>
        <p:nvSpPr>
          <p:cNvPr id="275462" name="Rectangle 6"/>
          <p:cNvSpPr>
            <a:spLocks noChangeArrowheads="1"/>
          </p:cNvSpPr>
          <p:nvPr/>
        </p:nvSpPr>
        <p:spPr bwMode="auto">
          <a:xfrm>
            <a:off x="228600" y="2819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Market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228600" y="3962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Industry,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Company,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Product</a:t>
            </a: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3886200" y="5334000"/>
            <a:ext cx="17526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Executive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Summary</a:t>
            </a:r>
          </a:p>
        </p:txBody>
      </p:sp>
      <p:sp>
        <p:nvSpPr>
          <p:cNvPr id="275465" name="Rectangle 9"/>
          <p:cNvSpPr>
            <a:spLocks noChangeArrowheads="1"/>
          </p:cNvSpPr>
          <p:nvPr/>
        </p:nvSpPr>
        <p:spPr bwMode="auto">
          <a:xfrm>
            <a:off x="5638800" y="1676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Team</a:t>
            </a:r>
          </a:p>
        </p:txBody>
      </p:sp>
      <p:sp>
        <p:nvSpPr>
          <p:cNvPr id="275466" name="Rectangle 10"/>
          <p:cNvSpPr>
            <a:spLocks noChangeArrowheads="1"/>
          </p:cNvSpPr>
          <p:nvPr/>
        </p:nvSpPr>
        <p:spPr bwMode="auto">
          <a:xfrm>
            <a:off x="7162800" y="16764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Critical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Risks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7620000" y="29718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Timeline,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Milestones</a:t>
            </a:r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7620000" y="4038600"/>
            <a:ext cx="12954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Proposed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Verdana" panose="020B0604030504040204" pitchFamily="34" charset="0"/>
              </a:rPr>
              <a:t>Offering</a:t>
            </a:r>
          </a:p>
        </p:txBody>
      </p:sp>
      <p:sp>
        <p:nvSpPr>
          <p:cNvPr id="28685" name="Line 14"/>
          <p:cNvSpPr>
            <a:spLocks noChangeShapeType="1"/>
          </p:cNvSpPr>
          <p:nvPr/>
        </p:nvSpPr>
        <p:spPr bwMode="auto">
          <a:xfrm>
            <a:off x="1524000" y="3429000"/>
            <a:ext cx="1981200" cy="1752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 flipH="1">
            <a:off x="5867400" y="3886200"/>
            <a:ext cx="1752600" cy="1524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8687" name="Group 18"/>
          <p:cNvGrpSpPr>
            <a:grpSpLocks/>
          </p:cNvGrpSpPr>
          <p:nvPr/>
        </p:nvGrpSpPr>
        <p:grpSpPr bwMode="auto">
          <a:xfrm>
            <a:off x="1981200" y="2590800"/>
            <a:ext cx="5486400" cy="2667000"/>
            <a:chOff x="1248" y="2016"/>
            <a:chExt cx="3456" cy="1680"/>
          </a:xfrm>
        </p:grpSpPr>
        <p:sp>
          <p:nvSpPr>
            <p:cNvPr id="28697" name="Line 19"/>
            <p:cNvSpPr>
              <a:spLocks noChangeShapeType="1"/>
            </p:cNvSpPr>
            <p:nvPr/>
          </p:nvSpPr>
          <p:spPr bwMode="auto">
            <a:xfrm>
              <a:off x="1248" y="2016"/>
              <a:ext cx="432" cy="86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8" name="Line 20"/>
            <p:cNvSpPr>
              <a:spLocks noChangeShapeType="1"/>
            </p:cNvSpPr>
            <p:nvPr/>
          </p:nvSpPr>
          <p:spPr bwMode="auto">
            <a:xfrm>
              <a:off x="1680" y="2880"/>
              <a:ext cx="768" cy="7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9" name="Line 21"/>
            <p:cNvSpPr>
              <a:spLocks noChangeShapeType="1"/>
            </p:cNvSpPr>
            <p:nvPr/>
          </p:nvSpPr>
          <p:spPr bwMode="auto">
            <a:xfrm>
              <a:off x="2016" y="2016"/>
              <a:ext cx="288" cy="110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0" name="Line 22"/>
            <p:cNvSpPr>
              <a:spLocks noChangeShapeType="1"/>
            </p:cNvSpPr>
            <p:nvPr/>
          </p:nvSpPr>
          <p:spPr bwMode="auto">
            <a:xfrm flipH="1">
              <a:off x="3840" y="2064"/>
              <a:ext cx="96" cy="1056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1" name="Line 23"/>
            <p:cNvSpPr>
              <a:spLocks noChangeShapeType="1"/>
            </p:cNvSpPr>
            <p:nvPr/>
          </p:nvSpPr>
          <p:spPr bwMode="auto">
            <a:xfrm>
              <a:off x="2304" y="3120"/>
              <a:ext cx="336" cy="52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2" name="Line 24"/>
            <p:cNvSpPr>
              <a:spLocks noChangeShapeType="1"/>
            </p:cNvSpPr>
            <p:nvPr/>
          </p:nvSpPr>
          <p:spPr bwMode="auto">
            <a:xfrm flipH="1">
              <a:off x="3456" y="3120"/>
              <a:ext cx="384" cy="52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3" name="Line 25"/>
            <p:cNvSpPr>
              <a:spLocks noChangeShapeType="1"/>
            </p:cNvSpPr>
            <p:nvPr/>
          </p:nvSpPr>
          <p:spPr bwMode="auto">
            <a:xfrm flipH="1">
              <a:off x="4512" y="2064"/>
              <a:ext cx="192" cy="864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4" name="Line 26"/>
            <p:cNvSpPr>
              <a:spLocks noChangeShapeType="1"/>
            </p:cNvSpPr>
            <p:nvPr/>
          </p:nvSpPr>
          <p:spPr bwMode="auto">
            <a:xfrm flipH="1">
              <a:off x="3648" y="2928"/>
              <a:ext cx="864" cy="76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705" name="Line 27"/>
            <p:cNvSpPr>
              <a:spLocks noChangeShapeType="1"/>
            </p:cNvSpPr>
            <p:nvPr/>
          </p:nvSpPr>
          <p:spPr bwMode="auto">
            <a:xfrm>
              <a:off x="2976" y="3216"/>
              <a:ext cx="0" cy="432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688" name="Line 28"/>
          <p:cNvSpPr>
            <a:spLocks noChangeShapeType="1"/>
          </p:cNvSpPr>
          <p:nvPr/>
        </p:nvSpPr>
        <p:spPr bwMode="auto">
          <a:xfrm>
            <a:off x="1295400" y="4953000"/>
            <a:ext cx="2514600" cy="7620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89" name="Line 29"/>
          <p:cNvSpPr>
            <a:spLocks noChangeShapeType="1"/>
          </p:cNvSpPr>
          <p:nvPr/>
        </p:nvSpPr>
        <p:spPr bwMode="auto">
          <a:xfrm flipH="1">
            <a:off x="5867400" y="5029200"/>
            <a:ext cx="2590800" cy="685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75486" name="Rectangle 30"/>
          <p:cNvSpPr>
            <a:spLocks noChangeArrowheads="1"/>
          </p:cNvSpPr>
          <p:nvPr/>
        </p:nvSpPr>
        <p:spPr bwMode="auto">
          <a:xfrm>
            <a:off x="4038600" y="1676400"/>
            <a:ext cx="1447800" cy="914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400">
                <a:solidFill>
                  <a:schemeClr val="tx1"/>
                </a:solidFill>
                <a:latin typeface="Verdana" panose="020B0604030504040204" pitchFamily="34" charset="0"/>
              </a:rPr>
              <a:t>Development</a:t>
            </a:r>
            <a:endParaRPr lang="en-US" altLang="pt-BR" sz="160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grpSp>
        <p:nvGrpSpPr>
          <p:cNvPr id="28691" name="Group 32"/>
          <p:cNvGrpSpPr>
            <a:grpSpLocks/>
          </p:cNvGrpSpPr>
          <p:nvPr/>
        </p:nvGrpSpPr>
        <p:grpSpPr bwMode="auto">
          <a:xfrm>
            <a:off x="1524000" y="2590800"/>
            <a:ext cx="4419600" cy="1143000"/>
            <a:chOff x="960" y="2016"/>
            <a:chExt cx="2784" cy="720"/>
          </a:xfrm>
        </p:grpSpPr>
        <p:sp>
          <p:nvSpPr>
            <p:cNvPr id="28693" name="Line 33"/>
            <p:cNvSpPr>
              <a:spLocks noChangeShapeType="1"/>
            </p:cNvSpPr>
            <p:nvPr/>
          </p:nvSpPr>
          <p:spPr bwMode="auto">
            <a:xfrm>
              <a:off x="1392" y="2016"/>
              <a:ext cx="912" cy="57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4" name="Line 34"/>
            <p:cNvSpPr>
              <a:spLocks noChangeShapeType="1"/>
            </p:cNvSpPr>
            <p:nvPr/>
          </p:nvSpPr>
          <p:spPr bwMode="auto">
            <a:xfrm>
              <a:off x="2304" y="2016"/>
              <a:ext cx="384" cy="384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5" name="Line 35"/>
            <p:cNvSpPr>
              <a:spLocks noChangeShapeType="1"/>
            </p:cNvSpPr>
            <p:nvPr/>
          </p:nvSpPr>
          <p:spPr bwMode="auto">
            <a:xfrm flipH="1">
              <a:off x="3264" y="2064"/>
              <a:ext cx="480" cy="336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28696" name="Line 36"/>
            <p:cNvSpPr>
              <a:spLocks noChangeShapeType="1"/>
            </p:cNvSpPr>
            <p:nvPr/>
          </p:nvSpPr>
          <p:spPr bwMode="auto">
            <a:xfrm>
              <a:off x="960" y="2256"/>
              <a:ext cx="1392" cy="480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28692" name="Line 37"/>
          <p:cNvSpPr>
            <a:spLocks noChangeShapeType="1"/>
          </p:cNvSpPr>
          <p:nvPr/>
        </p:nvSpPr>
        <p:spPr bwMode="auto">
          <a:xfrm flipH="1">
            <a:off x="4724400" y="2667000"/>
            <a:ext cx="0" cy="6858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23718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animBg="1" autoUpdateAnimBg="0"/>
      <p:bldP spid="275460" grpId="0" animBg="1" autoUpdateAnimBg="0"/>
      <p:bldP spid="275461" grpId="0" animBg="1" autoUpdateAnimBg="0"/>
      <p:bldP spid="275462" grpId="0" animBg="1" autoUpdateAnimBg="0"/>
      <p:bldP spid="275463" grpId="0" animBg="1" autoUpdateAnimBg="0"/>
      <p:bldP spid="275464" grpId="0" animBg="1" autoUpdateAnimBg="0"/>
      <p:bldP spid="275465" grpId="0" animBg="1" autoUpdateAnimBg="0"/>
      <p:bldP spid="275466" grpId="0" animBg="1" autoUpdateAnimBg="0"/>
      <p:bldP spid="275467" grpId="0" animBg="1" autoUpdateAnimBg="0"/>
      <p:bldP spid="275468" grpId="0" animBg="1" autoUpdateAnimBg="0"/>
      <p:bldP spid="27548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4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Corporate Business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Plan</a:t>
            </a:r>
            <a:endParaRPr lang="pt-BR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29699" name="Rectangle 1027"/>
          <p:cNvSpPr>
            <a:spLocks noChangeArrowheads="1"/>
          </p:cNvSpPr>
          <p:nvPr/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/>
              <a:t>BEE - Babson College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pt-BR" altLang="pt-BR" b="0" i="1"/>
              <a:t> Executive Summary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Industry Analysis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Fitting the Opportunity and the Organization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Marketing Plan and Market Research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Management Team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Operating Plan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Financial Plan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Critical Risks and Success Factors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Project Schedule, Deadlines, and Benchmarks</a:t>
            </a:r>
          </a:p>
          <a:p>
            <a:pPr>
              <a:spcBef>
                <a:spcPct val="0"/>
              </a:spcBef>
            </a:pPr>
            <a:r>
              <a:rPr lang="pt-BR" altLang="pt-BR" b="0" i="1"/>
              <a:t> Nature of Deal/Proposed Investment</a:t>
            </a:r>
            <a:endParaRPr lang="pt-BR" altLang="pt-B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t-BR" altLang="pt-BR" sz="1800" i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2439"/>
      </p:ext>
    </p:extLst>
  </p:cSld>
  <p:clrMapOvr>
    <a:masterClrMapping/>
  </p:clrMapOvr>
  <p:transition spd="med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2692" y="2185072"/>
            <a:ext cx="2749286" cy="1143000"/>
          </a:xfrm>
        </p:spPr>
        <p:txBody>
          <a:bodyPr>
            <a:noAutofit/>
          </a:bodyPr>
          <a:lstStyle/>
          <a:p>
            <a:pPr algn="ctr"/>
            <a:r>
              <a:rPr lang="en-US" altLang="pt-BR" sz="3000" b="0" dirty="0" err="1">
                <a:solidFill>
                  <a:srgbClr val="002060"/>
                </a:solidFill>
                <a:effectLst/>
                <a:latin typeface="Arial Rounded MT Bold"/>
              </a:rPr>
              <a:t>Estrutura</a:t>
            </a:r>
            <a:r>
              <a:rPr lang="en-US" altLang="pt-BR" sz="3000" b="0" dirty="0">
                <a:solidFill>
                  <a:srgbClr val="002060"/>
                </a:solidFill>
                <a:effectLst/>
                <a:latin typeface="Arial Rounded MT Bold"/>
              </a:rPr>
              <a:t> para </a:t>
            </a:r>
            <a:r>
              <a:rPr lang="en-US" altLang="pt-BR" sz="3000" b="0" dirty="0" err="1">
                <a:solidFill>
                  <a:srgbClr val="002060"/>
                </a:solidFill>
                <a:effectLst/>
                <a:latin typeface="Arial Rounded MT Bold"/>
              </a:rPr>
              <a:t>Empresas</a:t>
            </a:r>
            <a:r>
              <a:rPr lang="en-US" altLang="pt-BR" sz="30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000" b="0" dirty="0" err="1">
                <a:solidFill>
                  <a:srgbClr val="002060"/>
                </a:solidFill>
                <a:effectLst/>
                <a:latin typeface="Arial Rounded MT Bold"/>
              </a:rPr>
              <a:t>Estabelecidas</a:t>
            </a:r>
            <a:endParaRPr lang="en-US" altLang="pt-BR" sz="30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8536" y="621034"/>
            <a:ext cx="5324475" cy="50403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pt-BR" sz="1400"/>
              <a:t>Capa</a:t>
            </a:r>
          </a:p>
          <a:p>
            <a:pPr>
              <a:lnSpc>
                <a:spcPct val="80000"/>
              </a:lnSpc>
            </a:pPr>
            <a:endParaRPr lang="en-US" altLang="pt-BR" sz="1400"/>
          </a:p>
          <a:p>
            <a:pPr>
              <a:lnSpc>
                <a:spcPct val="80000"/>
              </a:lnSpc>
            </a:pPr>
            <a:r>
              <a:rPr lang="en-US" altLang="pt-BR" sz="1400"/>
              <a:t>Sumário Executivo</a:t>
            </a:r>
          </a:p>
          <a:p>
            <a:pPr>
              <a:lnSpc>
                <a:spcPct val="80000"/>
              </a:lnSpc>
            </a:pPr>
            <a:endParaRPr lang="en-US" altLang="pt-BR" sz="1400"/>
          </a:p>
          <a:p>
            <a:pPr>
              <a:lnSpc>
                <a:spcPct val="80000"/>
              </a:lnSpc>
            </a:pPr>
            <a:r>
              <a:rPr lang="en-US" altLang="pt-BR" sz="1400"/>
              <a:t>Descrição da empresa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Histórico de resultados</a:t>
            </a:r>
          </a:p>
          <a:p>
            <a:pPr lvl="1">
              <a:lnSpc>
                <a:spcPct val="80000"/>
              </a:lnSpc>
            </a:pPr>
            <a:endParaRPr lang="en-US" altLang="pt-BR" sz="1000"/>
          </a:p>
          <a:p>
            <a:pPr>
              <a:lnSpc>
                <a:spcPct val="80000"/>
              </a:lnSpc>
            </a:pPr>
            <a:r>
              <a:rPr lang="en-US" altLang="pt-BR" sz="1400"/>
              <a:t>Oportunidades identificadas</a:t>
            </a:r>
          </a:p>
          <a:p>
            <a:pPr>
              <a:lnSpc>
                <a:spcPct val="80000"/>
              </a:lnSpc>
            </a:pPr>
            <a:endParaRPr lang="en-US" altLang="pt-BR" sz="1400"/>
          </a:p>
          <a:p>
            <a:pPr>
              <a:lnSpc>
                <a:spcPct val="80000"/>
              </a:lnSpc>
            </a:pPr>
            <a:r>
              <a:rPr lang="en-US" altLang="pt-BR" sz="1400"/>
              <a:t>Análise de Mercado (nichos específicos) e Concorrência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Clientes atuais e potenciais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pt-BR" sz="1000"/>
          </a:p>
          <a:p>
            <a:pPr>
              <a:lnSpc>
                <a:spcPct val="80000"/>
              </a:lnSpc>
            </a:pPr>
            <a:r>
              <a:rPr lang="en-US" altLang="pt-BR" sz="1400"/>
              <a:t>Portfólio de produtos/serviços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Descrição dos produtos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Plano de acompanhamento e gestão dos produtos (métricas)</a:t>
            </a:r>
          </a:p>
          <a:p>
            <a:pPr>
              <a:lnSpc>
                <a:spcPct val="80000"/>
              </a:lnSpc>
            </a:pPr>
            <a:endParaRPr lang="pt-BR" altLang="pt-BR" sz="1400"/>
          </a:p>
          <a:p>
            <a:pPr>
              <a:lnSpc>
                <a:spcPct val="80000"/>
              </a:lnSpc>
            </a:pPr>
            <a:r>
              <a:rPr lang="pt-BR" altLang="pt-BR" sz="1400"/>
              <a:t>Gestão de Operações</a:t>
            </a:r>
          </a:p>
          <a:p>
            <a:pPr lvl="1">
              <a:lnSpc>
                <a:spcPct val="80000"/>
              </a:lnSpc>
            </a:pPr>
            <a:r>
              <a:rPr lang="pt-BR" altLang="pt-BR" sz="1000"/>
              <a:t>Processos de negócio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pt-BR" sz="1000"/>
          </a:p>
          <a:p>
            <a:pPr>
              <a:lnSpc>
                <a:spcPct val="80000"/>
              </a:lnSpc>
            </a:pPr>
            <a:r>
              <a:rPr lang="en-US" altLang="pt-BR" sz="1400"/>
              <a:t>Equipe (e áreas envolvidas)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Plano de capacitação da equipe (treinamentos/seminários/cursos)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pt-BR" sz="1000"/>
          </a:p>
          <a:p>
            <a:pPr>
              <a:lnSpc>
                <a:spcPct val="80000"/>
              </a:lnSpc>
            </a:pPr>
            <a:r>
              <a:rPr lang="en-US" altLang="pt-BR" sz="1400"/>
              <a:t>Estratégia de marketing e vendas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Políticas de comercialização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Responsáveis e Metas (curto, médio e longo prazo)</a:t>
            </a:r>
          </a:p>
          <a:p>
            <a:pPr>
              <a:lnSpc>
                <a:spcPct val="80000"/>
              </a:lnSpc>
            </a:pPr>
            <a:endParaRPr lang="en-US" altLang="pt-BR" sz="1400"/>
          </a:p>
          <a:p>
            <a:pPr>
              <a:lnSpc>
                <a:spcPct val="80000"/>
              </a:lnSpc>
            </a:pPr>
            <a:r>
              <a:rPr lang="en-US" altLang="pt-BR" sz="1400"/>
              <a:t>Projeção de resultados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Premissas utilizadas</a:t>
            </a:r>
          </a:p>
          <a:p>
            <a:pPr lvl="1">
              <a:lnSpc>
                <a:spcPct val="80000"/>
              </a:lnSpc>
            </a:pPr>
            <a:r>
              <a:rPr lang="en-US" altLang="pt-BR" sz="1000"/>
              <a:t>Horizonte de curto, médio e longo prazos</a:t>
            </a:r>
          </a:p>
          <a:p>
            <a:pPr lvl="1">
              <a:lnSpc>
                <a:spcPct val="80000"/>
              </a:lnSpc>
            </a:pPr>
            <a:endParaRPr lang="en-US" altLang="pt-BR" sz="1000"/>
          </a:p>
          <a:p>
            <a:pPr lvl="1">
              <a:lnSpc>
                <a:spcPct val="80000"/>
              </a:lnSpc>
            </a:pPr>
            <a:endParaRPr lang="en-US" altLang="pt-BR" sz="1000"/>
          </a:p>
          <a:p>
            <a:pPr>
              <a:lnSpc>
                <a:spcPct val="80000"/>
              </a:lnSpc>
            </a:pPr>
            <a:endParaRPr lang="en-US" altLang="pt-BR" sz="1400"/>
          </a:p>
          <a:p>
            <a:pPr>
              <a:lnSpc>
                <a:spcPct val="80000"/>
              </a:lnSpc>
            </a:pPr>
            <a:endParaRPr lang="en-US" altLang="pt-BR" sz="1400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206948" y="476672"/>
            <a:ext cx="5397500" cy="57606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73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Qual o tamanho de um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Plano de Negócios?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7772400" cy="4114800"/>
          </a:xfrm>
          <a:noFill/>
        </p:spPr>
        <p:txBody>
          <a:bodyPr/>
          <a:lstStyle/>
          <a:p>
            <a:r>
              <a:rPr lang="pt-BR" altLang="pt-BR" sz="1800"/>
              <a:t>Plano de Negócios completo:</a:t>
            </a:r>
          </a:p>
          <a:p>
            <a:pPr>
              <a:buFontTx/>
              <a:buNone/>
            </a:pPr>
            <a:r>
              <a:rPr lang="pt-BR" altLang="pt-BR" sz="1800"/>
              <a:t>	15 a 25 páginas mais anexos.</a:t>
            </a:r>
          </a:p>
          <a:p>
            <a:endParaRPr lang="pt-BR" altLang="pt-BR" sz="1800"/>
          </a:p>
          <a:p>
            <a:r>
              <a:rPr lang="pt-BR" altLang="pt-BR" sz="1800"/>
              <a:t>Plano de Negócios resumido:</a:t>
            </a:r>
          </a:p>
          <a:p>
            <a:pPr>
              <a:buFontTx/>
              <a:buNone/>
            </a:pPr>
            <a:r>
              <a:rPr lang="pt-BR" altLang="pt-BR" sz="1800"/>
              <a:t>	10 a 15 páginas.</a:t>
            </a:r>
          </a:p>
          <a:p>
            <a:endParaRPr lang="pt-BR" altLang="pt-BR" sz="1800"/>
          </a:p>
          <a:p>
            <a:r>
              <a:rPr lang="pt-BR" altLang="pt-BR" sz="1800"/>
              <a:t>Plano de Negócios Operacional:</a:t>
            </a:r>
          </a:p>
          <a:p>
            <a:pPr>
              <a:buFontTx/>
              <a:buNone/>
            </a:pPr>
            <a:r>
              <a:rPr lang="pt-BR" altLang="pt-BR" sz="1800"/>
              <a:t>	tamanho variável; uso interno.</a:t>
            </a:r>
          </a:p>
        </p:txBody>
      </p:sp>
      <p:graphicFrame>
        <p:nvGraphicFramePr>
          <p:cNvPr id="31748" name="Object 29"/>
          <p:cNvGraphicFramePr>
            <a:graphicFrameLocks noChangeAspect="1"/>
          </p:cNvGraphicFramePr>
          <p:nvPr/>
        </p:nvGraphicFramePr>
        <p:xfrm>
          <a:off x="5943600" y="2636838"/>
          <a:ext cx="1508125" cy="150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Clip" r:id="rId3" imgW="2328977" imgH="2326234" progId="MS_ClipArt_Gallery.2">
                  <p:embed/>
                </p:oleObj>
              </mc:Choice>
              <mc:Fallback>
                <p:oleObj name="Clip" r:id="rId3" imgW="2328977" imgH="2326234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636838"/>
                        <a:ext cx="1508125" cy="1506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5574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492375"/>
            <a:ext cx="3165476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Como escrever 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um PN</a:t>
            </a:r>
          </a:p>
        </p:txBody>
      </p:sp>
      <p:pic>
        <p:nvPicPr>
          <p:cNvPr id="32771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-203200"/>
            <a:ext cx="7416800" cy="672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992025"/>
      </p:ext>
    </p:extLst>
  </p:cSld>
  <p:clrMapOvr>
    <a:masterClrMapping/>
  </p:clrMapOvr>
  <p:transition spd="med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600" b="0" dirty="0">
                <a:solidFill>
                  <a:srgbClr val="002060"/>
                </a:solidFill>
                <a:effectLst/>
              </a:rPr>
              <a:t>Estrutura que usaremos no MBA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3363" y="1752600"/>
            <a:ext cx="4030662" cy="4114800"/>
          </a:xfrm>
        </p:spPr>
        <p:txBody>
          <a:bodyPr/>
          <a:lstStyle/>
          <a:p>
            <a:pPr marL="381000" indent="-381000">
              <a:buFontTx/>
              <a:buAutoNum type="arabicPeriod"/>
            </a:pPr>
            <a:r>
              <a:rPr lang="pt-BR" altLang="pt-BR" sz="2200" dirty="0"/>
              <a:t>Sumário Executivo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Conceito do Negócio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Mercado e Competidores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Equipe de Gestão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Produtos e Serviços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Estrutura e Operações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Marketing e Vendas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Estratégia de Crescimento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Finanças</a:t>
            </a:r>
          </a:p>
          <a:p>
            <a:pPr marL="381000" indent="-381000">
              <a:buFontTx/>
              <a:buAutoNum type="arabicPeriod"/>
            </a:pPr>
            <a:r>
              <a:rPr lang="pt-BR" altLang="pt-BR" sz="2200" dirty="0"/>
              <a:t> Anexos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7607234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Ideias x Oportunidades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50"/>
            <a:ext cx="8229600" cy="4525962"/>
          </a:xfrm>
        </p:spPr>
        <p:txBody>
          <a:bodyPr/>
          <a:lstStyle/>
          <a:p>
            <a:r>
              <a:rPr lang="pt-BR" altLang="pt-BR" sz="2200" dirty="0"/>
              <a:t>O que diferencia uma ideia de uma oportunidade de negócio?</a:t>
            </a:r>
          </a:p>
          <a:p>
            <a:endParaRPr lang="pt-BR" altLang="pt-BR" sz="2200" dirty="0"/>
          </a:p>
          <a:p>
            <a:r>
              <a:rPr lang="pt-BR" altLang="pt-BR" sz="2200" dirty="0"/>
              <a:t>Como avaliar uma oportunidade?</a:t>
            </a:r>
          </a:p>
          <a:p>
            <a:endParaRPr lang="pt-BR" altLang="pt-BR" sz="2200" dirty="0"/>
          </a:p>
          <a:p>
            <a:r>
              <a:rPr lang="pt-BR" altLang="pt-BR" sz="2200" dirty="0"/>
              <a:t>Quando partir para a elaboração de um plano de negócios ou desistir do processo?</a:t>
            </a:r>
          </a:p>
          <a:p>
            <a:endParaRPr lang="pt-BR" altLang="pt-BR" sz="2200" dirty="0"/>
          </a:p>
          <a:p>
            <a:pPr>
              <a:buFontTx/>
              <a:buNone/>
            </a:pPr>
            <a:endParaRPr lang="pt-BR" altLang="pt-BR" sz="2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</a:rPr>
              <a:t>Exercício prático...</a:t>
            </a:r>
          </a:p>
          <a:p>
            <a:endParaRPr lang="pt-BR" altLang="pt-BR" sz="22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pt-BR" altLang="pt-BR" sz="2200" dirty="0"/>
          </a:p>
        </p:txBody>
      </p:sp>
    </p:spTree>
    <p:extLst>
      <p:ext uri="{BB962C8B-B14F-4D97-AF65-F5344CB8AC3E}">
        <p14:creationId xmlns:p14="http://schemas.microsoft.com/office/powerpoint/2010/main" val="2559561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584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Ideia ou Oportunidade?</a:t>
            </a:r>
          </a:p>
        </p:txBody>
      </p:sp>
      <p:sp>
        <p:nvSpPr>
          <p:cNvPr id="3584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114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pt-BR" altLang="pt-BR" sz="2000" u="sng" dirty="0">
                <a:solidFill>
                  <a:schemeClr val="tx1"/>
                </a:solidFill>
              </a:rPr>
              <a:t>O quê: </a:t>
            </a:r>
          </a:p>
          <a:p>
            <a:pPr marL="0" indent="0"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Aproveitar a demanda do turismo no Brasil, principalmente devido aos dois grandes eventos ocorridos no país e que atrairão cada vez mais turistas estrangeiros de maneira significativa: a Copa do Mundo de Futebol de 2014 e as Olimpíadas de 2016. </a:t>
            </a:r>
          </a:p>
          <a:p>
            <a:pPr marL="0" indent="0">
              <a:buFontTx/>
              <a:buNone/>
            </a:pPr>
            <a:endParaRPr lang="pt-BR" altLang="pt-BR" sz="200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pt-BR" altLang="pt-BR" sz="2000" u="sng" dirty="0">
                <a:solidFill>
                  <a:schemeClr val="tx1"/>
                </a:solidFill>
              </a:rPr>
              <a:t>Como: </a:t>
            </a:r>
          </a:p>
          <a:p>
            <a:pPr marL="0" indent="0">
              <a:buFontTx/>
              <a:buNone/>
            </a:pPr>
            <a:r>
              <a:rPr lang="pt-BR" altLang="pt-BR" sz="2000" dirty="0">
                <a:solidFill>
                  <a:schemeClr val="tx1"/>
                </a:solidFill>
              </a:rPr>
              <a:t>Criar um website, o Tourbr.com, para aproveitar este momento e estruturar o turismo receptivo diferenciado aos turistas estrangeiros que busquem pacotes customizados. O modelo de negócio será baseado na venda de pacotes turísticos, reservas em restaurantes e hotéis, suvenires, e outros produtos/serviços aos estrangeiros que pretendam visitar o Brasil. </a:t>
            </a:r>
          </a:p>
        </p:txBody>
      </p:sp>
    </p:spTree>
    <p:extLst>
      <p:ext uri="{BB962C8B-B14F-4D97-AF65-F5344CB8AC3E}">
        <p14:creationId xmlns:p14="http://schemas.microsoft.com/office/powerpoint/2010/main" val="3834607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Avaliando oportunidades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019175" y="1981200"/>
            <a:ext cx="973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>
                <a:latin typeface="Verdana" panose="020B0604030504040204" pitchFamily="34" charset="0"/>
              </a:rPr>
              <a:t>3M’s</a:t>
            </a:r>
            <a:endParaRPr lang="pt-BR" altLang="pt-BR" sz="2400" b="0">
              <a:latin typeface="Times New Roman" panose="02020603050405020304" pitchFamily="18" charset="0"/>
            </a:endParaRPr>
          </a:p>
        </p:txBody>
      </p:sp>
      <p:sp>
        <p:nvSpPr>
          <p:cNvPr id="36868" name="Oval 4"/>
          <p:cNvSpPr>
            <a:spLocks noChangeArrowheads="1"/>
          </p:cNvSpPr>
          <p:nvPr/>
        </p:nvSpPr>
        <p:spPr bwMode="auto">
          <a:xfrm>
            <a:off x="2590800" y="2133600"/>
            <a:ext cx="3505200" cy="35052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4343400" y="2133600"/>
            <a:ext cx="0" cy="17526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4343400" y="3886200"/>
            <a:ext cx="1371600" cy="11430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>
            <a:off x="2895600" y="3886200"/>
            <a:ext cx="1447800" cy="990600"/>
          </a:xfrm>
          <a:prstGeom prst="line">
            <a:avLst/>
          </a:prstGeom>
          <a:noFill/>
          <a:ln w="28575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947988" y="2940050"/>
            <a:ext cx="11096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Market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demand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4487863" y="2970213"/>
            <a:ext cx="13033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Market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size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 structure</a:t>
            </a:r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3841750" y="4373563"/>
            <a:ext cx="1101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Margin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Verdana" panose="020B0604030504040204" pitchFamily="34" charset="0"/>
              </a:rPr>
              <a:t>analysis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441158239"/>
      </p:ext>
    </p:extLst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tângulo de cantos arredondados 5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2" name="CaixaDeTexto 5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6147" name="Picture 3" descr="C:\Users\jd\AppData\Local\Microsoft\Windows\Temporary Internet Files\Content.IE5\0EEVQUPB\MC90044194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3213100"/>
            <a:ext cx="12255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2905146"/>
              </p:ext>
            </p:extLst>
          </p:nvPr>
        </p:nvGraphicFramePr>
        <p:xfrm>
          <a:off x="3347864" y="2414075"/>
          <a:ext cx="6120680" cy="35490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149" name="Grupo 6"/>
          <p:cNvGrpSpPr>
            <a:grpSpLocks/>
          </p:cNvGrpSpPr>
          <p:nvPr/>
        </p:nvGrpSpPr>
        <p:grpSpPr bwMode="auto">
          <a:xfrm>
            <a:off x="1292225" y="3443288"/>
            <a:ext cx="2055813" cy="1439862"/>
            <a:chOff x="1043608" y="4221088"/>
            <a:chExt cx="1748275" cy="1215050"/>
          </a:xfrm>
          <a:solidFill>
            <a:srgbClr val="002060"/>
          </a:solidFill>
        </p:grpSpPr>
        <p:grpSp>
          <p:nvGrpSpPr>
            <p:cNvPr id="6191" name="Grupo 7"/>
            <p:cNvGrpSpPr>
              <a:grpSpLocks/>
            </p:cNvGrpSpPr>
            <p:nvPr/>
          </p:nvGrpSpPr>
          <p:grpSpPr bwMode="auto">
            <a:xfrm>
              <a:off x="1043608" y="4221088"/>
              <a:ext cx="1215050" cy="1215050"/>
              <a:chOff x="4112534" y="1031030"/>
              <a:chExt cx="1215050" cy="1215050"/>
            </a:xfrm>
            <a:grpFill/>
          </p:grpSpPr>
          <p:sp>
            <p:nvSpPr>
              <p:cNvPr id="10" name="Elipse 9"/>
              <p:cNvSpPr/>
              <p:nvPr/>
            </p:nvSpPr>
            <p:spPr>
              <a:xfrm>
                <a:off x="4112534" y="1031030"/>
                <a:ext cx="1215017" cy="1215050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Elipse 4"/>
              <p:cNvSpPr/>
              <p:nvPr/>
            </p:nvSpPr>
            <p:spPr>
              <a:xfrm>
                <a:off x="4290736" y="1209201"/>
                <a:ext cx="858612" cy="85870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600" b="1" dirty="0"/>
                  <a:t>Decisão de </a:t>
                </a:r>
                <a:r>
                  <a:rPr lang="pt-BR" sz="1200" b="1" dirty="0"/>
                  <a:t>empreender</a:t>
                </a:r>
              </a:p>
            </p:txBody>
          </p:sp>
        </p:grpSp>
        <p:sp>
          <p:nvSpPr>
            <p:cNvPr id="9" name="Divisa 8"/>
            <p:cNvSpPr/>
            <p:nvPr/>
          </p:nvSpPr>
          <p:spPr>
            <a:xfrm>
              <a:off x="2268076" y="4329598"/>
              <a:ext cx="523807" cy="1000709"/>
            </a:xfrm>
            <a:prstGeom prst="chevron">
              <a:avLst>
                <a:gd name="adj" fmla="val 62310"/>
              </a:avLst>
            </a:prstGeom>
            <a:grpFill/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6150" name="Grupo 11"/>
          <p:cNvGrpSpPr>
            <a:grpSpLocks/>
          </p:cNvGrpSpPr>
          <p:nvPr/>
        </p:nvGrpSpPr>
        <p:grpSpPr bwMode="auto">
          <a:xfrm>
            <a:off x="4706938" y="1628775"/>
            <a:ext cx="3752850" cy="1525588"/>
            <a:chOff x="3131840" y="1268760"/>
            <a:chExt cx="5035742" cy="2142293"/>
          </a:xfrm>
        </p:grpSpPr>
        <p:sp>
          <p:nvSpPr>
            <p:cNvPr id="13" name="Seta para a esquerda 12"/>
            <p:cNvSpPr/>
            <p:nvPr/>
          </p:nvSpPr>
          <p:spPr>
            <a:xfrm rot="12900000">
              <a:off x="3790064" y="2922850"/>
              <a:ext cx="1248285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80" name="Grupo 13"/>
            <p:cNvGrpSpPr>
              <a:grpSpLocks/>
            </p:cNvGrpSpPr>
            <p:nvPr/>
          </p:nvGrpSpPr>
          <p:grpSpPr bwMode="auto">
            <a:xfrm>
              <a:off x="3131840" y="2178447"/>
              <a:ext cx="1540756" cy="1232605"/>
              <a:chOff x="51394" y="911742"/>
              <a:chExt cx="1540756" cy="1232605"/>
            </a:xfrm>
          </p:grpSpPr>
          <p:sp>
            <p:nvSpPr>
              <p:cNvPr id="23" name="Retângulo de cantos arredondados 22"/>
              <p:cNvSpPr/>
              <p:nvPr/>
            </p:nvSpPr>
            <p:spPr>
              <a:xfrm>
                <a:off x="51394" y="911582"/>
                <a:ext cx="1540119" cy="1232766"/>
              </a:xfrm>
              <a:prstGeom prst="roundRect">
                <a:avLst>
                  <a:gd name="adj" fmla="val 10000"/>
                </a:avLst>
              </a:prstGeom>
              <a:solidFill>
                <a:schemeClr val="tx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Retângulo 23"/>
              <p:cNvSpPr/>
              <p:nvPr/>
            </p:nvSpPr>
            <p:spPr>
              <a:xfrm>
                <a:off x="87606" y="947250"/>
                <a:ext cx="1467694" cy="11614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Modelo 3M (</a:t>
                </a:r>
                <a:r>
                  <a:rPr lang="pt-BR" sz="1400" dirty="0" err="1"/>
                  <a:t>Timmons</a:t>
                </a:r>
                <a:r>
                  <a:rPr lang="pt-BR" sz="1400" dirty="0"/>
                  <a:t>)</a:t>
                </a:r>
              </a:p>
            </p:txBody>
          </p:sp>
        </p:grpSp>
        <p:sp>
          <p:nvSpPr>
            <p:cNvPr id="15" name="Seta para a esquerda 14"/>
            <p:cNvSpPr/>
            <p:nvPr/>
          </p:nvSpPr>
          <p:spPr>
            <a:xfrm rot="16200000">
              <a:off x="5024411" y="2279269"/>
              <a:ext cx="1250600" cy="460119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82" name="Grupo 15"/>
            <p:cNvGrpSpPr>
              <a:grpSpLocks/>
            </p:cNvGrpSpPr>
            <p:nvPr/>
          </p:nvGrpSpPr>
          <p:grpSpPr bwMode="auto">
            <a:xfrm>
              <a:off x="4879333" y="1268760"/>
              <a:ext cx="1540756" cy="1232605"/>
              <a:chOff x="1798887" y="2055"/>
              <a:chExt cx="1540756" cy="1232605"/>
            </a:xfrm>
          </p:grpSpPr>
          <p:sp>
            <p:nvSpPr>
              <p:cNvPr id="21" name="Retângulo de cantos arredondados 20"/>
              <p:cNvSpPr/>
              <p:nvPr/>
            </p:nvSpPr>
            <p:spPr>
              <a:xfrm>
                <a:off x="1798141" y="2055"/>
                <a:ext cx="1542249" cy="1232766"/>
              </a:xfrm>
              <a:prstGeom prst="roundRect">
                <a:avLst>
                  <a:gd name="adj" fmla="val 10000"/>
                </a:avLst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tângulo 21"/>
              <p:cNvSpPr/>
              <p:nvPr/>
            </p:nvSpPr>
            <p:spPr>
              <a:xfrm>
                <a:off x="1834353" y="37723"/>
                <a:ext cx="1469823" cy="11614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Modelo de negócio (</a:t>
                </a:r>
                <a:r>
                  <a:rPr lang="pt-BR" sz="1400" dirty="0" err="1"/>
                  <a:t>Canvas</a:t>
                </a:r>
                <a:r>
                  <a:rPr lang="pt-BR" sz="1400" dirty="0"/>
                  <a:t>)</a:t>
                </a:r>
              </a:p>
            </p:txBody>
          </p:sp>
        </p:grpSp>
        <p:sp>
          <p:nvSpPr>
            <p:cNvPr id="17" name="Seta para a esquerda 16"/>
            <p:cNvSpPr/>
            <p:nvPr/>
          </p:nvSpPr>
          <p:spPr>
            <a:xfrm rot="19500000">
              <a:off x="6261072" y="2922850"/>
              <a:ext cx="1248285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84" name="Grupo 17"/>
            <p:cNvGrpSpPr>
              <a:grpSpLocks/>
            </p:cNvGrpSpPr>
            <p:nvPr/>
          </p:nvGrpSpPr>
          <p:grpSpPr bwMode="auto">
            <a:xfrm>
              <a:off x="6626826" y="1885063"/>
              <a:ext cx="1540756" cy="1525990"/>
              <a:chOff x="3546380" y="618358"/>
              <a:chExt cx="1540756" cy="1525990"/>
            </a:xfrm>
          </p:grpSpPr>
          <p:sp>
            <p:nvSpPr>
              <p:cNvPr id="19" name="Retângulo de cantos arredondados 18"/>
              <p:cNvSpPr/>
              <p:nvPr/>
            </p:nvSpPr>
            <p:spPr>
              <a:xfrm>
                <a:off x="3547016" y="617323"/>
                <a:ext cx="1540120" cy="152702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tângulo 19"/>
              <p:cNvSpPr/>
              <p:nvPr/>
            </p:nvSpPr>
            <p:spPr>
              <a:xfrm>
                <a:off x="3583230" y="617323"/>
                <a:ext cx="1467693" cy="149135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dirty="0"/>
                  <a:t>Quem sou, o que sei, quem eu conheço</a:t>
                </a:r>
              </a:p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dirty="0"/>
                  <a:t>(</a:t>
                </a:r>
                <a:r>
                  <a:rPr lang="pt-BR" sz="1200" dirty="0" err="1"/>
                  <a:t>Efectual</a:t>
                </a:r>
                <a:r>
                  <a:rPr lang="pt-BR" sz="1200" dirty="0"/>
                  <a:t>)</a:t>
                </a:r>
              </a:p>
            </p:txBody>
          </p:sp>
        </p:grpSp>
      </p:grpSp>
      <p:grpSp>
        <p:nvGrpSpPr>
          <p:cNvPr id="6151" name="Grupo 24"/>
          <p:cNvGrpSpPr>
            <a:grpSpLocks/>
          </p:cNvGrpSpPr>
          <p:nvPr/>
        </p:nvGrpSpPr>
        <p:grpSpPr bwMode="auto">
          <a:xfrm>
            <a:off x="169863" y="1628775"/>
            <a:ext cx="3754437" cy="1525588"/>
            <a:chOff x="3131840" y="1268760"/>
            <a:chExt cx="5035742" cy="2142292"/>
          </a:xfrm>
        </p:grpSpPr>
        <p:sp>
          <p:nvSpPr>
            <p:cNvPr id="26" name="Seta para a esquerda 25"/>
            <p:cNvSpPr/>
            <p:nvPr/>
          </p:nvSpPr>
          <p:spPr>
            <a:xfrm rot="12900000">
              <a:off x="3789786" y="2922850"/>
              <a:ext cx="1249887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68" name="Grupo 26"/>
            <p:cNvGrpSpPr>
              <a:grpSpLocks/>
            </p:cNvGrpSpPr>
            <p:nvPr/>
          </p:nvGrpSpPr>
          <p:grpSpPr bwMode="auto">
            <a:xfrm>
              <a:off x="3131840" y="2178447"/>
              <a:ext cx="1540756" cy="1232605"/>
              <a:chOff x="51394" y="911742"/>
              <a:chExt cx="1540756" cy="1232605"/>
            </a:xfrm>
          </p:grpSpPr>
          <p:sp>
            <p:nvSpPr>
              <p:cNvPr id="36" name="Retângulo de cantos arredondados 35"/>
              <p:cNvSpPr/>
              <p:nvPr/>
            </p:nvSpPr>
            <p:spPr>
              <a:xfrm>
                <a:off x="51394" y="911582"/>
                <a:ext cx="1541597" cy="1232765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Retângulo 36"/>
              <p:cNvSpPr/>
              <p:nvPr/>
            </p:nvSpPr>
            <p:spPr>
              <a:xfrm>
                <a:off x="87591" y="947250"/>
                <a:ext cx="1469202" cy="116143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Vontade, desejo, busca, descoberta</a:t>
                </a:r>
              </a:p>
            </p:txBody>
          </p:sp>
        </p:grpSp>
        <p:sp>
          <p:nvSpPr>
            <p:cNvPr id="28" name="Seta para a esquerda 27"/>
            <p:cNvSpPr/>
            <p:nvPr/>
          </p:nvSpPr>
          <p:spPr>
            <a:xfrm rot="16200000">
              <a:off x="5024412" y="2278301"/>
              <a:ext cx="1250599" cy="46205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70" name="Grupo 28"/>
            <p:cNvGrpSpPr>
              <a:grpSpLocks/>
            </p:cNvGrpSpPr>
            <p:nvPr/>
          </p:nvGrpSpPr>
          <p:grpSpPr bwMode="auto">
            <a:xfrm>
              <a:off x="4879333" y="1268760"/>
              <a:ext cx="1540756" cy="1232605"/>
              <a:chOff x="1798887" y="2055"/>
              <a:chExt cx="1540756" cy="1232605"/>
            </a:xfrm>
          </p:grpSpPr>
          <p:sp>
            <p:nvSpPr>
              <p:cNvPr id="34" name="Retângulo de cantos arredondados 33"/>
              <p:cNvSpPr/>
              <p:nvPr/>
            </p:nvSpPr>
            <p:spPr>
              <a:xfrm>
                <a:off x="1799531" y="2055"/>
                <a:ext cx="1539468" cy="1232765"/>
              </a:xfrm>
              <a:prstGeom prst="roundRect">
                <a:avLst>
                  <a:gd name="adj" fmla="val 10000"/>
                </a:avLst>
              </a:prstGeom>
              <a:solidFill>
                <a:srgbClr val="00B0F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Retângulo 34"/>
              <p:cNvSpPr/>
              <p:nvPr/>
            </p:nvSpPr>
            <p:spPr>
              <a:xfrm>
                <a:off x="1835729" y="37723"/>
                <a:ext cx="1467072" cy="1161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dirty="0"/>
                  <a:t>Sonho, missão, fazer acontecer, autonomia</a:t>
                </a:r>
              </a:p>
            </p:txBody>
          </p:sp>
        </p:grpSp>
        <p:sp>
          <p:nvSpPr>
            <p:cNvPr id="30" name="Seta para a esquerda 29"/>
            <p:cNvSpPr/>
            <p:nvPr/>
          </p:nvSpPr>
          <p:spPr>
            <a:xfrm rot="19500000">
              <a:off x="6259749" y="2922850"/>
              <a:ext cx="1249887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72" name="Grupo 30"/>
            <p:cNvGrpSpPr>
              <a:grpSpLocks/>
            </p:cNvGrpSpPr>
            <p:nvPr/>
          </p:nvGrpSpPr>
          <p:grpSpPr bwMode="auto">
            <a:xfrm>
              <a:off x="6626826" y="2178447"/>
              <a:ext cx="1540756" cy="1232605"/>
              <a:chOff x="3546380" y="911742"/>
              <a:chExt cx="1540756" cy="1232605"/>
            </a:xfrm>
          </p:grpSpPr>
          <p:sp>
            <p:nvSpPr>
              <p:cNvPr id="32" name="Retângulo de cantos arredondados 31"/>
              <p:cNvSpPr/>
              <p:nvPr/>
            </p:nvSpPr>
            <p:spPr>
              <a:xfrm>
                <a:off x="3545539" y="911582"/>
                <a:ext cx="1541597" cy="1232765"/>
              </a:xfrm>
              <a:prstGeom prst="roundRect">
                <a:avLst>
                  <a:gd name="adj" fmla="val 1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Retângulo 32"/>
              <p:cNvSpPr/>
              <p:nvPr/>
            </p:nvSpPr>
            <p:spPr>
              <a:xfrm>
                <a:off x="3581737" y="947250"/>
                <a:ext cx="1469202" cy="1161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$$, pós-carreira, família, convite </a:t>
                </a:r>
              </a:p>
            </p:txBody>
          </p:sp>
        </p:grpSp>
      </p:grpSp>
      <p:grpSp>
        <p:nvGrpSpPr>
          <p:cNvPr id="6152" name="Grupo 37"/>
          <p:cNvGrpSpPr>
            <a:grpSpLocks/>
          </p:cNvGrpSpPr>
          <p:nvPr/>
        </p:nvGrpSpPr>
        <p:grpSpPr bwMode="auto">
          <a:xfrm rot="10800000">
            <a:off x="2411413" y="5143500"/>
            <a:ext cx="3754437" cy="1525588"/>
            <a:chOff x="3131840" y="1268760"/>
            <a:chExt cx="5035742" cy="2142292"/>
          </a:xfrm>
        </p:grpSpPr>
        <p:sp>
          <p:nvSpPr>
            <p:cNvPr id="39" name="Seta para a esquerda 38"/>
            <p:cNvSpPr/>
            <p:nvPr/>
          </p:nvSpPr>
          <p:spPr>
            <a:xfrm rot="12900000">
              <a:off x="3794045" y="2922850"/>
              <a:ext cx="1249887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56" name="Grupo 39"/>
            <p:cNvGrpSpPr>
              <a:grpSpLocks/>
            </p:cNvGrpSpPr>
            <p:nvPr/>
          </p:nvGrpSpPr>
          <p:grpSpPr bwMode="auto">
            <a:xfrm>
              <a:off x="3131840" y="2178447"/>
              <a:ext cx="1540756" cy="1232605"/>
              <a:chOff x="51394" y="911742"/>
              <a:chExt cx="1540756" cy="1232605"/>
            </a:xfrm>
          </p:grpSpPr>
          <p:sp>
            <p:nvSpPr>
              <p:cNvPr id="49" name="Retângulo de cantos arredondados 48"/>
              <p:cNvSpPr/>
              <p:nvPr/>
            </p:nvSpPr>
            <p:spPr>
              <a:xfrm>
                <a:off x="51394" y="911582"/>
                <a:ext cx="1541597" cy="1232765"/>
              </a:xfrm>
              <a:prstGeom prst="roundRect">
                <a:avLst>
                  <a:gd name="adj" fmla="val 10000"/>
                </a:avLst>
              </a:prstGeom>
              <a:solidFill>
                <a:schemeClr val="accent6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0" name="Retângulo 49"/>
              <p:cNvSpPr/>
              <p:nvPr/>
            </p:nvSpPr>
            <p:spPr>
              <a:xfrm rot="10800000">
                <a:off x="87591" y="947250"/>
                <a:ext cx="1469202" cy="1161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200" dirty="0" err="1"/>
                  <a:t>Sustentabili-dade</a:t>
                </a:r>
                <a:endParaRPr lang="pt-BR" sz="1200" dirty="0"/>
              </a:p>
            </p:txBody>
          </p:sp>
        </p:grpSp>
        <p:sp>
          <p:nvSpPr>
            <p:cNvPr id="41" name="Seta para a esquerda 40"/>
            <p:cNvSpPr/>
            <p:nvPr/>
          </p:nvSpPr>
          <p:spPr>
            <a:xfrm rot="16200000">
              <a:off x="5028669" y="2278302"/>
              <a:ext cx="1250599" cy="462053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58" name="Grupo 41"/>
            <p:cNvGrpSpPr>
              <a:grpSpLocks/>
            </p:cNvGrpSpPr>
            <p:nvPr/>
          </p:nvGrpSpPr>
          <p:grpSpPr bwMode="auto">
            <a:xfrm>
              <a:off x="4879333" y="1268760"/>
              <a:ext cx="1540756" cy="1232605"/>
              <a:chOff x="1798887" y="2055"/>
              <a:chExt cx="1540756" cy="1232605"/>
            </a:xfrm>
          </p:grpSpPr>
          <p:sp>
            <p:nvSpPr>
              <p:cNvPr id="47" name="Retângulo de cantos arredondados 46"/>
              <p:cNvSpPr/>
              <p:nvPr/>
            </p:nvSpPr>
            <p:spPr>
              <a:xfrm>
                <a:off x="1805919" y="2055"/>
                <a:ext cx="1539467" cy="1232765"/>
              </a:xfrm>
              <a:prstGeom prst="roundRect">
                <a:avLst>
                  <a:gd name="adj" fmla="val 10000"/>
                </a:avLst>
              </a:prstGeom>
              <a:solidFill>
                <a:srgbClr val="00B050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8" name="Retângulo 47"/>
              <p:cNvSpPr/>
              <p:nvPr/>
            </p:nvSpPr>
            <p:spPr>
              <a:xfrm rot="10800000">
                <a:off x="1842116" y="37723"/>
                <a:ext cx="1467073" cy="1161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Influência do ambiente</a:t>
                </a:r>
              </a:p>
            </p:txBody>
          </p:sp>
        </p:grpSp>
        <p:sp>
          <p:nvSpPr>
            <p:cNvPr id="43" name="Seta para a esquerda 42"/>
            <p:cNvSpPr/>
            <p:nvPr/>
          </p:nvSpPr>
          <p:spPr>
            <a:xfrm rot="19500000">
              <a:off x="6264007" y="2922850"/>
              <a:ext cx="1249887" cy="461452"/>
            </a:xfrm>
            <a:prstGeom prst="lef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160" name="Grupo 43"/>
            <p:cNvGrpSpPr>
              <a:grpSpLocks/>
            </p:cNvGrpSpPr>
            <p:nvPr/>
          </p:nvGrpSpPr>
          <p:grpSpPr bwMode="auto">
            <a:xfrm>
              <a:off x="6626826" y="2178447"/>
              <a:ext cx="1540756" cy="1232605"/>
              <a:chOff x="3546380" y="911742"/>
              <a:chExt cx="1540756" cy="1232605"/>
            </a:xfrm>
          </p:grpSpPr>
          <p:sp>
            <p:nvSpPr>
              <p:cNvPr id="45" name="Retângulo de cantos arredondados 44"/>
              <p:cNvSpPr/>
              <p:nvPr/>
            </p:nvSpPr>
            <p:spPr>
              <a:xfrm>
                <a:off x="3545539" y="911582"/>
                <a:ext cx="1541597" cy="1232765"/>
              </a:xfrm>
              <a:prstGeom prst="roundRect">
                <a:avLst>
                  <a:gd name="adj" fmla="val 1000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Retângulo 45"/>
              <p:cNvSpPr/>
              <p:nvPr/>
            </p:nvSpPr>
            <p:spPr>
              <a:xfrm rot="10800000">
                <a:off x="3581737" y="947250"/>
                <a:ext cx="1469202" cy="116143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36195" tIns="36195" rIns="36195" bIns="36195" spcCol="1270" anchor="ctr"/>
              <a:lstStyle/>
              <a:p>
                <a:pPr algn="ctr" defTabSz="8445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t-BR" sz="1400" dirty="0"/>
                  <a:t>Inovação</a:t>
                </a:r>
              </a:p>
            </p:txBody>
          </p:sp>
        </p:grpSp>
      </p:grpSp>
      <p:sp>
        <p:nvSpPr>
          <p:cNvPr id="6153" name="Título 1"/>
          <p:cNvSpPr txBox="1">
            <a:spLocks/>
          </p:cNvSpPr>
          <p:nvPr/>
        </p:nvSpPr>
        <p:spPr bwMode="auto">
          <a:xfrm>
            <a:off x="984539" y="260648"/>
            <a:ext cx="708993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 pitchFamily="34" charset="0"/>
              </a:rPr>
              <a:t>Revisitando o processo empreendedor</a:t>
            </a:r>
          </a:p>
        </p:txBody>
      </p:sp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322" y="5213350"/>
            <a:ext cx="85248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66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Avaliando oportunidades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800" i="1" dirty="0"/>
              <a:t>Market </a:t>
            </a:r>
            <a:r>
              <a:rPr lang="pt-BR" altLang="pt-BR" sz="1800" i="1" dirty="0" err="1"/>
              <a:t>Demand</a:t>
            </a:r>
            <a:endParaRPr lang="pt-BR" altLang="pt-BR" sz="1800" b="0" i="1" dirty="0">
              <a:solidFill>
                <a:srgbClr val="FF9900"/>
              </a:solidFill>
            </a:endParaRPr>
          </a:p>
          <a:p>
            <a:endParaRPr lang="pt-BR" altLang="pt-BR" sz="1800" b="0" dirty="0">
              <a:solidFill>
                <a:srgbClr val="FF9900"/>
              </a:solidFill>
            </a:endParaRPr>
          </a:p>
          <a:p>
            <a:pPr lvl="1"/>
            <a:r>
              <a:rPr lang="pt-BR" altLang="pt-BR" sz="1800" b="0" dirty="0"/>
              <a:t>Qual é a audiência alvo?</a:t>
            </a:r>
          </a:p>
          <a:p>
            <a:pPr lvl="1"/>
            <a:endParaRPr lang="pt-BR" altLang="pt-BR" sz="1800" b="0" dirty="0"/>
          </a:p>
          <a:p>
            <a:pPr lvl="1"/>
            <a:r>
              <a:rPr lang="pt-BR" altLang="pt-BR" sz="1800" b="0" dirty="0"/>
              <a:t>Qual a durabilidade do produto/serviço no mercado? (ciclo de vida)</a:t>
            </a:r>
          </a:p>
          <a:p>
            <a:pPr lvl="1"/>
            <a:endParaRPr lang="pt-BR" altLang="pt-BR" sz="1800" b="0" dirty="0"/>
          </a:p>
          <a:p>
            <a:pPr lvl="1"/>
            <a:r>
              <a:rPr lang="pt-BR" altLang="pt-BR" sz="1800" b="0" dirty="0"/>
              <a:t>Os clientes estão acessíveis? (canais)</a:t>
            </a:r>
          </a:p>
          <a:p>
            <a:pPr lvl="1"/>
            <a:endParaRPr lang="pt-BR" altLang="pt-BR" sz="1800" b="0" dirty="0"/>
          </a:p>
          <a:p>
            <a:pPr lvl="1"/>
            <a:r>
              <a:rPr lang="pt-BR" altLang="pt-BR" sz="1800" b="0" dirty="0"/>
              <a:t>Como os clientes </a:t>
            </a:r>
            <a:r>
              <a:rPr lang="pt-BR" altLang="pt-BR" sz="1800" b="0" dirty="0" err="1"/>
              <a:t>vêem</a:t>
            </a:r>
            <a:r>
              <a:rPr lang="pt-BR" altLang="pt-BR" sz="1800" b="0" dirty="0"/>
              <a:t> o relacionamento com a empresa? </a:t>
            </a:r>
          </a:p>
          <a:p>
            <a:pPr lvl="1">
              <a:buFontTx/>
              <a:buNone/>
            </a:pPr>
            <a:r>
              <a:rPr lang="pt-BR" altLang="pt-BR" sz="1800" b="0" dirty="0"/>
              <a:t>     </a:t>
            </a:r>
          </a:p>
          <a:p>
            <a:pPr lvl="1"/>
            <a:r>
              <a:rPr lang="pt-BR" altLang="pt-BR" sz="1800" b="0" dirty="0"/>
              <a:t>O potencial de crescimento é alto (&gt;10, 15, 20% anual)?</a:t>
            </a:r>
          </a:p>
          <a:p>
            <a:pPr lvl="1"/>
            <a:endParaRPr lang="pt-BR" altLang="pt-BR" sz="1800" b="0" dirty="0"/>
          </a:p>
          <a:p>
            <a:pPr lvl="1"/>
            <a:r>
              <a:rPr lang="pt-BR" altLang="pt-BR" sz="1800" b="0" dirty="0"/>
              <a:t>O custo de captação do cliente é recuperável no curto prazo (&lt; 1 ano)?</a:t>
            </a:r>
          </a:p>
          <a:p>
            <a:pPr lvl="1">
              <a:buFontTx/>
              <a:buNone/>
            </a:pPr>
            <a:endParaRPr lang="pt-BR" altLang="pt-BR" sz="1800" b="0" dirty="0"/>
          </a:p>
          <a:p>
            <a:pPr lvl="1">
              <a:buFontTx/>
              <a:buNone/>
            </a:pPr>
            <a:endParaRPr lang="pt-BR" altLang="pt-BR" sz="1800" b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919167615"/>
      </p:ext>
    </p:extLst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04800" y="381000"/>
            <a:ext cx="8788400" cy="7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Avaliando oportunidades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5800" y="14478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t-BR" altLang="pt-BR" sz="1800" b="0" i="1" dirty="0">
                <a:solidFill>
                  <a:schemeClr val="tx1"/>
                </a:solidFill>
                <a:latin typeface="+mn-lt"/>
              </a:rPr>
              <a:t>Market </a:t>
            </a:r>
            <a:r>
              <a:rPr lang="pt-BR" altLang="pt-BR" sz="1800" b="0" i="1" dirty="0" err="1">
                <a:solidFill>
                  <a:schemeClr val="tx1"/>
                </a:solidFill>
                <a:latin typeface="+mn-lt"/>
              </a:rPr>
              <a:t>size</a:t>
            </a:r>
            <a:r>
              <a:rPr lang="pt-BR" altLang="pt-BR" sz="18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1800" b="0" i="1" dirty="0" err="1">
                <a:solidFill>
                  <a:schemeClr val="tx1"/>
                </a:solidFill>
                <a:latin typeface="+mn-lt"/>
              </a:rPr>
              <a:t>and</a:t>
            </a:r>
            <a:r>
              <a:rPr lang="pt-BR" altLang="pt-BR" sz="18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1800" b="0" i="1" dirty="0" err="1">
                <a:solidFill>
                  <a:schemeClr val="tx1"/>
                </a:solidFill>
                <a:latin typeface="+mn-lt"/>
              </a:rPr>
              <a:t>structure</a:t>
            </a:r>
            <a:endParaRPr lang="pt-BR" altLang="pt-BR" sz="1800" b="0" i="1" dirty="0">
              <a:solidFill>
                <a:schemeClr val="tx1"/>
              </a:solidFill>
              <a:latin typeface="+mn-lt"/>
            </a:endParaRPr>
          </a:p>
          <a:p>
            <a:endParaRPr lang="pt-BR" altLang="pt-BR" sz="1800" b="0" dirty="0">
              <a:solidFill>
                <a:schemeClr val="tx1"/>
              </a:solidFill>
              <a:latin typeface="+mn-lt"/>
            </a:endParaRPr>
          </a:p>
          <a:p>
            <a:pPr lvl="1"/>
            <a:r>
              <a:rPr lang="pt-BR" altLang="pt-BR" sz="1800" b="0" dirty="0">
                <a:latin typeface="+mn-lt"/>
              </a:rPr>
              <a:t>O mercado está crescendo, é emergente? É fragmentado?</a:t>
            </a:r>
          </a:p>
          <a:p>
            <a:pPr lvl="1"/>
            <a:endParaRPr lang="pt-BR" altLang="pt-BR" sz="1800" b="0" dirty="0">
              <a:latin typeface="+mn-lt"/>
            </a:endParaRPr>
          </a:p>
          <a:p>
            <a:pPr lvl="1"/>
            <a:r>
              <a:rPr lang="pt-BR" altLang="pt-BR" sz="1800" b="0" dirty="0">
                <a:latin typeface="+mn-lt"/>
              </a:rPr>
              <a:t>Existem barreiras proprietárias de entrada? Ou excessivos custos de saída? Você tem estratégias para transpor estas barreiras?</a:t>
            </a:r>
          </a:p>
          <a:p>
            <a:pPr lvl="1"/>
            <a:endParaRPr lang="pt-BR" altLang="pt-BR" sz="1800" b="0" dirty="0">
              <a:latin typeface="+mn-lt"/>
            </a:endParaRPr>
          </a:p>
          <a:p>
            <a:pPr lvl="1"/>
            <a:r>
              <a:rPr lang="pt-BR" altLang="pt-BR" sz="1800" b="0" dirty="0">
                <a:latin typeface="+mn-lt"/>
              </a:rPr>
              <a:t>Quantos </a:t>
            </a:r>
            <a:r>
              <a:rPr lang="pt-BR" altLang="pt-BR" sz="1800" b="0" i="1" dirty="0" err="1">
                <a:latin typeface="+mn-lt"/>
              </a:rPr>
              <a:t>key</a:t>
            </a:r>
            <a:r>
              <a:rPr lang="pt-BR" altLang="pt-BR" sz="1800" b="0" i="1" dirty="0">
                <a:latin typeface="+mn-lt"/>
              </a:rPr>
              <a:t> players</a:t>
            </a:r>
            <a:r>
              <a:rPr lang="pt-BR" altLang="pt-BR" sz="1800" b="0" dirty="0">
                <a:latin typeface="+mn-lt"/>
              </a:rPr>
              <a:t> estão no mercado? Eles controlam a propriedade intelectual?</a:t>
            </a:r>
          </a:p>
          <a:p>
            <a:pPr lvl="1"/>
            <a:endParaRPr lang="pt-BR" altLang="pt-BR" sz="1800" b="0" dirty="0">
              <a:latin typeface="+mn-lt"/>
            </a:endParaRPr>
          </a:p>
          <a:p>
            <a:pPr lvl="1"/>
            <a:r>
              <a:rPr lang="pt-BR" altLang="pt-BR" sz="1800" b="0" dirty="0">
                <a:latin typeface="+mn-lt"/>
              </a:rPr>
              <a:t>Em que estágio do ciclo de vida está o produto? (risco depende também do ciclo de vida e maturidade do produto)</a:t>
            </a:r>
          </a:p>
          <a:p>
            <a:pPr lvl="1"/>
            <a:endParaRPr lang="pt-BR" altLang="pt-BR" sz="1800" b="0" dirty="0">
              <a:latin typeface="+mn-lt"/>
            </a:endParaRPr>
          </a:p>
          <a:p>
            <a:pPr lvl="1"/>
            <a:r>
              <a:rPr lang="pt-BR" altLang="pt-BR" sz="1800" b="0" dirty="0">
                <a:latin typeface="+mn-lt"/>
              </a:rPr>
              <a:t>Qual é o tamanho do mercado em R$ e o potencial para se conseguir um bom </a:t>
            </a:r>
            <a:r>
              <a:rPr lang="pt-BR" altLang="pt-BR" sz="1800" b="0" i="1" dirty="0" err="1">
                <a:latin typeface="+mn-lt"/>
              </a:rPr>
              <a:t>market</a:t>
            </a:r>
            <a:r>
              <a:rPr lang="pt-BR" altLang="pt-BR" sz="1800" b="0" i="1" dirty="0">
                <a:latin typeface="+mn-lt"/>
              </a:rPr>
              <a:t> </a:t>
            </a:r>
            <a:r>
              <a:rPr lang="pt-BR" altLang="pt-BR" sz="1800" b="0" i="1" dirty="0" err="1">
                <a:latin typeface="+mn-lt"/>
              </a:rPr>
              <a:t>share</a:t>
            </a:r>
            <a:r>
              <a:rPr lang="pt-BR" altLang="pt-BR" sz="1800" b="0" dirty="0"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3832733"/>
      </p:ext>
    </p:extLst>
  </p:cSld>
  <p:clrMapOvr>
    <a:masterClrMapping/>
  </p:clrMapOvr>
  <p:transition spd="med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Avaliando oportunidades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pt-BR" altLang="pt-BR" sz="1800" i="1" dirty="0"/>
              <a:t>Market </a:t>
            </a:r>
            <a:r>
              <a:rPr lang="pt-BR" altLang="pt-BR" sz="1800" i="1" dirty="0" err="1"/>
              <a:t>size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and</a:t>
            </a:r>
            <a:r>
              <a:rPr lang="pt-BR" altLang="pt-BR" sz="1800" i="1" dirty="0"/>
              <a:t> </a:t>
            </a:r>
            <a:r>
              <a:rPr lang="pt-BR" altLang="pt-BR" sz="1800" i="1" dirty="0" err="1"/>
              <a:t>structure</a:t>
            </a:r>
            <a:endParaRPr lang="pt-BR" altLang="pt-BR" sz="1800" i="1" dirty="0"/>
          </a:p>
          <a:p>
            <a:pPr lvl="1"/>
            <a:endParaRPr lang="pt-BR" altLang="pt-BR" sz="1800" dirty="0"/>
          </a:p>
          <a:p>
            <a:pPr lvl="1"/>
            <a:r>
              <a:rPr lang="pt-BR" altLang="pt-BR" sz="1800" b="0" dirty="0"/>
              <a:t>E o setor, como está estruturado?</a:t>
            </a:r>
          </a:p>
          <a:p>
            <a:pPr lvl="2"/>
            <a:endParaRPr lang="pt-BR" altLang="pt-BR" sz="1800" dirty="0"/>
          </a:p>
          <a:p>
            <a:pPr lvl="2"/>
            <a:r>
              <a:rPr lang="pt-BR" altLang="pt-BR" sz="1800" dirty="0"/>
              <a:t>poder dos fornecedores</a:t>
            </a:r>
          </a:p>
          <a:p>
            <a:pPr lvl="2"/>
            <a:r>
              <a:rPr lang="pt-BR" altLang="pt-BR" sz="1800" dirty="0"/>
              <a:t>poder dos compradores</a:t>
            </a:r>
          </a:p>
          <a:p>
            <a:pPr lvl="2"/>
            <a:r>
              <a:rPr lang="pt-BR" altLang="pt-BR" sz="1800" dirty="0"/>
              <a:t>poder dos competidores</a:t>
            </a:r>
          </a:p>
          <a:p>
            <a:pPr lvl="2"/>
            <a:r>
              <a:rPr lang="pt-BR" altLang="pt-BR" sz="1800" dirty="0"/>
              <a:t>e os substitutos</a:t>
            </a:r>
          </a:p>
          <a:p>
            <a:pPr lvl="2"/>
            <a:endParaRPr lang="pt-BR" altLang="pt-BR" sz="1800" dirty="0"/>
          </a:p>
          <a:p>
            <a:pPr lvl="1"/>
            <a:r>
              <a:rPr lang="pt-BR" altLang="pt-BR" sz="1800" b="0" dirty="0"/>
              <a:t>Como o setor está segmentado, quais são as tendências, que eventos influenciam os cenários etc.?</a:t>
            </a:r>
          </a:p>
          <a:p>
            <a:endParaRPr lang="pt-BR" altLang="pt-BR" sz="1800" b="0" dirty="0"/>
          </a:p>
        </p:txBody>
      </p:sp>
    </p:spTree>
    <p:extLst>
      <p:ext uri="{BB962C8B-B14F-4D97-AF65-F5344CB8AC3E}">
        <p14:creationId xmlns:p14="http://schemas.microsoft.com/office/powerpoint/2010/main" val="2422632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685800" y="1143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pt-BR" altLang="pt-BR" sz="1600" b="0" i="1" dirty="0" err="1">
                <a:solidFill>
                  <a:schemeClr val="tx1"/>
                </a:solidFill>
                <a:latin typeface="+mn-lt"/>
              </a:rPr>
              <a:t>Margin</a:t>
            </a:r>
            <a:r>
              <a:rPr lang="pt-BR" altLang="pt-BR" sz="1600" b="0" i="1" dirty="0">
                <a:solidFill>
                  <a:schemeClr val="tx1"/>
                </a:solidFill>
                <a:latin typeface="+mn-lt"/>
              </a:rPr>
              <a:t> </a:t>
            </a:r>
            <a:r>
              <a:rPr lang="pt-BR" altLang="pt-BR" sz="1600" b="0" i="1" dirty="0" err="1">
                <a:solidFill>
                  <a:schemeClr val="tx1"/>
                </a:solidFill>
                <a:latin typeface="+mn-lt"/>
              </a:rPr>
              <a:t>Analysis</a:t>
            </a:r>
            <a:endParaRPr lang="pt-BR" altLang="pt-BR" sz="1600" b="0" i="1" dirty="0">
              <a:solidFill>
                <a:schemeClr val="tx1"/>
              </a:solidFill>
              <a:latin typeface="+mn-lt"/>
            </a:endParaRPr>
          </a:p>
          <a:p>
            <a:pPr lvl="1"/>
            <a:endParaRPr lang="pt-BR" altLang="pt-BR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Determine as forças do negócio</a:t>
            </a:r>
          </a:p>
          <a:p>
            <a:pPr lvl="1"/>
            <a:endParaRPr lang="pt-BR" altLang="pt-BR" b="0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Identifique as possibilidades de lucros (margem bruta &gt; 20, 30, 40%?!)</a:t>
            </a:r>
          </a:p>
          <a:p>
            <a:pPr lvl="1"/>
            <a:endParaRPr lang="pt-BR" altLang="pt-BR" b="0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Analise os custos (necessidades de capital), </a:t>
            </a:r>
            <a:r>
              <a:rPr lang="pt-BR" altLang="pt-BR" b="0" i="1" dirty="0" err="1">
                <a:latin typeface="+mn-lt"/>
              </a:rPr>
              <a:t>breakeven</a:t>
            </a:r>
            <a:r>
              <a:rPr lang="pt-BR" altLang="pt-BR" b="0" dirty="0">
                <a:latin typeface="+mn-lt"/>
              </a:rPr>
              <a:t>, retornos...</a:t>
            </a:r>
          </a:p>
          <a:p>
            <a:pPr lvl="1"/>
            <a:endParaRPr lang="pt-BR" altLang="pt-BR" b="0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Mapeie a cadeia de valor do negócio</a:t>
            </a:r>
          </a:p>
          <a:p>
            <a:pPr lvl="1"/>
            <a:endParaRPr lang="pt-BR" altLang="pt-BR" b="0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Para isso você deverá saber como seu produto/serviço chega até o cliente final</a:t>
            </a:r>
          </a:p>
          <a:p>
            <a:pPr lvl="1"/>
            <a:endParaRPr lang="pt-BR" altLang="pt-BR" b="0" dirty="0">
              <a:latin typeface="+mn-lt"/>
            </a:endParaRPr>
          </a:p>
          <a:p>
            <a:pPr lvl="1"/>
            <a:r>
              <a:rPr lang="pt-BR" altLang="pt-BR" b="0" dirty="0">
                <a:latin typeface="+mn-lt"/>
              </a:rPr>
              <a:t>Isto ajudará você a entender a sua cadeia de valor e de seus competidores</a:t>
            </a:r>
          </a:p>
          <a:p>
            <a:pPr lvl="2"/>
            <a:r>
              <a:rPr lang="pt-BR" altLang="pt-BR" sz="1600" dirty="0">
                <a:latin typeface="+mn-lt"/>
              </a:rPr>
              <a:t>cortar custos</a:t>
            </a:r>
          </a:p>
          <a:p>
            <a:pPr lvl="2"/>
            <a:r>
              <a:rPr lang="pt-BR" altLang="pt-BR" sz="1600" dirty="0">
                <a:latin typeface="+mn-lt"/>
              </a:rPr>
              <a:t>remodelar os processos internos</a:t>
            </a:r>
          </a:p>
          <a:p>
            <a:pPr lvl="2"/>
            <a:r>
              <a:rPr lang="pt-BR" altLang="pt-BR" sz="1600" dirty="0">
                <a:latin typeface="+mn-lt"/>
              </a:rPr>
              <a:t>atingir maiores margens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4800" y="381000"/>
            <a:ext cx="8788400" cy="7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Avaliando oportunidades</a:t>
            </a:r>
          </a:p>
        </p:txBody>
      </p:sp>
    </p:spTree>
    <p:extLst>
      <p:ext uri="{BB962C8B-B14F-4D97-AF65-F5344CB8AC3E}">
        <p14:creationId xmlns:p14="http://schemas.microsoft.com/office/powerpoint/2010/main" val="838274167"/>
      </p:ext>
    </p:extLst>
  </p:cSld>
  <p:clrMapOvr>
    <a:masterClrMapping/>
  </p:clrMapOvr>
  <p:transition spd="med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198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Check-list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oportunidades</a:t>
            </a:r>
          </a:p>
        </p:txBody>
      </p:sp>
      <p:sp>
        <p:nvSpPr>
          <p:cNvPr id="419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pt-BR" altLang="pt-BR" sz="160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1600" dirty="0"/>
              <a:t>Questões críticas</a:t>
            </a:r>
          </a:p>
          <a:p>
            <a:pPr lvl="1">
              <a:lnSpc>
                <a:spcPct val="90000"/>
              </a:lnSpc>
            </a:pPr>
            <a:endParaRPr lang="pt-BR" altLang="pt-BR" sz="1600" dirty="0"/>
          </a:p>
          <a:p>
            <a:pPr lvl="1">
              <a:lnSpc>
                <a:spcPct val="90000"/>
              </a:lnSpc>
            </a:pPr>
            <a:r>
              <a:rPr lang="pt-BR" altLang="pt-BR" sz="1600" b="0" dirty="0"/>
              <a:t>Existe um problema para ser resolvido (necessidade não atendida)?</a:t>
            </a:r>
          </a:p>
          <a:p>
            <a:pPr lvl="1">
              <a:lnSpc>
                <a:spcPct val="90000"/>
              </a:lnSpc>
            </a:pPr>
            <a:endParaRPr lang="pt-BR" altLang="pt-BR" sz="1600" b="0" dirty="0"/>
          </a:p>
          <a:p>
            <a:pPr lvl="1">
              <a:lnSpc>
                <a:spcPct val="90000"/>
              </a:lnSpc>
            </a:pPr>
            <a:r>
              <a:rPr lang="pt-BR" altLang="pt-BR" sz="1600" b="0" dirty="0"/>
              <a:t>Existe um produto ou serviço que solucionará este problema?</a:t>
            </a:r>
          </a:p>
          <a:p>
            <a:pPr lvl="1">
              <a:lnSpc>
                <a:spcPct val="90000"/>
              </a:lnSpc>
            </a:pPr>
            <a:endParaRPr lang="pt-BR" altLang="pt-BR" sz="1600" b="0" dirty="0"/>
          </a:p>
          <a:p>
            <a:pPr lvl="1">
              <a:lnSpc>
                <a:spcPct val="90000"/>
              </a:lnSpc>
            </a:pPr>
            <a:r>
              <a:rPr lang="pt-BR" altLang="pt-BR" sz="1600" b="0" dirty="0"/>
              <a:t>Nós podemos identificar com clareza os clientes potenciais?</a:t>
            </a:r>
          </a:p>
          <a:p>
            <a:pPr lvl="1">
              <a:lnSpc>
                <a:spcPct val="90000"/>
              </a:lnSpc>
            </a:pPr>
            <a:endParaRPr lang="pt-BR" altLang="pt-BR" sz="1600" b="0" dirty="0"/>
          </a:p>
          <a:p>
            <a:pPr lvl="1">
              <a:lnSpc>
                <a:spcPct val="90000"/>
              </a:lnSpc>
            </a:pPr>
            <a:r>
              <a:rPr lang="pt-BR" altLang="pt-BR" sz="1600" b="0" dirty="0"/>
              <a:t>Nós podemos efetivamente implantar uma estratégia de </a:t>
            </a:r>
            <a:r>
              <a:rPr lang="pt-BR" altLang="pt-BR" sz="1600" b="0" dirty="0" err="1"/>
              <a:t>mkt</a:t>
            </a:r>
            <a:r>
              <a:rPr lang="pt-BR" altLang="pt-BR" sz="1600" b="0" dirty="0"/>
              <a:t>/vendas que seja </a:t>
            </a:r>
            <a:r>
              <a:rPr lang="pt-BR" altLang="pt-BR" sz="1600" b="0" dirty="0" err="1"/>
              <a:t>exeqüível</a:t>
            </a:r>
            <a:r>
              <a:rPr lang="pt-BR" altLang="pt-BR" sz="1600" b="0" dirty="0"/>
              <a:t>? (custo/retorno)</a:t>
            </a:r>
          </a:p>
          <a:p>
            <a:pPr lvl="1">
              <a:lnSpc>
                <a:spcPct val="90000"/>
              </a:lnSpc>
            </a:pPr>
            <a:endParaRPr lang="pt-BR" altLang="pt-BR" sz="1600" b="0" dirty="0"/>
          </a:p>
          <a:p>
            <a:pPr lvl="1">
              <a:lnSpc>
                <a:spcPct val="90000"/>
              </a:lnSpc>
            </a:pPr>
            <a:r>
              <a:rPr lang="pt-BR" altLang="pt-BR" sz="1600" b="0" dirty="0"/>
              <a:t>A janela da oportunidade está aberta?</a:t>
            </a:r>
          </a:p>
          <a:p>
            <a:pPr>
              <a:lnSpc>
                <a:spcPct val="90000"/>
              </a:lnSpc>
            </a:pPr>
            <a:endParaRPr lang="pt-BR" altLang="pt-BR" sz="1600" b="0" dirty="0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sz="1600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altLang="pt-BR" sz="1600" dirty="0"/>
          </a:p>
          <a:p>
            <a:pPr lvl="1">
              <a:lnSpc>
                <a:spcPct val="90000"/>
              </a:lnSpc>
            </a:pPr>
            <a:endParaRPr lang="pt-BR" altLang="pt-BR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078097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932363" y="2781300"/>
            <a:ext cx="3816350" cy="27352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Conceito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do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Negócio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1800" dirty="0" err="1"/>
              <a:t>Histórico</a:t>
            </a:r>
            <a:r>
              <a:rPr lang="en-US" sz="1800" dirty="0"/>
              <a:t> da </a:t>
            </a:r>
            <a:r>
              <a:rPr lang="en-US" sz="1800" dirty="0" err="1"/>
              <a:t>empresa</a:t>
            </a:r>
            <a:r>
              <a:rPr lang="en-US" sz="1800" dirty="0"/>
              <a:t> (se </a:t>
            </a:r>
            <a:r>
              <a:rPr lang="en-US" sz="1800" dirty="0" err="1"/>
              <a:t>houver</a:t>
            </a:r>
            <a:r>
              <a:rPr lang="en-US" sz="1800" dirty="0"/>
              <a:t>)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pt-BR" sz="1800" dirty="0"/>
              <a:t>Missão e Visão de crescimento</a:t>
            </a:r>
          </a:p>
          <a:p>
            <a:pPr>
              <a:defRPr/>
            </a:pPr>
            <a:endParaRPr lang="pt-BR" sz="1800" dirty="0"/>
          </a:p>
          <a:p>
            <a:pPr>
              <a:defRPr/>
            </a:pPr>
            <a:r>
              <a:rPr lang="pt-BR" sz="1800" dirty="0"/>
              <a:t>Princípios e valores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err="1"/>
              <a:t>Estrutura</a:t>
            </a:r>
            <a:r>
              <a:rPr lang="en-US" sz="1800" dirty="0"/>
              <a:t> </a:t>
            </a:r>
            <a:r>
              <a:rPr lang="en-US" sz="1800" dirty="0" err="1"/>
              <a:t>atual</a:t>
            </a:r>
            <a:endParaRPr lang="en-US" sz="1800" dirty="0"/>
          </a:p>
          <a:p>
            <a:pPr>
              <a:defRPr/>
            </a:pPr>
            <a:endParaRPr lang="pt-BR" sz="1800" dirty="0"/>
          </a:p>
          <a:p>
            <a:pPr>
              <a:defRPr/>
            </a:pPr>
            <a:r>
              <a:rPr lang="pt-BR" sz="1800" dirty="0"/>
              <a:t>Localização</a:t>
            </a:r>
            <a:endParaRPr lang="en-US" sz="1800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 err="1"/>
              <a:t>Cuidado</a:t>
            </a:r>
            <a:r>
              <a:rPr lang="en-US" sz="1800" dirty="0"/>
              <a:t>: </a:t>
            </a:r>
            <a:r>
              <a:rPr lang="en-US" sz="1800" dirty="0" err="1"/>
              <a:t>Objetividade</a:t>
            </a:r>
            <a:r>
              <a:rPr lang="en-US" sz="1800" dirty="0"/>
              <a:t>!!!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r>
              <a:rPr lang="pt-BR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  <a:p>
            <a:pPr>
              <a:buFontTx/>
              <a:buNone/>
              <a:defRPr/>
            </a:pPr>
            <a:endParaRPr lang="en-US" sz="1800" dirty="0"/>
          </a:p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076825" y="2924175"/>
            <a:ext cx="3816350" cy="2736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2. Conceito do Negócio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Apresentação (histórico)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Visão e Missão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(valores e diferenciais do negócio)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Oportunidade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Produtos e Serviços (resumo conceitual)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Aspectos legais e composição societária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Certificações, licenças, regulamentações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Localização e abrangência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Terceiros e parcerias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3493743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4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Análise de mercado</a:t>
            </a:r>
          </a:p>
        </p:txBody>
      </p:sp>
      <p:sp>
        <p:nvSpPr>
          <p:cNvPr id="440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74266" y="1388839"/>
            <a:ext cx="5249862" cy="4416425"/>
          </a:xfrm>
          <a:noFill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b="0" dirty="0"/>
              <a:t>Análise do Setor</a:t>
            </a:r>
          </a:p>
          <a:p>
            <a:pPr>
              <a:lnSpc>
                <a:spcPct val="90000"/>
              </a:lnSpc>
            </a:pPr>
            <a:endParaRPr lang="pt-BR" altLang="pt-BR" sz="2400" b="0" dirty="0"/>
          </a:p>
          <a:p>
            <a:pPr lvl="1">
              <a:lnSpc>
                <a:spcPct val="90000"/>
              </a:lnSpc>
            </a:pPr>
            <a:r>
              <a:rPr lang="pt-BR" altLang="pt-BR" sz="1800" b="0" dirty="0"/>
              <a:t>Identificar as tendências do ambiente</a:t>
            </a:r>
          </a:p>
          <a:p>
            <a:pPr>
              <a:lnSpc>
                <a:spcPct val="90000"/>
              </a:lnSpc>
            </a:pPr>
            <a:endParaRPr lang="pt-BR" altLang="pt-BR" sz="1800" b="0" dirty="0"/>
          </a:p>
          <a:p>
            <a:pPr lvl="1">
              <a:lnSpc>
                <a:spcPct val="90000"/>
              </a:lnSpc>
            </a:pPr>
            <a:r>
              <a:rPr lang="pt-BR" altLang="pt-BR" sz="1800" b="0" dirty="0"/>
              <a:t>Descrever a indústria, histórico e projeções do mercado, as tendências, o perfil dos consumidores</a:t>
            </a:r>
          </a:p>
          <a:p>
            <a:pPr lvl="1">
              <a:lnSpc>
                <a:spcPct val="90000"/>
              </a:lnSpc>
            </a:pPr>
            <a:endParaRPr lang="pt-BR" altLang="pt-BR" sz="1800" b="0" dirty="0"/>
          </a:p>
          <a:p>
            <a:pPr lvl="1">
              <a:lnSpc>
                <a:spcPct val="90000"/>
              </a:lnSpc>
            </a:pPr>
            <a:r>
              <a:rPr lang="pt-BR" altLang="pt-BR" sz="1800" b="0" dirty="0"/>
              <a:t>Analisar os principais competidores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altLang="pt-BR" sz="1800" b="0" dirty="0"/>
              <a:t>    (seus 4Ps, </a:t>
            </a:r>
            <a:r>
              <a:rPr lang="pt-BR" altLang="pt-BR" sz="1800" b="0" i="1" dirty="0" err="1"/>
              <a:t>market</a:t>
            </a:r>
            <a:r>
              <a:rPr lang="pt-BR" altLang="pt-BR" sz="1800" b="0" i="1" dirty="0"/>
              <a:t> </a:t>
            </a:r>
            <a:r>
              <a:rPr lang="pt-BR" altLang="pt-BR" sz="1800" b="0" i="1" dirty="0" err="1"/>
              <a:t>share</a:t>
            </a:r>
            <a:r>
              <a:rPr lang="pt-BR" altLang="pt-BR" sz="1800" b="0" dirty="0"/>
              <a:t>), quem serão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altLang="pt-BR" sz="1800" b="0" dirty="0"/>
              <a:t>    os competidores no futuro?</a:t>
            </a:r>
          </a:p>
          <a:p>
            <a:pPr>
              <a:lnSpc>
                <a:spcPct val="90000"/>
              </a:lnSpc>
            </a:pPr>
            <a:endParaRPr lang="pt-BR" altLang="pt-BR" sz="1800" b="0" dirty="0"/>
          </a:p>
          <a:p>
            <a:pPr lvl="1">
              <a:lnSpc>
                <a:spcPct val="90000"/>
              </a:lnSpc>
            </a:pPr>
            <a:r>
              <a:rPr lang="pt-BR" altLang="pt-BR" sz="1800" b="0" dirty="0"/>
              <a:t>Comparar seu negócio com os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altLang="pt-BR" sz="1800" b="0" dirty="0"/>
              <a:t>    competidores, quais são seus diferenciais?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t-BR" altLang="pt-BR" sz="1800" b="0" dirty="0"/>
              <a:t>    E os deles? Como você pretende superá-los?</a:t>
            </a:r>
            <a:endParaRPr lang="pt-BR" altLang="pt-BR" sz="1800" dirty="0"/>
          </a:p>
        </p:txBody>
      </p:sp>
      <p:sp>
        <p:nvSpPr>
          <p:cNvPr id="44036" name="Rectangle 1028"/>
          <p:cNvSpPr>
            <a:spLocks noChangeArrowheads="1"/>
          </p:cNvSpPr>
          <p:nvPr/>
        </p:nvSpPr>
        <p:spPr bwMode="auto">
          <a:xfrm>
            <a:off x="5507038" y="3716338"/>
            <a:ext cx="3313112" cy="23764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7" name="Rectangle 1029"/>
          <p:cNvSpPr>
            <a:spLocks noChangeArrowheads="1"/>
          </p:cNvSpPr>
          <p:nvPr/>
        </p:nvSpPr>
        <p:spPr bwMode="auto">
          <a:xfrm>
            <a:off x="5651500" y="3859213"/>
            <a:ext cx="3313113" cy="23764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3. Mercado e Competidores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Análise Setorial (análise macro)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Mercado Alvo (nicho de mercado)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Necessidades do cliente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(onde está a oportunidade)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Análise dos Competidores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Vantagens Competitivas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(do negócio e dos concorrentes)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099402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Onde obter informações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1800"/>
              <a:t>Site www.planodenegocios.com.br (seção pesquisa de mercado)</a:t>
            </a:r>
          </a:p>
          <a:p>
            <a:r>
              <a:rPr lang="pt-BR" altLang="pt-BR" sz="1800"/>
              <a:t>Associações comerciais e industriais da cidade, da região, ou do estado</a:t>
            </a:r>
          </a:p>
          <a:p>
            <a:r>
              <a:rPr lang="pt-BR" altLang="pt-BR" sz="1800"/>
              <a:t>Prefeituras municipais</a:t>
            </a:r>
          </a:p>
          <a:p>
            <a:r>
              <a:rPr lang="pt-BR" altLang="pt-BR" sz="1800"/>
              <a:t>Entidades de classe</a:t>
            </a:r>
          </a:p>
          <a:p>
            <a:r>
              <a:rPr lang="pt-BR" altLang="pt-BR" sz="1800"/>
              <a:t>Sebrae</a:t>
            </a:r>
          </a:p>
          <a:p>
            <a:r>
              <a:rPr lang="pt-BR" altLang="pt-BR" sz="1800"/>
              <a:t>Internet</a:t>
            </a:r>
          </a:p>
          <a:p>
            <a:r>
              <a:rPr lang="pt-BR" altLang="pt-BR" sz="1800"/>
              <a:t>Empresas de pesquisa de mercado</a:t>
            </a:r>
          </a:p>
          <a:p>
            <a:r>
              <a:rPr lang="pt-BR" altLang="pt-BR" sz="1800"/>
              <a:t>Órgãos do governo (IBGE, ministérios e secretarias, fundações) </a:t>
            </a:r>
          </a:p>
          <a:p>
            <a:r>
              <a:rPr lang="pt-BR" altLang="pt-BR" sz="1800"/>
              <a:t>Universidades</a:t>
            </a:r>
          </a:p>
          <a:p>
            <a:r>
              <a:rPr lang="pt-BR" altLang="pt-BR" sz="1800"/>
              <a:t>Institutos de pesquisa</a:t>
            </a:r>
          </a:p>
          <a:p>
            <a:r>
              <a:rPr lang="pt-BR" altLang="pt-BR" sz="1800"/>
              <a:t>Revistas, jornais, periódicos, livros, documentários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4148521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Análise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do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Setor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8"/>
            <a:ext cx="8229600" cy="4525962"/>
          </a:xfrm>
          <a:noFill/>
        </p:spPr>
        <p:txBody>
          <a:bodyPr/>
          <a:lstStyle/>
          <a:p>
            <a:r>
              <a:rPr lang="en-US" altLang="pt-BR" sz="1800" b="0" dirty="0" err="1"/>
              <a:t>Quais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fatores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estão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influenciando</a:t>
            </a:r>
            <a:r>
              <a:rPr lang="en-US" altLang="pt-BR" sz="1800" b="0" dirty="0"/>
              <a:t> as </a:t>
            </a:r>
            <a:r>
              <a:rPr lang="en-US" altLang="pt-BR" sz="1800" b="0" dirty="0" err="1"/>
              <a:t>projeções</a:t>
            </a:r>
            <a:r>
              <a:rPr lang="en-US" altLang="pt-BR" sz="1800" b="0" dirty="0"/>
              <a:t> de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?</a:t>
            </a:r>
          </a:p>
          <a:p>
            <a:endParaRPr lang="en-US" altLang="pt-BR" sz="1800" b="0" dirty="0"/>
          </a:p>
          <a:p>
            <a:r>
              <a:rPr lang="en-US" altLang="pt-BR" sz="1800" b="0" dirty="0" err="1"/>
              <a:t>Por</a:t>
            </a:r>
            <a:r>
              <a:rPr lang="en-US" altLang="pt-BR" sz="1800" b="0" dirty="0"/>
              <a:t> que o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 se </a:t>
            </a:r>
            <a:r>
              <a:rPr lang="en-US" altLang="pt-BR" sz="1800" b="0" dirty="0" err="1"/>
              <a:t>mostra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promissor</a:t>
            </a:r>
            <a:r>
              <a:rPr lang="en-US" altLang="pt-BR" sz="1800" b="0" dirty="0"/>
              <a:t>?</a:t>
            </a:r>
          </a:p>
          <a:p>
            <a:endParaRPr lang="en-US" altLang="pt-BR" sz="1800" b="0" dirty="0"/>
          </a:p>
          <a:p>
            <a:r>
              <a:rPr lang="en-US" altLang="pt-BR" sz="1800" b="0" dirty="0" err="1"/>
              <a:t>Qual</a:t>
            </a:r>
            <a:r>
              <a:rPr lang="en-US" altLang="pt-BR" sz="1800" b="0" dirty="0"/>
              <a:t> o </a:t>
            </a:r>
            <a:r>
              <a:rPr lang="en-US" altLang="pt-BR" sz="1800" b="0" dirty="0" err="1"/>
              <a:t>tamanho</a:t>
            </a:r>
            <a:r>
              <a:rPr lang="en-US" altLang="pt-BR" sz="1800" b="0" dirty="0"/>
              <a:t> do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em</a:t>
            </a:r>
            <a:r>
              <a:rPr lang="en-US" altLang="pt-BR" sz="1800" b="0" dirty="0"/>
              <a:t> R$, </a:t>
            </a:r>
            <a:r>
              <a:rPr lang="en-US" altLang="pt-BR" sz="1800" b="0" dirty="0" err="1"/>
              <a:t>número</a:t>
            </a:r>
            <a:r>
              <a:rPr lang="en-US" altLang="pt-BR" sz="1800" b="0" dirty="0"/>
              <a:t> de </a:t>
            </a:r>
            <a:r>
              <a:rPr lang="en-US" altLang="pt-BR" sz="1800" b="0" dirty="0" err="1"/>
              <a:t>clientes</a:t>
            </a:r>
            <a:r>
              <a:rPr lang="en-US" altLang="pt-BR" sz="1800" b="0" dirty="0"/>
              <a:t> e </a:t>
            </a:r>
            <a:r>
              <a:rPr lang="en-US" altLang="pt-BR" sz="1800" b="0" dirty="0" err="1"/>
              <a:t>competidores</a:t>
            </a:r>
            <a:r>
              <a:rPr lang="en-US" altLang="pt-BR" sz="1800" b="0" dirty="0"/>
              <a:t>? Como </a:t>
            </a:r>
            <a:r>
              <a:rPr lang="en-US" altLang="pt-BR" sz="1800" b="0" dirty="0" err="1"/>
              <a:t>será</a:t>
            </a:r>
            <a:r>
              <a:rPr lang="en-US" altLang="pt-BR" sz="1800" b="0" dirty="0"/>
              <a:t> o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nos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próximos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anos</a:t>
            </a:r>
            <a:r>
              <a:rPr lang="en-US" altLang="pt-BR" sz="1800" b="0" dirty="0"/>
              <a:t>?</a:t>
            </a:r>
          </a:p>
          <a:p>
            <a:endParaRPr lang="en-US" altLang="pt-BR" sz="1800" b="0" dirty="0"/>
          </a:p>
          <a:p>
            <a:r>
              <a:rPr lang="en-US" altLang="pt-BR" sz="1800" b="0" dirty="0"/>
              <a:t>Como o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está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estruturado</a:t>
            </a:r>
            <a:r>
              <a:rPr lang="en-US" altLang="pt-BR" sz="1800" b="0" dirty="0"/>
              <a:t> e </a:t>
            </a:r>
            <a:r>
              <a:rPr lang="en-US" altLang="pt-BR" sz="1800" b="0" dirty="0" err="1"/>
              <a:t>segmentado</a:t>
            </a:r>
            <a:r>
              <a:rPr lang="en-US" altLang="pt-BR" sz="1800" b="0" dirty="0"/>
              <a:t>?</a:t>
            </a:r>
          </a:p>
          <a:p>
            <a:endParaRPr lang="en-US" altLang="pt-BR" sz="1800" b="0" dirty="0"/>
          </a:p>
          <a:p>
            <a:r>
              <a:rPr lang="en-US" altLang="pt-BR" sz="1800" b="0" dirty="0" err="1"/>
              <a:t>Quais</a:t>
            </a:r>
            <a:r>
              <a:rPr lang="en-US" altLang="pt-BR" sz="1800" b="0" dirty="0"/>
              <a:t> </a:t>
            </a:r>
            <a:r>
              <a:rPr lang="en-US" altLang="pt-BR" sz="1800" b="0" dirty="0" err="1"/>
              <a:t>são</a:t>
            </a:r>
            <a:r>
              <a:rPr lang="en-US" altLang="pt-BR" sz="1800" b="0" dirty="0"/>
              <a:t> as </a:t>
            </a:r>
            <a:r>
              <a:rPr lang="en-US" altLang="pt-BR" sz="1800" b="0" dirty="0" err="1"/>
              <a:t>oportunidades</a:t>
            </a:r>
            <a:r>
              <a:rPr lang="en-US" altLang="pt-BR" sz="1800" b="0" dirty="0"/>
              <a:t> e </a:t>
            </a:r>
            <a:r>
              <a:rPr lang="en-US" altLang="pt-BR" sz="1800" b="0" dirty="0" err="1"/>
              <a:t>riscos</a:t>
            </a:r>
            <a:r>
              <a:rPr lang="en-US" altLang="pt-BR" sz="1800" b="0" dirty="0"/>
              <a:t> do </a:t>
            </a:r>
            <a:r>
              <a:rPr lang="en-US" altLang="pt-BR" sz="1800" b="0" dirty="0" err="1"/>
              <a:t>mercado</a:t>
            </a:r>
            <a:r>
              <a:rPr lang="en-US" altLang="pt-BR" sz="1800" b="0" dirty="0"/>
              <a:t>?</a:t>
            </a:r>
            <a:endParaRPr lang="en-US" altLang="pt-BR" sz="2400" b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157829550"/>
      </p:ext>
    </p:extLst>
  </p:cSld>
  <p:clrMapOvr>
    <a:masterClrMapping/>
  </p:clrMapOvr>
  <p:transition spd="med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Análise do setor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12127" r="31437" b="55038"/>
          <a:stretch/>
        </p:blipFill>
        <p:spPr bwMode="auto">
          <a:xfrm>
            <a:off x="1691680" y="2204864"/>
            <a:ext cx="5854890" cy="2402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09514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7171" name="Imagem 5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73437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081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tângulo de cantos arredondados 4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Definição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do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segmento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mercado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4724400" cy="4114800"/>
          </a:xfrm>
          <a:noFill/>
        </p:spPr>
        <p:txBody>
          <a:bodyPr/>
          <a:lstStyle/>
          <a:p>
            <a:r>
              <a:rPr lang="pt-BR" altLang="pt-BR" sz="1800" b="0"/>
              <a:t>Qual o perfil do comprador?</a:t>
            </a:r>
          </a:p>
          <a:p>
            <a:endParaRPr lang="pt-BR" altLang="pt-BR" sz="1800" b="0"/>
          </a:p>
          <a:p>
            <a:r>
              <a:rPr lang="pt-BR" altLang="pt-BR" sz="1800" b="0"/>
              <a:t>O que ele está comprando atualmente?</a:t>
            </a:r>
          </a:p>
          <a:p>
            <a:endParaRPr lang="pt-BR" altLang="pt-BR" sz="1800" b="0"/>
          </a:p>
          <a:p>
            <a:r>
              <a:rPr lang="pt-BR" altLang="pt-BR" sz="1800" b="0"/>
              <a:t>Por que ele está comprando?</a:t>
            </a:r>
          </a:p>
          <a:p>
            <a:endParaRPr lang="pt-BR" altLang="pt-BR" sz="1800" b="0"/>
          </a:p>
          <a:p>
            <a:r>
              <a:rPr lang="pt-BR" altLang="pt-BR" sz="1800" b="0"/>
              <a:t>Quais fatores influenciam a compra?</a:t>
            </a:r>
          </a:p>
          <a:p>
            <a:endParaRPr lang="pt-BR" altLang="pt-BR" sz="1800" b="0"/>
          </a:p>
          <a:p>
            <a:r>
              <a:rPr lang="pt-BR" altLang="pt-BR" sz="1800" b="0"/>
              <a:t>Quando, como e com que periodicidade é feita a compra?</a:t>
            </a:r>
          </a:p>
          <a:p>
            <a:endParaRPr lang="pt-BR" altLang="pt-BR" sz="1800" b="0"/>
          </a:p>
          <a:p>
            <a:r>
              <a:rPr lang="pt-BR" altLang="pt-BR" sz="1800" b="0"/>
              <a:t>Onde ele se encontra? Como chegar até ele?  </a:t>
            </a:r>
            <a:endParaRPr lang="pt-BR" altLang="pt-BR" sz="1800" b="0">
              <a:solidFill>
                <a:srgbClr val="FF9900"/>
              </a:solidFill>
            </a:endParaRPr>
          </a:p>
          <a:p>
            <a:endParaRPr lang="en-US" altLang="pt-BR" sz="1800" b="0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6002338" y="2924175"/>
            <a:ext cx="2170112" cy="1871663"/>
            <a:chOff x="3869" y="2691"/>
            <a:chExt cx="1891" cy="1389"/>
          </a:xfrm>
        </p:grpSpPr>
        <p:grpSp>
          <p:nvGrpSpPr>
            <p:cNvPr id="47109" name="Group 5"/>
            <p:cNvGrpSpPr>
              <a:grpSpLocks/>
            </p:cNvGrpSpPr>
            <p:nvPr/>
          </p:nvGrpSpPr>
          <p:grpSpPr bwMode="auto">
            <a:xfrm>
              <a:off x="3990" y="2922"/>
              <a:ext cx="972" cy="888"/>
              <a:chOff x="3188" y="2535"/>
              <a:chExt cx="972" cy="888"/>
            </a:xfrm>
          </p:grpSpPr>
          <p:sp>
            <p:nvSpPr>
              <p:cNvPr id="47138" name="Oval 6"/>
              <p:cNvSpPr>
                <a:spLocks noChangeArrowheads="1"/>
              </p:cNvSpPr>
              <p:nvPr/>
            </p:nvSpPr>
            <p:spPr bwMode="auto">
              <a:xfrm>
                <a:off x="3200" y="2546"/>
                <a:ext cx="954" cy="867"/>
              </a:xfrm>
              <a:prstGeom prst="ellipse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00808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pt-BR" sz="2400" b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47139" name="Group 7"/>
              <p:cNvGrpSpPr>
                <a:grpSpLocks/>
              </p:cNvGrpSpPr>
              <p:nvPr/>
            </p:nvGrpSpPr>
            <p:grpSpPr bwMode="auto">
              <a:xfrm>
                <a:off x="3229" y="2550"/>
                <a:ext cx="921" cy="856"/>
                <a:chOff x="3229" y="2550"/>
                <a:chExt cx="921" cy="856"/>
              </a:xfrm>
            </p:grpSpPr>
            <p:sp>
              <p:nvSpPr>
                <p:cNvPr id="47142" name="Freeform 8"/>
                <p:cNvSpPr>
                  <a:spLocks/>
                </p:cNvSpPr>
                <p:nvPr/>
              </p:nvSpPr>
              <p:spPr bwMode="auto">
                <a:xfrm>
                  <a:off x="3362" y="2567"/>
                  <a:ext cx="230" cy="188"/>
                </a:xfrm>
                <a:custGeom>
                  <a:avLst/>
                  <a:gdLst>
                    <a:gd name="T0" fmla="*/ 164 w 230"/>
                    <a:gd name="T1" fmla="*/ 0 h 188"/>
                    <a:gd name="T2" fmla="*/ 204 w 230"/>
                    <a:gd name="T3" fmla="*/ 18 h 188"/>
                    <a:gd name="T4" fmla="*/ 226 w 230"/>
                    <a:gd name="T5" fmla="*/ 53 h 188"/>
                    <a:gd name="T6" fmla="*/ 230 w 230"/>
                    <a:gd name="T7" fmla="*/ 101 h 188"/>
                    <a:gd name="T8" fmla="*/ 204 w 230"/>
                    <a:gd name="T9" fmla="*/ 102 h 188"/>
                    <a:gd name="T10" fmla="*/ 178 w 230"/>
                    <a:gd name="T11" fmla="*/ 101 h 188"/>
                    <a:gd name="T12" fmla="*/ 178 w 230"/>
                    <a:gd name="T13" fmla="*/ 133 h 188"/>
                    <a:gd name="T14" fmla="*/ 191 w 230"/>
                    <a:gd name="T15" fmla="*/ 153 h 188"/>
                    <a:gd name="T16" fmla="*/ 174 w 230"/>
                    <a:gd name="T17" fmla="*/ 178 h 188"/>
                    <a:gd name="T18" fmla="*/ 166 w 230"/>
                    <a:gd name="T19" fmla="*/ 187 h 188"/>
                    <a:gd name="T20" fmla="*/ 158 w 230"/>
                    <a:gd name="T21" fmla="*/ 188 h 188"/>
                    <a:gd name="T22" fmla="*/ 148 w 230"/>
                    <a:gd name="T23" fmla="*/ 188 h 188"/>
                    <a:gd name="T24" fmla="*/ 140 w 230"/>
                    <a:gd name="T25" fmla="*/ 184 h 188"/>
                    <a:gd name="T26" fmla="*/ 131 w 230"/>
                    <a:gd name="T27" fmla="*/ 179 h 188"/>
                    <a:gd name="T28" fmla="*/ 123 w 230"/>
                    <a:gd name="T29" fmla="*/ 173 h 188"/>
                    <a:gd name="T30" fmla="*/ 112 w 230"/>
                    <a:gd name="T31" fmla="*/ 171 h 188"/>
                    <a:gd name="T32" fmla="*/ 105 w 230"/>
                    <a:gd name="T33" fmla="*/ 171 h 188"/>
                    <a:gd name="T34" fmla="*/ 101 w 230"/>
                    <a:gd name="T35" fmla="*/ 178 h 188"/>
                    <a:gd name="T36" fmla="*/ 92 w 230"/>
                    <a:gd name="T37" fmla="*/ 183 h 188"/>
                    <a:gd name="T38" fmla="*/ 83 w 230"/>
                    <a:gd name="T39" fmla="*/ 183 h 188"/>
                    <a:gd name="T40" fmla="*/ 74 w 230"/>
                    <a:gd name="T41" fmla="*/ 187 h 188"/>
                    <a:gd name="T42" fmla="*/ 66 w 230"/>
                    <a:gd name="T43" fmla="*/ 187 h 188"/>
                    <a:gd name="T44" fmla="*/ 61 w 230"/>
                    <a:gd name="T45" fmla="*/ 179 h 188"/>
                    <a:gd name="T46" fmla="*/ 57 w 230"/>
                    <a:gd name="T47" fmla="*/ 171 h 188"/>
                    <a:gd name="T48" fmla="*/ 56 w 230"/>
                    <a:gd name="T49" fmla="*/ 162 h 188"/>
                    <a:gd name="T50" fmla="*/ 56 w 230"/>
                    <a:gd name="T51" fmla="*/ 153 h 188"/>
                    <a:gd name="T52" fmla="*/ 56 w 230"/>
                    <a:gd name="T53" fmla="*/ 144 h 188"/>
                    <a:gd name="T54" fmla="*/ 61 w 230"/>
                    <a:gd name="T55" fmla="*/ 136 h 188"/>
                    <a:gd name="T56" fmla="*/ 61 w 230"/>
                    <a:gd name="T57" fmla="*/ 128 h 188"/>
                    <a:gd name="T58" fmla="*/ 56 w 230"/>
                    <a:gd name="T59" fmla="*/ 119 h 188"/>
                    <a:gd name="T60" fmla="*/ 49 w 230"/>
                    <a:gd name="T61" fmla="*/ 115 h 188"/>
                    <a:gd name="T62" fmla="*/ 38 w 230"/>
                    <a:gd name="T63" fmla="*/ 115 h 188"/>
                    <a:gd name="T64" fmla="*/ 31 w 230"/>
                    <a:gd name="T65" fmla="*/ 113 h 188"/>
                    <a:gd name="T66" fmla="*/ 22 w 230"/>
                    <a:gd name="T67" fmla="*/ 107 h 188"/>
                    <a:gd name="T68" fmla="*/ 14 w 230"/>
                    <a:gd name="T69" fmla="*/ 98 h 188"/>
                    <a:gd name="T70" fmla="*/ 8 w 230"/>
                    <a:gd name="T71" fmla="*/ 88 h 188"/>
                    <a:gd name="T72" fmla="*/ 0 w 230"/>
                    <a:gd name="T73" fmla="*/ 87 h 188"/>
                    <a:gd name="T74" fmla="*/ 43 w 230"/>
                    <a:gd name="T75" fmla="*/ 52 h 188"/>
                    <a:gd name="T76" fmla="*/ 92 w 230"/>
                    <a:gd name="T77" fmla="*/ 26 h 188"/>
                    <a:gd name="T78" fmla="*/ 164 w 230"/>
                    <a:gd name="T79" fmla="*/ 0 h 188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30"/>
                    <a:gd name="T121" fmla="*/ 0 h 188"/>
                    <a:gd name="T122" fmla="*/ 230 w 230"/>
                    <a:gd name="T123" fmla="*/ 188 h 188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30" h="188">
                      <a:moveTo>
                        <a:pt x="164" y="0"/>
                      </a:moveTo>
                      <a:lnTo>
                        <a:pt x="204" y="18"/>
                      </a:lnTo>
                      <a:lnTo>
                        <a:pt x="226" y="53"/>
                      </a:lnTo>
                      <a:lnTo>
                        <a:pt x="230" y="101"/>
                      </a:lnTo>
                      <a:lnTo>
                        <a:pt x="204" y="102"/>
                      </a:lnTo>
                      <a:lnTo>
                        <a:pt x="178" y="101"/>
                      </a:lnTo>
                      <a:lnTo>
                        <a:pt x="178" y="133"/>
                      </a:lnTo>
                      <a:lnTo>
                        <a:pt x="191" y="153"/>
                      </a:lnTo>
                      <a:lnTo>
                        <a:pt x="174" y="178"/>
                      </a:lnTo>
                      <a:lnTo>
                        <a:pt x="166" y="187"/>
                      </a:lnTo>
                      <a:lnTo>
                        <a:pt x="158" y="188"/>
                      </a:lnTo>
                      <a:lnTo>
                        <a:pt x="148" y="188"/>
                      </a:lnTo>
                      <a:lnTo>
                        <a:pt x="140" y="184"/>
                      </a:lnTo>
                      <a:lnTo>
                        <a:pt x="131" y="179"/>
                      </a:lnTo>
                      <a:lnTo>
                        <a:pt x="123" y="173"/>
                      </a:lnTo>
                      <a:lnTo>
                        <a:pt x="112" y="171"/>
                      </a:lnTo>
                      <a:lnTo>
                        <a:pt x="105" y="171"/>
                      </a:lnTo>
                      <a:lnTo>
                        <a:pt x="101" y="178"/>
                      </a:lnTo>
                      <a:lnTo>
                        <a:pt x="92" y="183"/>
                      </a:lnTo>
                      <a:lnTo>
                        <a:pt x="83" y="183"/>
                      </a:lnTo>
                      <a:lnTo>
                        <a:pt x="74" y="187"/>
                      </a:lnTo>
                      <a:lnTo>
                        <a:pt x="66" y="187"/>
                      </a:lnTo>
                      <a:lnTo>
                        <a:pt x="61" y="179"/>
                      </a:lnTo>
                      <a:lnTo>
                        <a:pt x="57" y="171"/>
                      </a:lnTo>
                      <a:lnTo>
                        <a:pt x="56" y="162"/>
                      </a:lnTo>
                      <a:lnTo>
                        <a:pt x="56" y="153"/>
                      </a:lnTo>
                      <a:lnTo>
                        <a:pt x="56" y="144"/>
                      </a:lnTo>
                      <a:lnTo>
                        <a:pt x="61" y="136"/>
                      </a:lnTo>
                      <a:lnTo>
                        <a:pt x="61" y="128"/>
                      </a:lnTo>
                      <a:lnTo>
                        <a:pt x="56" y="119"/>
                      </a:lnTo>
                      <a:lnTo>
                        <a:pt x="49" y="115"/>
                      </a:lnTo>
                      <a:lnTo>
                        <a:pt x="38" y="115"/>
                      </a:lnTo>
                      <a:lnTo>
                        <a:pt x="31" y="113"/>
                      </a:lnTo>
                      <a:lnTo>
                        <a:pt x="22" y="107"/>
                      </a:lnTo>
                      <a:lnTo>
                        <a:pt x="14" y="98"/>
                      </a:lnTo>
                      <a:lnTo>
                        <a:pt x="8" y="88"/>
                      </a:lnTo>
                      <a:lnTo>
                        <a:pt x="0" y="87"/>
                      </a:lnTo>
                      <a:lnTo>
                        <a:pt x="43" y="52"/>
                      </a:lnTo>
                      <a:lnTo>
                        <a:pt x="92" y="26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43" name="Freeform 9"/>
                <p:cNvSpPr>
                  <a:spLocks/>
                </p:cNvSpPr>
                <p:nvPr/>
              </p:nvSpPr>
              <p:spPr bwMode="auto">
                <a:xfrm>
                  <a:off x="3229" y="2796"/>
                  <a:ext cx="407" cy="527"/>
                </a:xfrm>
                <a:custGeom>
                  <a:avLst/>
                  <a:gdLst>
                    <a:gd name="T0" fmla="*/ 6 w 407"/>
                    <a:gd name="T1" fmla="*/ 297 h 527"/>
                    <a:gd name="T2" fmla="*/ 10 w 407"/>
                    <a:gd name="T3" fmla="*/ 271 h 527"/>
                    <a:gd name="T4" fmla="*/ 15 w 407"/>
                    <a:gd name="T5" fmla="*/ 241 h 527"/>
                    <a:gd name="T6" fmla="*/ 15 w 407"/>
                    <a:gd name="T7" fmla="*/ 214 h 527"/>
                    <a:gd name="T8" fmla="*/ 10 w 407"/>
                    <a:gd name="T9" fmla="*/ 188 h 527"/>
                    <a:gd name="T10" fmla="*/ 10 w 407"/>
                    <a:gd name="T11" fmla="*/ 163 h 527"/>
                    <a:gd name="T12" fmla="*/ 6 w 407"/>
                    <a:gd name="T13" fmla="*/ 137 h 527"/>
                    <a:gd name="T14" fmla="*/ 15 w 407"/>
                    <a:gd name="T15" fmla="*/ 103 h 527"/>
                    <a:gd name="T16" fmla="*/ 31 w 407"/>
                    <a:gd name="T17" fmla="*/ 84 h 527"/>
                    <a:gd name="T18" fmla="*/ 56 w 407"/>
                    <a:gd name="T19" fmla="*/ 71 h 527"/>
                    <a:gd name="T20" fmla="*/ 82 w 407"/>
                    <a:gd name="T21" fmla="*/ 68 h 527"/>
                    <a:gd name="T22" fmla="*/ 109 w 407"/>
                    <a:gd name="T23" fmla="*/ 68 h 527"/>
                    <a:gd name="T24" fmla="*/ 134 w 407"/>
                    <a:gd name="T25" fmla="*/ 50 h 527"/>
                    <a:gd name="T26" fmla="*/ 169 w 407"/>
                    <a:gd name="T27" fmla="*/ 46 h 527"/>
                    <a:gd name="T28" fmla="*/ 195 w 407"/>
                    <a:gd name="T29" fmla="*/ 38 h 527"/>
                    <a:gd name="T30" fmla="*/ 220 w 407"/>
                    <a:gd name="T31" fmla="*/ 20 h 527"/>
                    <a:gd name="T32" fmla="*/ 246 w 407"/>
                    <a:gd name="T33" fmla="*/ 7 h 527"/>
                    <a:gd name="T34" fmla="*/ 272 w 407"/>
                    <a:gd name="T35" fmla="*/ 0 h 527"/>
                    <a:gd name="T36" fmla="*/ 298 w 407"/>
                    <a:gd name="T37" fmla="*/ 0 h 527"/>
                    <a:gd name="T38" fmla="*/ 319 w 407"/>
                    <a:gd name="T39" fmla="*/ 8 h 527"/>
                    <a:gd name="T40" fmla="*/ 341 w 407"/>
                    <a:gd name="T41" fmla="*/ 24 h 527"/>
                    <a:gd name="T42" fmla="*/ 366 w 407"/>
                    <a:gd name="T43" fmla="*/ 38 h 527"/>
                    <a:gd name="T44" fmla="*/ 388 w 407"/>
                    <a:gd name="T45" fmla="*/ 64 h 527"/>
                    <a:gd name="T46" fmla="*/ 393 w 407"/>
                    <a:gd name="T47" fmla="*/ 90 h 527"/>
                    <a:gd name="T48" fmla="*/ 402 w 407"/>
                    <a:gd name="T49" fmla="*/ 114 h 527"/>
                    <a:gd name="T50" fmla="*/ 403 w 407"/>
                    <a:gd name="T51" fmla="*/ 142 h 527"/>
                    <a:gd name="T52" fmla="*/ 396 w 407"/>
                    <a:gd name="T53" fmla="*/ 167 h 527"/>
                    <a:gd name="T54" fmla="*/ 370 w 407"/>
                    <a:gd name="T55" fmla="*/ 179 h 527"/>
                    <a:gd name="T56" fmla="*/ 351 w 407"/>
                    <a:gd name="T57" fmla="*/ 192 h 527"/>
                    <a:gd name="T58" fmla="*/ 315 w 407"/>
                    <a:gd name="T59" fmla="*/ 202 h 527"/>
                    <a:gd name="T60" fmla="*/ 290 w 407"/>
                    <a:gd name="T61" fmla="*/ 210 h 527"/>
                    <a:gd name="T62" fmla="*/ 268 w 407"/>
                    <a:gd name="T63" fmla="*/ 228 h 527"/>
                    <a:gd name="T64" fmla="*/ 254 w 407"/>
                    <a:gd name="T65" fmla="*/ 244 h 527"/>
                    <a:gd name="T66" fmla="*/ 242 w 407"/>
                    <a:gd name="T67" fmla="*/ 270 h 527"/>
                    <a:gd name="T68" fmla="*/ 242 w 407"/>
                    <a:gd name="T69" fmla="*/ 317 h 527"/>
                    <a:gd name="T70" fmla="*/ 250 w 407"/>
                    <a:gd name="T71" fmla="*/ 351 h 527"/>
                    <a:gd name="T72" fmla="*/ 256 w 407"/>
                    <a:gd name="T73" fmla="*/ 385 h 527"/>
                    <a:gd name="T74" fmla="*/ 276 w 407"/>
                    <a:gd name="T75" fmla="*/ 403 h 527"/>
                    <a:gd name="T76" fmla="*/ 302 w 407"/>
                    <a:gd name="T77" fmla="*/ 408 h 527"/>
                    <a:gd name="T78" fmla="*/ 315 w 407"/>
                    <a:gd name="T79" fmla="*/ 434 h 527"/>
                    <a:gd name="T80" fmla="*/ 332 w 407"/>
                    <a:gd name="T81" fmla="*/ 454 h 527"/>
                    <a:gd name="T82" fmla="*/ 338 w 407"/>
                    <a:gd name="T83" fmla="*/ 486 h 527"/>
                    <a:gd name="T84" fmla="*/ 354 w 407"/>
                    <a:gd name="T85" fmla="*/ 519 h 527"/>
                    <a:gd name="T86" fmla="*/ 338 w 407"/>
                    <a:gd name="T87" fmla="*/ 524 h 527"/>
                    <a:gd name="T88" fmla="*/ 312 w 407"/>
                    <a:gd name="T89" fmla="*/ 519 h 527"/>
                    <a:gd name="T90" fmla="*/ 286 w 407"/>
                    <a:gd name="T91" fmla="*/ 508 h 527"/>
                    <a:gd name="T92" fmla="*/ 260 w 407"/>
                    <a:gd name="T93" fmla="*/ 508 h 527"/>
                    <a:gd name="T94" fmla="*/ 234 w 407"/>
                    <a:gd name="T95" fmla="*/ 509 h 527"/>
                    <a:gd name="T96" fmla="*/ 208 w 407"/>
                    <a:gd name="T97" fmla="*/ 509 h 527"/>
                    <a:gd name="T98" fmla="*/ 187 w 407"/>
                    <a:gd name="T99" fmla="*/ 523 h 527"/>
                    <a:gd name="T100" fmla="*/ 66 w 407"/>
                    <a:gd name="T101" fmla="*/ 454 h 527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407"/>
                    <a:gd name="T154" fmla="*/ 0 h 527"/>
                    <a:gd name="T155" fmla="*/ 407 w 407"/>
                    <a:gd name="T156" fmla="*/ 527 h 527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407" h="527">
                      <a:moveTo>
                        <a:pt x="0" y="317"/>
                      </a:moveTo>
                      <a:lnTo>
                        <a:pt x="6" y="309"/>
                      </a:lnTo>
                      <a:lnTo>
                        <a:pt x="6" y="297"/>
                      </a:lnTo>
                      <a:lnTo>
                        <a:pt x="6" y="287"/>
                      </a:lnTo>
                      <a:lnTo>
                        <a:pt x="9" y="280"/>
                      </a:lnTo>
                      <a:lnTo>
                        <a:pt x="10" y="271"/>
                      </a:lnTo>
                      <a:lnTo>
                        <a:pt x="15" y="262"/>
                      </a:lnTo>
                      <a:lnTo>
                        <a:pt x="15" y="248"/>
                      </a:lnTo>
                      <a:lnTo>
                        <a:pt x="15" y="241"/>
                      </a:lnTo>
                      <a:lnTo>
                        <a:pt x="15" y="232"/>
                      </a:lnTo>
                      <a:lnTo>
                        <a:pt x="15" y="224"/>
                      </a:lnTo>
                      <a:lnTo>
                        <a:pt x="15" y="214"/>
                      </a:lnTo>
                      <a:lnTo>
                        <a:pt x="14" y="206"/>
                      </a:lnTo>
                      <a:lnTo>
                        <a:pt x="9" y="198"/>
                      </a:lnTo>
                      <a:lnTo>
                        <a:pt x="10" y="188"/>
                      </a:lnTo>
                      <a:lnTo>
                        <a:pt x="10" y="180"/>
                      </a:lnTo>
                      <a:lnTo>
                        <a:pt x="10" y="170"/>
                      </a:lnTo>
                      <a:lnTo>
                        <a:pt x="10" y="163"/>
                      </a:lnTo>
                      <a:lnTo>
                        <a:pt x="6" y="153"/>
                      </a:lnTo>
                      <a:lnTo>
                        <a:pt x="5" y="146"/>
                      </a:lnTo>
                      <a:lnTo>
                        <a:pt x="6" y="137"/>
                      </a:lnTo>
                      <a:lnTo>
                        <a:pt x="10" y="129"/>
                      </a:lnTo>
                      <a:lnTo>
                        <a:pt x="15" y="111"/>
                      </a:lnTo>
                      <a:lnTo>
                        <a:pt x="15" y="103"/>
                      </a:lnTo>
                      <a:lnTo>
                        <a:pt x="18" y="94"/>
                      </a:lnTo>
                      <a:lnTo>
                        <a:pt x="22" y="85"/>
                      </a:lnTo>
                      <a:lnTo>
                        <a:pt x="31" y="84"/>
                      </a:lnTo>
                      <a:lnTo>
                        <a:pt x="40" y="84"/>
                      </a:lnTo>
                      <a:lnTo>
                        <a:pt x="49" y="77"/>
                      </a:lnTo>
                      <a:lnTo>
                        <a:pt x="56" y="71"/>
                      </a:lnTo>
                      <a:lnTo>
                        <a:pt x="65" y="68"/>
                      </a:lnTo>
                      <a:lnTo>
                        <a:pt x="73" y="68"/>
                      </a:lnTo>
                      <a:lnTo>
                        <a:pt x="82" y="68"/>
                      </a:lnTo>
                      <a:lnTo>
                        <a:pt x="92" y="68"/>
                      </a:lnTo>
                      <a:lnTo>
                        <a:pt x="101" y="68"/>
                      </a:lnTo>
                      <a:lnTo>
                        <a:pt x="109" y="68"/>
                      </a:lnTo>
                      <a:lnTo>
                        <a:pt x="117" y="64"/>
                      </a:lnTo>
                      <a:lnTo>
                        <a:pt x="127" y="55"/>
                      </a:lnTo>
                      <a:lnTo>
                        <a:pt x="134" y="50"/>
                      </a:lnTo>
                      <a:lnTo>
                        <a:pt x="144" y="46"/>
                      </a:lnTo>
                      <a:lnTo>
                        <a:pt x="151" y="46"/>
                      </a:lnTo>
                      <a:lnTo>
                        <a:pt x="169" y="46"/>
                      </a:lnTo>
                      <a:lnTo>
                        <a:pt x="177" y="46"/>
                      </a:lnTo>
                      <a:lnTo>
                        <a:pt x="185" y="43"/>
                      </a:lnTo>
                      <a:lnTo>
                        <a:pt x="195" y="38"/>
                      </a:lnTo>
                      <a:lnTo>
                        <a:pt x="203" y="34"/>
                      </a:lnTo>
                      <a:lnTo>
                        <a:pt x="211" y="26"/>
                      </a:lnTo>
                      <a:lnTo>
                        <a:pt x="220" y="20"/>
                      </a:lnTo>
                      <a:lnTo>
                        <a:pt x="228" y="16"/>
                      </a:lnTo>
                      <a:lnTo>
                        <a:pt x="237" y="8"/>
                      </a:lnTo>
                      <a:lnTo>
                        <a:pt x="246" y="7"/>
                      </a:lnTo>
                      <a:lnTo>
                        <a:pt x="254" y="0"/>
                      </a:lnTo>
                      <a:lnTo>
                        <a:pt x="263" y="0"/>
                      </a:lnTo>
                      <a:lnTo>
                        <a:pt x="272" y="0"/>
                      </a:lnTo>
                      <a:lnTo>
                        <a:pt x="280" y="0"/>
                      </a:lnTo>
                      <a:lnTo>
                        <a:pt x="289" y="0"/>
                      </a:lnTo>
                      <a:lnTo>
                        <a:pt x="298" y="0"/>
                      </a:lnTo>
                      <a:lnTo>
                        <a:pt x="303" y="7"/>
                      </a:lnTo>
                      <a:lnTo>
                        <a:pt x="310" y="8"/>
                      </a:lnTo>
                      <a:lnTo>
                        <a:pt x="319" y="8"/>
                      </a:lnTo>
                      <a:lnTo>
                        <a:pt x="328" y="12"/>
                      </a:lnTo>
                      <a:lnTo>
                        <a:pt x="337" y="18"/>
                      </a:lnTo>
                      <a:lnTo>
                        <a:pt x="341" y="24"/>
                      </a:lnTo>
                      <a:lnTo>
                        <a:pt x="349" y="30"/>
                      </a:lnTo>
                      <a:lnTo>
                        <a:pt x="358" y="33"/>
                      </a:lnTo>
                      <a:lnTo>
                        <a:pt x="366" y="38"/>
                      </a:lnTo>
                      <a:lnTo>
                        <a:pt x="375" y="43"/>
                      </a:lnTo>
                      <a:lnTo>
                        <a:pt x="383" y="48"/>
                      </a:lnTo>
                      <a:lnTo>
                        <a:pt x="388" y="64"/>
                      </a:lnTo>
                      <a:lnTo>
                        <a:pt x="392" y="71"/>
                      </a:lnTo>
                      <a:lnTo>
                        <a:pt x="393" y="81"/>
                      </a:lnTo>
                      <a:lnTo>
                        <a:pt x="393" y="90"/>
                      </a:lnTo>
                      <a:lnTo>
                        <a:pt x="393" y="97"/>
                      </a:lnTo>
                      <a:lnTo>
                        <a:pt x="398" y="105"/>
                      </a:lnTo>
                      <a:lnTo>
                        <a:pt x="402" y="114"/>
                      </a:lnTo>
                      <a:lnTo>
                        <a:pt x="406" y="123"/>
                      </a:lnTo>
                      <a:lnTo>
                        <a:pt x="407" y="131"/>
                      </a:lnTo>
                      <a:lnTo>
                        <a:pt x="403" y="142"/>
                      </a:lnTo>
                      <a:lnTo>
                        <a:pt x="398" y="150"/>
                      </a:lnTo>
                      <a:lnTo>
                        <a:pt x="396" y="157"/>
                      </a:lnTo>
                      <a:lnTo>
                        <a:pt x="396" y="167"/>
                      </a:lnTo>
                      <a:lnTo>
                        <a:pt x="396" y="175"/>
                      </a:lnTo>
                      <a:lnTo>
                        <a:pt x="380" y="176"/>
                      </a:lnTo>
                      <a:lnTo>
                        <a:pt x="370" y="179"/>
                      </a:lnTo>
                      <a:lnTo>
                        <a:pt x="364" y="180"/>
                      </a:lnTo>
                      <a:lnTo>
                        <a:pt x="355" y="185"/>
                      </a:lnTo>
                      <a:lnTo>
                        <a:pt x="351" y="192"/>
                      </a:lnTo>
                      <a:lnTo>
                        <a:pt x="332" y="196"/>
                      </a:lnTo>
                      <a:lnTo>
                        <a:pt x="325" y="202"/>
                      </a:lnTo>
                      <a:lnTo>
                        <a:pt x="315" y="202"/>
                      </a:lnTo>
                      <a:lnTo>
                        <a:pt x="308" y="205"/>
                      </a:lnTo>
                      <a:lnTo>
                        <a:pt x="298" y="210"/>
                      </a:lnTo>
                      <a:lnTo>
                        <a:pt x="290" y="210"/>
                      </a:lnTo>
                      <a:lnTo>
                        <a:pt x="286" y="218"/>
                      </a:lnTo>
                      <a:lnTo>
                        <a:pt x="278" y="222"/>
                      </a:lnTo>
                      <a:lnTo>
                        <a:pt x="268" y="228"/>
                      </a:lnTo>
                      <a:lnTo>
                        <a:pt x="263" y="235"/>
                      </a:lnTo>
                      <a:lnTo>
                        <a:pt x="256" y="236"/>
                      </a:lnTo>
                      <a:lnTo>
                        <a:pt x="254" y="244"/>
                      </a:lnTo>
                      <a:lnTo>
                        <a:pt x="252" y="254"/>
                      </a:lnTo>
                      <a:lnTo>
                        <a:pt x="246" y="261"/>
                      </a:lnTo>
                      <a:lnTo>
                        <a:pt x="242" y="270"/>
                      </a:lnTo>
                      <a:lnTo>
                        <a:pt x="242" y="283"/>
                      </a:lnTo>
                      <a:lnTo>
                        <a:pt x="242" y="309"/>
                      </a:lnTo>
                      <a:lnTo>
                        <a:pt x="242" y="317"/>
                      </a:lnTo>
                      <a:lnTo>
                        <a:pt x="242" y="325"/>
                      </a:lnTo>
                      <a:lnTo>
                        <a:pt x="247" y="333"/>
                      </a:lnTo>
                      <a:lnTo>
                        <a:pt x="250" y="351"/>
                      </a:lnTo>
                      <a:lnTo>
                        <a:pt x="250" y="364"/>
                      </a:lnTo>
                      <a:lnTo>
                        <a:pt x="254" y="373"/>
                      </a:lnTo>
                      <a:lnTo>
                        <a:pt x="256" y="385"/>
                      </a:lnTo>
                      <a:lnTo>
                        <a:pt x="263" y="394"/>
                      </a:lnTo>
                      <a:lnTo>
                        <a:pt x="272" y="394"/>
                      </a:lnTo>
                      <a:lnTo>
                        <a:pt x="276" y="403"/>
                      </a:lnTo>
                      <a:lnTo>
                        <a:pt x="284" y="404"/>
                      </a:lnTo>
                      <a:lnTo>
                        <a:pt x="293" y="404"/>
                      </a:lnTo>
                      <a:lnTo>
                        <a:pt x="302" y="408"/>
                      </a:lnTo>
                      <a:lnTo>
                        <a:pt x="303" y="415"/>
                      </a:lnTo>
                      <a:lnTo>
                        <a:pt x="306" y="424"/>
                      </a:lnTo>
                      <a:lnTo>
                        <a:pt x="315" y="434"/>
                      </a:lnTo>
                      <a:lnTo>
                        <a:pt x="325" y="439"/>
                      </a:lnTo>
                      <a:lnTo>
                        <a:pt x="329" y="446"/>
                      </a:lnTo>
                      <a:lnTo>
                        <a:pt x="332" y="454"/>
                      </a:lnTo>
                      <a:lnTo>
                        <a:pt x="334" y="467"/>
                      </a:lnTo>
                      <a:lnTo>
                        <a:pt x="337" y="476"/>
                      </a:lnTo>
                      <a:lnTo>
                        <a:pt x="338" y="486"/>
                      </a:lnTo>
                      <a:lnTo>
                        <a:pt x="341" y="493"/>
                      </a:lnTo>
                      <a:lnTo>
                        <a:pt x="345" y="502"/>
                      </a:lnTo>
                      <a:lnTo>
                        <a:pt x="354" y="519"/>
                      </a:lnTo>
                      <a:lnTo>
                        <a:pt x="354" y="527"/>
                      </a:lnTo>
                      <a:lnTo>
                        <a:pt x="347" y="524"/>
                      </a:lnTo>
                      <a:lnTo>
                        <a:pt x="338" y="524"/>
                      </a:lnTo>
                      <a:lnTo>
                        <a:pt x="329" y="524"/>
                      </a:lnTo>
                      <a:lnTo>
                        <a:pt x="321" y="523"/>
                      </a:lnTo>
                      <a:lnTo>
                        <a:pt x="312" y="519"/>
                      </a:lnTo>
                      <a:lnTo>
                        <a:pt x="303" y="519"/>
                      </a:lnTo>
                      <a:lnTo>
                        <a:pt x="294" y="514"/>
                      </a:lnTo>
                      <a:lnTo>
                        <a:pt x="286" y="508"/>
                      </a:lnTo>
                      <a:lnTo>
                        <a:pt x="278" y="508"/>
                      </a:lnTo>
                      <a:lnTo>
                        <a:pt x="268" y="508"/>
                      </a:lnTo>
                      <a:lnTo>
                        <a:pt x="260" y="508"/>
                      </a:lnTo>
                      <a:lnTo>
                        <a:pt x="252" y="509"/>
                      </a:lnTo>
                      <a:lnTo>
                        <a:pt x="242" y="509"/>
                      </a:lnTo>
                      <a:lnTo>
                        <a:pt x="234" y="509"/>
                      </a:lnTo>
                      <a:lnTo>
                        <a:pt x="226" y="509"/>
                      </a:lnTo>
                      <a:lnTo>
                        <a:pt x="216" y="509"/>
                      </a:lnTo>
                      <a:lnTo>
                        <a:pt x="208" y="509"/>
                      </a:lnTo>
                      <a:lnTo>
                        <a:pt x="204" y="519"/>
                      </a:lnTo>
                      <a:lnTo>
                        <a:pt x="196" y="519"/>
                      </a:lnTo>
                      <a:lnTo>
                        <a:pt x="187" y="523"/>
                      </a:lnTo>
                      <a:lnTo>
                        <a:pt x="179" y="519"/>
                      </a:lnTo>
                      <a:lnTo>
                        <a:pt x="144" y="519"/>
                      </a:lnTo>
                      <a:lnTo>
                        <a:pt x="66" y="454"/>
                      </a:lnTo>
                      <a:lnTo>
                        <a:pt x="24" y="383"/>
                      </a:lnTo>
                      <a:lnTo>
                        <a:pt x="0" y="317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44" name="Freeform 10"/>
                <p:cNvSpPr>
                  <a:spLocks/>
                </p:cNvSpPr>
                <p:nvPr/>
              </p:nvSpPr>
              <p:spPr bwMode="auto">
                <a:xfrm>
                  <a:off x="3677" y="2550"/>
                  <a:ext cx="473" cy="856"/>
                </a:xfrm>
                <a:custGeom>
                  <a:avLst/>
                  <a:gdLst>
                    <a:gd name="T0" fmla="*/ 66 w 473"/>
                    <a:gd name="T1" fmla="*/ 32 h 856"/>
                    <a:gd name="T2" fmla="*/ 81 w 473"/>
                    <a:gd name="T3" fmla="*/ 64 h 856"/>
                    <a:gd name="T4" fmla="*/ 99 w 473"/>
                    <a:gd name="T5" fmla="*/ 99 h 856"/>
                    <a:gd name="T6" fmla="*/ 109 w 473"/>
                    <a:gd name="T7" fmla="*/ 133 h 856"/>
                    <a:gd name="T8" fmla="*/ 125 w 473"/>
                    <a:gd name="T9" fmla="*/ 166 h 856"/>
                    <a:gd name="T10" fmla="*/ 155 w 473"/>
                    <a:gd name="T11" fmla="*/ 183 h 856"/>
                    <a:gd name="T12" fmla="*/ 185 w 473"/>
                    <a:gd name="T13" fmla="*/ 205 h 856"/>
                    <a:gd name="T14" fmla="*/ 199 w 473"/>
                    <a:gd name="T15" fmla="*/ 252 h 856"/>
                    <a:gd name="T16" fmla="*/ 234 w 473"/>
                    <a:gd name="T17" fmla="*/ 268 h 856"/>
                    <a:gd name="T18" fmla="*/ 262 w 473"/>
                    <a:gd name="T19" fmla="*/ 288 h 856"/>
                    <a:gd name="T20" fmla="*/ 272 w 473"/>
                    <a:gd name="T21" fmla="*/ 324 h 856"/>
                    <a:gd name="T22" fmla="*/ 246 w 473"/>
                    <a:gd name="T23" fmla="*/ 349 h 856"/>
                    <a:gd name="T24" fmla="*/ 240 w 473"/>
                    <a:gd name="T25" fmla="*/ 384 h 856"/>
                    <a:gd name="T26" fmla="*/ 262 w 473"/>
                    <a:gd name="T27" fmla="*/ 410 h 856"/>
                    <a:gd name="T28" fmla="*/ 292 w 473"/>
                    <a:gd name="T29" fmla="*/ 402 h 856"/>
                    <a:gd name="T30" fmla="*/ 306 w 473"/>
                    <a:gd name="T31" fmla="*/ 368 h 856"/>
                    <a:gd name="T32" fmla="*/ 331 w 473"/>
                    <a:gd name="T33" fmla="*/ 355 h 856"/>
                    <a:gd name="T34" fmla="*/ 362 w 473"/>
                    <a:gd name="T35" fmla="*/ 376 h 856"/>
                    <a:gd name="T36" fmla="*/ 392 w 473"/>
                    <a:gd name="T37" fmla="*/ 394 h 856"/>
                    <a:gd name="T38" fmla="*/ 405 w 473"/>
                    <a:gd name="T39" fmla="*/ 432 h 856"/>
                    <a:gd name="T40" fmla="*/ 403 w 473"/>
                    <a:gd name="T41" fmla="*/ 478 h 856"/>
                    <a:gd name="T42" fmla="*/ 400 w 473"/>
                    <a:gd name="T43" fmla="*/ 512 h 856"/>
                    <a:gd name="T44" fmla="*/ 367 w 473"/>
                    <a:gd name="T45" fmla="*/ 527 h 856"/>
                    <a:gd name="T46" fmla="*/ 346 w 473"/>
                    <a:gd name="T47" fmla="*/ 550 h 856"/>
                    <a:gd name="T48" fmla="*/ 316 w 473"/>
                    <a:gd name="T49" fmla="*/ 573 h 856"/>
                    <a:gd name="T50" fmla="*/ 280 w 473"/>
                    <a:gd name="T51" fmla="*/ 580 h 856"/>
                    <a:gd name="T52" fmla="*/ 246 w 473"/>
                    <a:gd name="T53" fmla="*/ 576 h 856"/>
                    <a:gd name="T54" fmla="*/ 213 w 473"/>
                    <a:gd name="T55" fmla="*/ 568 h 856"/>
                    <a:gd name="T56" fmla="*/ 177 w 473"/>
                    <a:gd name="T57" fmla="*/ 576 h 856"/>
                    <a:gd name="T58" fmla="*/ 161 w 473"/>
                    <a:gd name="T59" fmla="*/ 612 h 856"/>
                    <a:gd name="T60" fmla="*/ 167 w 473"/>
                    <a:gd name="T61" fmla="*/ 649 h 856"/>
                    <a:gd name="T62" fmla="*/ 181 w 473"/>
                    <a:gd name="T63" fmla="*/ 689 h 856"/>
                    <a:gd name="T64" fmla="*/ 187 w 473"/>
                    <a:gd name="T65" fmla="*/ 721 h 856"/>
                    <a:gd name="T66" fmla="*/ 177 w 473"/>
                    <a:gd name="T67" fmla="*/ 749 h 856"/>
                    <a:gd name="T68" fmla="*/ 151 w 473"/>
                    <a:gd name="T69" fmla="*/ 776 h 856"/>
                    <a:gd name="T70" fmla="*/ 117 w 473"/>
                    <a:gd name="T71" fmla="*/ 786 h 856"/>
                    <a:gd name="T72" fmla="*/ 91 w 473"/>
                    <a:gd name="T73" fmla="*/ 800 h 856"/>
                    <a:gd name="T74" fmla="*/ 58 w 473"/>
                    <a:gd name="T75" fmla="*/ 809 h 856"/>
                    <a:gd name="T76" fmla="*/ 23 w 473"/>
                    <a:gd name="T77" fmla="*/ 809 h 856"/>
                    <a:gd name="T78" fmla="*/ 2 w 473"/>
                    <a:gd name="T79" fmla="*/ 824 h 856"/>
                    <a:gd name="T80" fmla="*/ 34 w 473"/>
                    <a:gd name="T81" fmla="*/ 834 h 856"/>
                    <a:gd name="T82" fmla="*/ 69 w 473"/>
                    <a:gd name="T83" fmla="*/ 856 h 856"/>
                    <a:gd name="T84" fmla="*/ 115 w 473"/>
                    <a:gd name="T85" fmla="*/ 843 h 856"/>
                    <a:gd name="T86" fmla="*/ 161 w 473"/>
                    <a:gd name="T87" fmla="*/ 842 h 856"/>
                    <a:gd name="T88" fmla="*/ 310 w 473"/>
                    <a:gd name="T89" fmla="*/ 759 h 856"/>
                    <a:gd name="T90" fmla="*/ 465 w 473"/>
                    <a:gd name="T91" fmla="*/ 521 h 856"/>
                    <a:gd name="T92" fmla="*/ 431 w 473"/>
                    <a:gd name="T93" fmla="*/ 244 h 856"/>
                    <a:gd name="T94" fmla="*/ 294 w 473"/>
                    <a:gd name="T95" fmla="*/ 82 h 856"/>
                    <a:gd name="T96" fmla="*/ 58 w 473"/>
                    <a:gd name="T97" fmla="*/ 0 h 85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473"/>
                    <a:gd name="T148" fmla="*/ 0 h 856"/>
                    <a:gd name="T149" fmla="*/ 473 w 473"/>
                    <a:gd name="T150" fmla="*/ 856 h 85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473" h="856">
                      <a:moveTo>
                        <a:pt x="58" y="0"/>
                      </a:moveTo>
                      <a:lnTo>
                        <a:pt x="64" y="2"/>
                      </a:lnTo>
                      <a:lnTo>
                        <a:pt x="64" y="14"/>
                      </a:lnTo>
                      <a:lnTo>
                        <a:pt x="66" y="32"/>
                      </a:lnTo>
                      <a:lnTo>
                        <a:pt x="69" y="44"/>
                      </a:lnTo>
                      <a:lnTo>
                        <a:pt x="69" y="52"/>
                      </a:lnTo>
                      <a:lnTo>
                        <a:pt x="74" y="60"/>
                      </a:lnTo>
                      <a:lnTo>
                        <a:pt x="81" y="64"/>
                      </a:lnTo>
                      <a:lnTo>
                        <a:pt x="83" y="72"/>
                      </a:lnTo>
                      <a:lnTo>
                        <a:pt x="89" y="80"/>
                      </a:lnTo>
                      <a:lnTo>
                        <a:pt x="91" y="89"/>
                      </a:lnTo>
                      <a:lnTo>
                        <a:pt x="99" y="99"/>
                      </a:lnTo>
                      <a:lnTo>
                        <a:pt x="99" y="107"/>
                      </a:lnTo>
                      <a:lnTo>
                        <a:pt x="103" y="116"/>
                      </a:lnTo>
                      <a:lnTo>
                        <a:pt x="107" y="125"/>
                      </a:lnTo>
                      <a:lnTo>
                        <a:pt x="109" y="133"/>
                      </a:lnTo>
                      <a:lnTo>
                        <a:pt x="113" y="147"/>
                      </a:lnTo>
                      <a:lnTo>
                        <a:pt x="113" y="155"/>
                      </a:lnTo>
                      <a:lnTo>
                        <a:pt x="117" y="161"/>
                      </a:lnTo>
                      <a:lnTo>
                        <a:pt x="125" y="166"/>
                      </a:lnTo>
                      <a:lnTo>
                        <a:pt x="133" y="167"/>
                      </a:lnTo>
                      <a:lnTo>
                        <a:pt x="141" y="171"/>
                      </a:lnTo>
                      <a:lnTo>
                        <a:pt x="147" y="179"/>
                      </a:lnTo>
                      <a:lnTo>
                        <a:pt x="155" y="183"/>
                      </a:lnTo>
                      <a:lnTo>
                        <a:pt x="163" y="187"/>
                      </a:lnTo>
                      <a:lnTo>
                        <a:pt x="172" y="192"/>
                      </a:lnTo>
                      <a:lnTo>
                        <a:pt x="177" y="200"/>
                      </a:lnTo>
                      <a:lnTo>
                        <a:pt x="185" y="205"/>
                      </a:lnTo>
                      <a:lnTo>
                        <a:pt x="185" y="213"/>
                      </a:lnTo>
                      <a:lnTo>
                        <a:pt x="189" y="222"/>
                      </a:lnTo>
                      <a:lnTo>
                        <a:pt x="193" y="243"/>
                      </a:lnTo>
                      <a:lnTo>
                        <a:pt x="199" y="252"/>
                      </a:lnTo>
                      <a:lnTo>
                        <a:pt x="207" y="258"/>
                      </a:lnTo>
                      <a:lnTo>
                        <a:pt x="215" y="260"/>
                      </a:lnTo>
                      <a:lnTo>
                        <a:pt x="224" y="262"/>
                      </a:lnTo>
                      <a:lnTo>
                        <a:pt x="234" y="268"/>
                      </a:lnTo>
                      <a:lnTo>
                        <a:pt x="237" y="278"/>
                      </a:lnTo>
                      <a:lnTo>
                        <a:pt x="244" y="282"/>
                      </a:lnTo>
                      <a:lnTo>
                        <a:pt x="254" y="286"/>
                      </a:lnTo>
                      <a:lnTo>
                        <a:pt x="262" y="288"/>
                      </a:lnTo>
                      <a:lnTo>
                        <a:pt x="266" y="300"/>
                      </a:lnTo>
                      <a:lnTo>
                        <a:pt x="275" y="307"/>
                      </a:lnTo>
                      <a:lnTo>
                        <a:pt x="275" y="315"/>
                      </a:lnTo>
                      <a:lnTo>
                        <a:pt x="272" y="324"/>
                      </a:lnTo>
                      <a:lnTo>
                        <a:pt x="264" y="329"/>
                      </a:lnTo>
                      <a:lnTo>
                        <a:pt x="258" y="337"/>
                      </a:lnTo>
                      <a:lnTo>
                        <a:pt x="250" y="342"/>
                      </a:lnTo>
                      <a:lnTo>
                        <a:pt x="246" y="349"/>
                      </a:lnTo>
                      <a:lnTo>
                        <a:pt x="246" y="358"/>
                      </a:lnTo>
                      <a:lnTo>
                        <a:pt x="244" y="368"/>
                      </a:lnTo>
                      <a:lnTo>
                        <a:pt x="240" y="376"/>
                      </a:lnTo>
                      <a:lnTo>
                        <a:pt x="240" y="384"/>
                      </a:lnTo>
                      <a:lnTo>
                        <a:pt x="242" y="392"/>
                      </a:lnTo>
                      <a:lnTo>
                        <a:pt x="246" y="401"/>
                      </a:lnTo>
                      <a:lnTo>
                        <a:pt x="254" y="406"/>
                      </a:lnTo>
                      <a:lnTo>
                        <a:pt x="262" y="410"/>
                      </a:lnTo>
                      <a:lnTo>
                        <a:pt x="270" y="415"/>
                      </a:lnTo>
                      <a:lnTo>
                        <a:pt x="280" y="415"/>
                      </a:lnTo>
                      <a:lnTo>
                        <a:pt x="288" y="410"/>
                      </a:lnTo>
                      <a:lnTo>
                        <a:pt x="292" y="402"/>
                      </a:lnTo>
                      <a:lnTo>
                        <a:pt x="292" y="394"/>
                      </a:lnTo>
                      <a:lnTo>
                        <a:pt x="296" y="385"/>
                      </a:lnTo>
                      <a:lnTo>
                        <a:pt x="300" y="375"/>
                      </a:lnTo>
                      <a:lnTo>
                        <a:pt x="306" y="368"/>
                      </a:lnTo>
                      <a:lnTo>
                        <a:pt x="306" y="359"/>
                      </a:lnTo>
                      <a:lnTo>
                        <a:pt x="314" y="355"/>
                      </a:lnTo>
                      <a:lnTo>
                        <a:pt x="322" y="354"/>
                      </a:lnTo>
                      <a:lnTo>
                        <a:pt x="331" y="355"/>
                      </a:lnTo>
                      <a:lnTo>
                        <a:pt x="340" y="359"/>
                      </a:lnTo>
                      <a:lnTo>
                        <a:pt x="348" y="364"/>
                      </a:lnTo>
                      <a:lnTo>
                        <a:pt x="357" y="366"/>
                      </a:lnTo>
                      <a:lnTo>
                        <a:pt x="362" y="376"/>
                      </a:lnTo>
                      <a:lnTo>
                        <a:pt x="370" y="380"/>
                      </a:lnTo>
                      <a:lnTo>
                        <a:pt x="376" y="388"/>
                      </a:lnTo>
                      <a:lnTo>
                        <a:pt x="383" y="392"/>
                      </a:lnTo>
                      <a:lnTo>
                        <a:pt x="392" y="394"/>
                      </a:lnTo>
                      <a:lnTo>
                        <a:pt x="398" y="402"/>
                      </a:lnTo>
                      <a:lnTo>
                        <a:pt x="400" y="415"/>
                      </a:lnTo>
                      <a:lnTo>
                        <a:pt x="403" y="424"/>
                      </a:lnTo>
                      <a:lnTo>
                        <a:pt x="405" y="432"/>
                      </a:lnTo>
                      <a:lnTo>
                        <a:pt x="403" y="448"/>
                      </a:lnTo>
                      <a:lnTo>
                        <a:pt x="403" y="456"/>
                      </a:lnTo>
                      <a:lnTo>
                        <a:pt x="403" y="471"/>
                      </a:lnTo>
                      <a:lnTo>
                        <a:pt x="403" y="478"/>
                      </a:lnTo>
                      <a:lnTo>
                        <a:pt x="403" y="486"/>
                      </a:lnTo>
                      <a:lnTo>
                        <a:pt x="403" y="497"/>
                      </a:lnTo>
                      <a:lnTo>
                        <a:pt x="403" y="504"/>
                      </a:lnTo>
                      <a:lnTo>
                        <a:pt x="400" y="512"/>
                      </a:lnTo>
                      <a:lnTo>
                        <a:pt x="393" y="517"/>
                      </a:lnTo>
                      <a:lnTo>
                        <a:pt x="384" y="522"/>
                      </a:lnTo>
                      <a:lnTo>
                        <a:pt x="376" y="525"/>
                      </a:lnTo>
                      <a:lnTo>
                        <a:pt x="367" y="527"/>
                      </a:lnTo>
                      <a:lnTo>
                        <a:pt x="362" y="533"/>
                      </a:lnTo>
                      <a:lnTo>
                        <a:pt x="358" y="542"/>
                      </a:lnTo>
                      <a:lnTo>
                        <a:pt x="352" y="550"/>
                      </a:lnTo>
                      <a:lnTo>
                        <a:pt x="346" y="550"/>
                      </a:lnTo>
                      <a:lnTo>
                        <a:pt x="336" y="554"/>
                      </a:lnTo>
                      <a:lnTo>
                        <a:pt x="331" y="564"/>
                      </a:lnTo>
                      <a:lnTo>
                        <a:pt x="324" y="572"/>
                      </a:lnTo>
                      <a:lnTo>
                        <a:pt x="316" y="573"/>
                      </a:lnTo>
                      <a:lnTo>
                        <a:pt x="306" y="578"/>
                      </a:lnTo>
                      <a:lnTo>
                        <a:pt x="298" y="582"/>
                      </a:lnTo>
                      <a:lnTo>
                        <a:pt x="290" y="584"/>
                      </a:lnTo>
                      <a:lnTo>
                        <a:pt x="280" y="580"/>
                      </a:lnTo>
                      <a:lnTo>
                        <a:pt x="272" y="578"/>
                      </a:lnTo>
                      <a:lnTo>
                        <a:pt x="264" y="578"/>
                      </a:lnTo>
                      <a:lnTo>
                        <a:pt x="254" y="578"/>
                      </a:lnTo>
                      <a:lnTo>
                        <a:pt x="246" y="576"/>
                      </a:lnTo>
                      <a:lnTo>
                        <a:pt x="239" y="572"/>
                      </a:lnTo>
                      <a:lnTo>
                        <a:pt x="229" y="568"/>
                      </a:lnTo>
                      <a:lnTo>
                        <a:pt x="221" y="568"/>
                      </a:lnTo>
                      <a:lnTo>
                        <a:pt x="213" y="568"/>
                      </a:lnTo>
                      <a:lnTo>
                        <a:pt x="203" y="568"/>
                      </a:lnTo>
                      <a:lnTo>
                        <a:pt x="195" y="568"/>
                      </a:lnTo>
                      <a:lnTo>
                        <a:pt x="187" y="573"/>
                      </a:lnTo>
                      <a:lnTo>
                        <a:pt x="177" y="576"/>
                      </a:lnTo>
                      <a:lnTo>
                        <a:pt x="173" y="584"/>
                      </a:lnTo>
                      <a:lnTo>
                        <a:pt x="173" y="598"/>
                      </a:lnTo>
                      <a:lnTo>
                        <a:pt x="167" y="606"/>
                      </a:lnTo>
                      <a:lnTo>
                        <a:pt x="161" y="612"/>
                      </a:lnTo>
                      <a:lnTo>
                        <a:pt x="159" y="629"/>
                      </a:lnTo>
                      <a:lnTo>
                        <a:pt x="159" y="636"/>
                      </a:lnTo>
                      <a:lnTo>
                        <a:pt x="161" y="644"/>
                      </a:lnTo>
                      <a:lnTo>
                        <a:pt x="167" y="649"/>
                      </a:lnTo>
                      <a:lnTo>
                        <a:pt x="167" y="657"/>
                      </a:lnTo>
                      <a:lnTo>
                        <a:pt x="172" y="666"/>
                      </a:lnTo>
                      <a:lnTo>
                        <a:pt x="177" y="675"/>
                      </a:lnTo>
                      <a:lnTo>
                        <a:pt x="181" y="689"/>
                      </a:lnTo>
                      <a:lnTo>
                        <a:pt x="185" y="695"/>
                      </a:lnTo>
                      <a:lnTo>
                        <a:pt x="185" y="705"/>
                      </a:lnTo>
                      <a:lnTo>
                        <a:pt x="185" y="715"/>
                      </a:lnTo>
                      <a:lnTo>
                        <a:pt x="187" y="721"/>
                      </a:lnTo>
                      <a:lnTo>
                        <a:pt x="193" y="725"/>
                      </a:lnTo>
                      <a:lnTo>
                        <a:pt x="193" y="736"/>
                      </a:lnTo>
                      <a:lnTo>
                        <a:pt x="187" y="743"/>
                      </a:lnTo>
                      <a:lnTo>
                        <a:pt x="177" y="749"/>
                      </a:lnTo>
                      <a:lnTo>
                        <a:pt x="173" y="756"/>
                      </a:lnTo>
                      <a:lnTo>
                        <a:pt x="165" y="764"/>
                      </a:lnTo>
                      <a:lnTo>
                        <a:pt x="155" y="769"/>
                      </a:lnTo>
                      <a:lnTo>
                        <a:pt x="151" y="776"/>
                      </a:lnTo>
                      <a:lnTo>
                        <a:pt x="143" y="782"/>
                      </a:lnTo>
                      <a:lnTo>
                        <a:pt x="135" y="785"/>
                      </a:lnTo>
                      <a:lnTo>
                        <a:pt x="125" y="786"/>
                      </a:lnTo>
                      <a:lnTo>
                        <a:pt x="117" y="786"/>
                      </a:lnTo>
                      <a:lnTo>
                        <a:pt x="109" y="791"/>
                      </a:lnTo>
                      <a:lnTo>
                        <a:pt x="107" y="799"/>
                      </a:lnTo>
                      <a:lnTo>
                        <a:pt x="100" y="800"/>
                      </a:lnTo>
                      <a:lnTo>
                        <a:pt x="91" y="800"/>
                      </a:lnTo>
                      <a:lnTo>
                        <a:pt x="83" y="804"/>
                      </a:lnTo>
                      <a:lnTo>
                        <a:pt x="75" y="808"/>
                      </a:lnTo>
                      <a:lnTo>
                        <a:pt x="66" y="809"/>
                      </a:lnTo>
                      <a:lnTo>
                        <a:pt x="58" y="809"/>
                      </a:lnTo>
                      <a:lnTo>
                        <a:pt x="49" y="809"/>
                      </a:lnTo>
                      <a:lnTo>
                        <a:pt x="40" y="809"/>
                      </a:lnTo>
                      <a:lnTo>
                        <a:pt x="32" y="809"/>
                      </a:lnTo>
                      <a:lnTo>
                        <a:pt x="23" y="809"/>
                      </a:lnTo>
                      <a:lnTo>
                        <a:pt x="14" y="809"/>
                      </a:lnTo>
                      <a:lnTo>
                        <a:pt x="6" y="809"/>
                      </a:lnTo>
                      <a:lnTo>
                        <a:pt x="0" y="818"/>
                      </a:lnTo>
                      <a:lnTo>
                        <a:pt x="2" y="824"/>
                      </a:lnTo>
                      <a:lnTo>
                        <a:pt x="10" y="830"/>
                      </a:lnTo>
                      <a:lnTo>
                        <a:pt x="18" y="830"/>
                      </a:lnTo>
                      <a:lnTo>
                        <a:pt x="26" y="830"/>
                      </a:lnTo>
                      <a:lnTo>
                        <a:pt x="34" y="834"/>
                      </a:lnTo>
                      <a:lnTo>
                        <a:pt x="43" y="834"/>
                      </a:lnTo>
                      <a:lnTo>
                        <a:pt x="52" y="834"/>
                      </a:lnTo>
                      <a:lnTo>
                        <a:pt x="60" y="838"/>
                      </a:lnTo>
                      <a:lnTo>
                        <a:pt x="69" y="856"/>
                      </a:lnTo>
                      <a:lnTo>
                        <a:pt x="85" y="856"/>
                      </a:lnTo>
                      <a:lnTo>
                        <a:pt x="103" y="854"/>
                      </a:lnTo>
                      <a:lnTo>
                        <a:pt x="109" y="848"/>
                      </a:lnTo>
                      <a:lnTo>
                        <a:pt x="115" y="843"/>
                      </a:lnTo>
                      <a:lnTo>
                        <a:pt x="125" y="842"/>
                      </a:lnTo>
                      <a:lnTo>
                        <a:pt x="135" y="842"/>
                      </a:lnTo>
                      <a:lnTo>
                        <a:pt x="151" y="842"/>
                      </a:lnTo>
                      <a:lnTo>
                        <a:pt x="161" y="842"/>
                      </a:lnTo>
                      <a:lnTo>
                        <a:pt x="167" y="842"/>
                      </a:lnTo>
                      <a:lnTo>
                        <a:pt x="169" y="834"/>
                      </a:lnTo>
                      <a:lnTo>
                        <a:pt x="244" y="800"/>
                      </a:lnTo>
                      <a:lnTo>
                        <a:pt x="310" y="759"/>
                      </a:lnTo>
                      <a:lnTo>
                        <a:pt x="372" y="705"/>
                      </a:lnTo>
                      <a:lnTo>
                        <a:pt x="413" y="649"/>
                      </a:lnTo>
                      <a:lnTo>
                        <a:pt x="443" y="593"/>
                      </a:lnTo>
                      <a:lnTo>
                        <a:pt x="465" y="521"/>
                      </a:lnTo>
                      <a:lnTo>
                        <a:pt x="473" y="448"/>
                      </a:lnTo>
                      <a:lnTo>
                        <a:pt x="470" y="375"/>
                      </a:lnTo>
                      <a:lnTo>
                        <a:pt x="460" y="315"/>
                      </a:lnTo>
                      <a:lnTo>
                        <a:pt x="431" y="244"/>
                      </a:lnTo>
                      <a:lnTo>
                        <a:pt x="409" y="200"/>
                      </a:lnTo>
                      <a:lnTo>
                        <a:pt x="370" y="155"/>
                      </a:lnTo>
                      <a:lnTo>
                        <a:pt x="336" y="113"/>
                      </a:lnTo>
                      <a:lnTo>
                        <a:pt x="294" y="82"/>
                      </a:lnTo>
                      <a:lnTo>
                        <a:pt x="237" y="56"/>
                      </a:lnTo>
                      <a:lnTo>
                        <a:pt x="177" y="32"/>
                      </a:lnTo>
                      <a:lnTo>
                        <a:pt x="121" y="8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47140" name="Freeform 11"/>
              <p:cNvSpPr>
                <a:spLocks/>
              </p:cNvSpPr>
              <p:nvPr/>
            </p:nvSpPr>
            <p:spPr bwMode="auto">
              <a:xfrm>
                <a:off x="3188" y="2535"/>
                <a:ext cx="835" cy="886"/>
              </a:xfrm>
              <a:custGeom>
                <a:avLst/>
                <a:gdLst>
                  <a:gd name="T0" fmla="*/ 784 w 835"/>
                  <a:gd name="T1" fmla="*/ 85 h 886"/>
                  <a:gd name="T2" fmla="*/ 720 w 835"/>
                  <a:gd name="T3" fmla="*/ 51 h 886"/>
                  <a:gd name="T4" fmla="*/ 661 w 835"/>
                  <a:gd name="T5" fmla="*/ 30 h 886"/>
                  <a:gd name="T6" fmla="*/ 606 w 835"/>
                  <a:gd name="T7" fmla="*/ 13 h 886"/>
                  <a:gd name="T8" fmla="*/ 547 w 835"/>
                  <a:gd name="T9" fmla="*/ 0 h 886"/>
                  <a:gd name="T10" fmla="*/ 462 w 835"/>
                  <a:gd name="T11" fmla="*/ 0 h 886"/>
                  <a:gd name="T12" fmla="*/ 389 w 835"/>
                  <a:gd name="T13" fmla="*/ 8 h 886"/>
                  <a:gd name="T14" fmla="*/ 332 w 835"/>
                  <a:gd name="T15" fmla="*/ 24 h 886"/>
                  <a:gd name="T16" fmla="*/ 281 w 835"/>
                  <a:gd name="T17" fmla="*/ 43 h 886"/>
                  <a:gd name="T18" fmla="*/ 223 w 835"/>
                  <a:gd name="T19" fmla="*/ 63 h 886"/>
                  <a:gd name="T20" fmla="*/ 179 w 835"/>
                  <a:gd name="T21" fmla="*/ 98 h 886"/>
                  <a:gd name="T22" fmla="*/ 128 w 835"/>
                  <a:gd name="T23" fmla="*/ 137 h 886"/>
                  <a:gd name="T24" fmla="*/ 90 w 835"/>
                  <a:gd name="T25" fmla="*/ 181 h 886"/>
                  <a:gd name="T26" fmla="*/ 63 w 835"/>
                  <a:gd name="T27" fmla="*/ 232 h 886"/>
                  <a:gd name="T28" fmla="*/ 26 w 835"/>
                  <a:gd name="T29" fmla="*/ 298 h 886"/>
                  <a:gd name="T30" fmla="*/ 12 w 835"/>
                  <a:gd name="T31" fmla="*/ 349 h 886"/>
                  <a:gd name="T32" fmla="*/ 3 w 835"/>
                  <a:gd name="T33" fmla="*/ 421 h 886"/>
                  <a:gd name="T34" fmla="*/ 0 w 835"/>
                  <a:gd name="T35" fmla="*/ 490 h 886"/>
                  <a:gd name="T36" fmla="*/ 22 w 835"/>
                  <a:gd name="T37" fmla="*/ 582 h 886"/>
                  <a:gd name="T38" fmla="*/ 59 w 835"/>
                  <a:gd name="T39" fmla="*/ 650 h 886"/>
                  <a:gd name="T40" fmla="*/ 102 w 835"/>
                  <a:gd name="T41" fmla="*/ 716 h 886"/>
                  <a:gd name="T42" fmla="*/ 157 w 835"/>
                  <a:gd name="T43" fmla="*/ 771 h 886"/>
                  <a:gd name="T44" fmla="*/ 213 w 835"/>
                  <a:gd name="T45" fmla="*/ 808 h 886"/>
                  <a:gd name="T46" fmla="*/ 287 w 835"/>
                  <a:gd name="T47" fmla="*/ 848 h 886"/>
                  <a:gd name="T48" fmla="*/ 351 w 835"/>
                  <a:gd name="T49" fmla="*/ 869 h 886"/>
                  <a:gd name="T50" fmla="*/ 419 w 835"/>
                  <a:gd name="T51" fmla="*/ 882 h 886"/>
                  <a:gd name="T52" fmla="*/ 482 w 835"/>
                  <a:gd name="T53" fmla="*/ 886 h 886"/>
                  <a:gd name="T54" fmla="*/ 452 w 835"/>
                  <a:gd name="T55" fmla="*/ 864 h 886"/>
                  <a:gd name="T56" fmla="*/ 372 w 835"/>
                  <a:gd name="T57" fmla="*/ 853 h 886"/>
                  <a:gd name="T58" fmla="*/ 311 w 835"/>
                  <a:gd name="T59" fmla="*/ 836 h 886"/>
                  <a:gd name="T60" fmla="*/ 252 w 835"/>
                  <a:gd name="T61" fmla="*/ 805 h 886"/>
                  <a:gd name="T62" fmla="*/ 191 w 835"/>
                  <a:gd name="T63" fmla="*/ 770 h 886"/>
                  <a:gd name="T64" fmla="*/ 141 w 835"/>
                  <a:gd name="T65" fmla="*/ 729 h 886"/>
                  <a:gd name="T66" fmla="*/ 98 w 835"/>
                  <a:gd name="T67" fmla="*/ 684 h 886"/>
                  <a:gd name="T68" fmla="*/ 65 w 835"/>
                  <a:gd name="T69" fmla="*/ 626 h 886"/>
                  <a:gd name="T70" fmla="*/ 29 w 835"/>
                  <a:gd name="T71" fmla="*/ 528 h 886"/>
                  <a:gd name="T72" fmla="*/ 20 w 835"/>
                  <a:gd name="T73" fmla="*/ 463 h 886"/>
                  <a:gd name="T74" fmla="*/ 26 w 835"/>
                  <a:gd name="T75" fmla="*/ 386 h 886"/>
                  <a:gd name="T76" fmla="*/ 39 w 835"/>
                  <a:gd name="T77" fmla="*/ 303 h 886"/>
                  <a:gd name="T78" fmla="*/ 73 w 835"/>
                  <a:gd name="T79" fmla="*/ 247 h 886"/>
                  <a:gd name="T80" fmla="*/ 120 w 835"/>
                  <a:gd name="T81" fmla="*/ 183 h 886"/>
                  <a:gd name="T82" fmla="*/ 179 w 835"/>
                  <a:gd name="T83" fmla="*/ 127 h 886"/>
                  <a:gd name="T84" fmla="*/ 230 w 835"/>
                  <a:gd name="T85" fmla="*/ 89 h 886"/>
                  <a:gd name="T86" fmla="*/ 282 w 835"/>
                  <a:gd name="T87" fmla="*/ 64 h 886"/>
                  <a:gd name="T88" fmla="*/ 347 w 835"/>
                  <a:gd name="T89" fmla="*/ 43 h 886"/>
                  <a:gd name="T90" fmla="*/ 417 w 835"/>
                  <a:gd name="T91" fmla="*/ 26 h 886"/>
                  <a:gd name="T92" fmla="*/ 495 w 835"/>
                  <a:gd name="T93" fmla="*/ 20 h 886"/>
                  <a:gd name="T94" fmla="*/ 580 w 835"/>
                  <a:gd name="T95" fmla="*/ 26 h 886"/>
                  <a:gd name="T96" fmla="*/ 647 w 835"/>
                  <a:gd name="T97" fmla="*/ 47 h 886"/>
                  <a:gd name="T98" fmla="*/ 712 w 835"/>
                  <a:gd name="T99" fmla="*/ 75 h 886"/>
                  <a:gd name="T100" fmla="*/ 773 w 835"/>
                  <a:gd name="T101" fmla="*/ 104 h 886"/>
                  <a:gd name="T102" fmla="*/ 835 w 835"/>
                  <a:gd name="T103" fmla="*/ 141 h 886"/>
                  <a:gd name="T104" fmla="*/ 784 w 835"/>
                  <a:gd name="T105" fmla="*/ 85 h 88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835"/>
                  <a:gd name="T160" fmla="*/ 0 h 886"/>
                  <a:gd name="T161" fmla="*/ 835 w 835"/>
                  <a:gd name="T162" fmla="*/ 886 h 88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835" h="886">
                    <a:moveTo>
                      <a:pt x="784" y="85"/>
                    </a:moveTo>
                    <a:lnTo>
                      <a:pt x="720" y="51"/>
                    </a:lnTo>
                    <a:lnTo>
                      <a:pt x="661" y="30"/>
                    </a:lnTo>
                    <a:lnTo>
                      <a:pt x="606" y="13"/>
                    </a:lnTo>
                    <a:lnTo>
                      <a:pt x="547" y="0"/>
                    </a:lnTo>
                    <a:lnTo>
                      <a:pt x="462" y="0"/>
                    </a:lnTo>
                    <a:lnTo>
                      <a:pt x="389" y="8"/>
                    </a:lnTo>
                    <a:lnTo>
                      <a:pt x="332" y="24"/>
                    </a:lnTo>
                    <a:lnTo>
                      <a:pt x="281" y="43"/>
                    </a:lnTo>
                    <a:lnTo>
                      <a:pt x="223" y="63"/>
                    </a:lnTo>
                    <a:lnTo>
                      <a:pt x="179" y="98"/>
                    </a:lnTo>
                    <a:lnTo>
                      <a:pt x="128" y="137"/>
                    </a:lnTo>
                    <a:lnTo>
                      <a:pt x="90" y="181"/>
                    </a:lnTo>
                    <a:lnTo>
                      <a:pt x="63" y="232"/>
                    </a:lnTo>
                    <a:lnTo>
                      <a:pt x="26" y="298"/>
                    </a:lnTo>
                    <a:lnTo>
                      <a:pt x="12" y="349"/>
                    </a:lnTo>
                    <a:lnTo>
                      <a:pt x="3" y="421"/>
                    </a:lnTo>
                    <a:lnTo>
                      <a:pt x="0" y="490"/>
                    </a:lnTo>
                    <a:lnTo>
                      <a:pt x="22" y="582"/>
                    </a:lnTo>
                    <a:lnTo>
                      <a:pt x="59" y="650"/>
                    </a:lnTo>
                    <a:lnTo>
                      <a:pt x="102" y="716"/>
                    </a:lnTo>
                    <a:lnTo>
                      <a:pt x="157" y="771"/>
                    </a:lnTo>
                    <a:lnTo>
                      <a:pt x="213" y="808"/>
                    </a:lnTo>
                    <a:lnTo>
                      <a:pt x="287" y="848"/>
                    </a:lnTo>
                    <a:lnTo>
                      <a:pt x="351" y="869"/>
                    </a:lnTo>
                    <a:lnTo>
                      <a:pt x="419" y="882"/>
                    </a:lnTo>
                    <a:lnTo>
                      <a:pt x="482" y="886"/>
                    </a:lnTo>
                    <a:lnTo>
                      <a:pt x="452" y="864"/>
                    </a:lnTo>
                    <a:lnTo>
                      <a:pt x="372" y="853"/>
                    </a:lnTo>
                    <a:lnTo>
                      <a:pt x="311" y="836"/>
                    </a:lnTo>
                    <a:lnTo>
                      <a:pt x="252" y="805"/>
                    </a:lnTo>
                    <a:lnTo>
                      <a:pt x="191" y="770"/>
                    </a:lnTo>
                    <a:lnTo>
                      <a:pt x="141" y="729"/>
                    </a:lnTo>
                    <a:lnTo>
                      <a:pt x="98" y="684"/>
                    </a:lnTo>
                    <a:lnTo>
                      <a:pt x="65" y="626"/>
                    </a:lnTo>
                    <a:lnTo>
                      <a:pt x="29" y="528"/>
                    </a:lnTo>
                    <a:lnTo>
                      <a:pt x="20" y="463"/>
                    </a:lnTo>
                    <a:lnTo>
                      <a:pt x="26" y="386"/>
                    </a:lnTo>
                    <a:lnTo>
                      <a:pt x="39" y="303"/>
                    </a:lnTo>
                    <a:lnTo>
                      <a:pt x="73" y="247"/>
                    </a:lnTo>
                    <a:lnTo>
                      <a:pt x="120" y="183"/>
                    </a:lnTo>
                    <a:lnTo>
                      <a:pt x="179" y="127"/>
                    </a:lnTo>
                    <a:lnTo>
                      <a:pt x="230" y="89"/>
                    </a:lnTo>
                    <a:lnTo>
                      <a:pt x="282" y="64"/>
                    </a:lnTo>
                    <a:lnTo>
                      <a:pt x="347" y="43"/>
                    </a:lnTo>
                    <a:lnTo>
                      <a:pt x="417" y="26"/>
                    </a:lnTo>
                    <a:lnTo>
                      <a:pt x="495" y="20"/>
                    </a:lnTo>
                    <a:lnTo>
                      <a:pt x="580" y="26"/>
                    </a:lnTo>
                    <a:lnTo>
                      <a:pt x="647" y="47"/>
                    </a:lnTo>
                    <a:lnTo>
                      <a:pt x="712" y="75"/>
                    </a:lnTo>
                    <a:lnTo>
                      <a:pt x="773" y="104"/>
                    </a:lnTo>
                    <a:lnTo>
                      <a:pt x="835" y="141"/>
                    </a:lnTo>
                    <a:lnTo>
                      <a:pt x="784" y="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41" name="Freeform 12"/>
              <p:cNvSpPr>
                <a:spLocks/>
              </p:cNvSpPr>
              <p:nvPr/>
            </p:nvSpPr>
            <p:spPr bwMode="auto">
              <a:xfrm>
                <a:off x="3555" y="2602"/>
                <a:ext cx="605" cy="821"/>
              </a:xfrm>
              <a:custGeom>
                <a:avLst/>
                <a:gdLst>
                  <a:gd name="T0" fmla="*/ 468 w 605"/>
                  <a:gd name="T1" fmla="*/ 54 h 821"/>
                  <a:gd name="T2" fmla="*/ 408 w 605"/>
                  <a:gd name="T3" fmla="*/ 12 h 821"/>
                  <a:gd name="T4" fmla="*/ 362 w 605"/>
                  <a:gd name="T5" fmla="*/ 0 h 821"/>
                  <a:gd name="T6" fmla="*/ 441 w 605"/>
                  <a:gd name="T7" fmla="*/ 54 h 821"/>
                  <a:gd name="T8" fmla="*/ 475 w 605"/>
                  <a:gd name="T9" fmla="*/ 95 h 821"/>
                  <a:gd name="T10" fmla="*/ 522 w 605"/>
                  <a:gd name="T11" fmla="*/ 157 h 821"/>
                  <a:gd name="T12" fmla="*/ 551 w 605"/>
                  <a:gd name="T13" fmla="*/ 216 h 821"/>
                  <a:gd name="T14" fmla="*/ 573 w 605"/>
                  <a:gd name="T15" fmla="*/ 268 h 821"/>
                  <a:gd name="T16" fmla="*/ 587 w 605"/>
                  <a:gd name="T17" fmla="*/ 328 h 821"/>
                  <a:gd name="T18" fmla="*/ 587 w 605"/>
                  <a:gd name="T19" fmla="*/ 397 h 821"/>
                  <a:gd name="T20" fmla="*/ 582 w 605"/>
                  <a:gd name="T21" fmla="*/ 451 h 821"/>
                  <a:gd name="T22" fmla="*/ 562 w 605"/>
                  <a:gd name="T23" fmla="*/ 510 h 821"/>
                  <a:gd name="T24" fmla="*/ 541 w 605"/>
                  <a:gd name="T25" fmla="*/ 559 h 821"/>
                  <a:gd name="T26" fmla="*/ 505 w 605"/>
                  <a:gd name="T27" fmla="*/ 617 h 821"/>
                  <a:gd name="T28" fmla="*/ 455 w 605"/>
                  <a:gd name="T29" fmla="*/ 669 h 821"/>
                  <a:gd name="T30" fmla="*/ 403 w 605"/>
                  <a:gd name="T31" fmla="*/ 713 h 821"/>
                  <a:gd name="T32" fmla="*/ 351 w 605"/>
                  <a:gd name="T33" fmla="*/ 739 h 821"/>
                  <a:gd name="T34" fmla="*/ 292 w 605"/>
                  <a:gd name="T35" fmla="*/ 772 h 821"/>
                  <a:gd name="T36" fmla="*/ 236 w 605"/>
                  <a:gd name="T37" fmla="*/ 791 h 821"/>
                  <a:gd name="T38" fmla="*/ 175 w 605"/>
                  <a:gd name="T39" fmla="*/ 799 h 821"/>
                  <a:gd name="T40" fmla="*/ 119 w 605"/>
                  <a:gd name="T41" fmla="*/ 803 h 821"/>
                  <a:gd name="T42" fmla="*/ 48 w 605"/>
                  <a:gd name="T43" fmla="*/ 799 h 821"/>
                  <a:gd name="T44" fmla="*/ 0 w 605"/>
                  <a:gd name="T45" fmla="*/ 798 h 821"/>
                  <a:gd name="T46" fmla="*/ 96 w 605"/>
                  <a:gd name="T47" fmla="*/ 821 h 821"/>
                  <a:gd name="T48" fmla="*/ 180 w 605"/>
                  <a:gd name="T49" fmla="*/ 821 h 821"/>
                  <a:gd name="T50" fmla="*/ 270 w 605"/>
                  <a:gd name="T51" fmla="*/ 803 h 821"/>
                  <a:gd name="T52" fmla="*/ 334 w 605"/>
                  <a:gd name="T53" fmla="*/ 787 h 821"/>
                  <a:gd name="T54" fmla="*/ 395 w 605"/>
                  <a:gd name="T55" fmla="*/ 741 h 821"/>
                  <a:gd name="T56" fmla="*/ 475 w 605"/>
                  <a:gd name="T57" fmla="*/ 686 h 821"/>
                  <a:gd name="T58" fmla="*/ 518 w 605"/>
                  <a:gd name="T59" fmla="*/ 636 h 821"/>
                  <a:gd name="T60" fmla="*/ 556 w 605"/>
                  <a:gd name="T61" fmla="*/ 576 h 821"/>
                  <a:gd name="T62" fmla="*/ 583 w 605"/>
                  <a:gd name="T63" fmla="*/ 506 h 821"/>
                  <a:gd name="T64" fmla="*/ 601 w 605"/>
                  <a:gd name="T65" fmla="*/ 459 h 821"/>
                  <a:gd name="T66" fmla="*/ 605 w 605"/>
                  <a:gd name="T67" fmla="*/ 384 h 821"/>
                  <a:gd name="T68" fmla="*/ 603 w 605"/>
                  <a:gd name="T69" fmla="*/ 326 h 821"/>
                  <a:gd name="T70" fmla="*/ 595 w 605"/>
                  <a:gd name="T71" fmla="*/ 255 h 821"/>
                  <a:gd name="T72" fmla="*/ 573 w 605"/>
                  <a:gd name="T73" fmla="*/ 203 h 821"/>
                  <a:gd name="T74" fmla="*/ 545 w 605"/>
                  <a:gd name="T75" fmla="*/ 153 h 821"/>
                  <a:gd name="T76" fmla="*/ 514 w 605"/>
                  <a:gd name="T77" fmla="*/ 109 h 821"/>
                  <a:gd name="T78" fmla="*/ 468 w 605"/>
                  <a:gd name="T79" fmla="*/ 54 h 8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05"/>
                  <a:gd name="T121" fmla="*/ 0 h 821"/>
                  <a:gd name="T122" fmla="*/ 605 w 605"/>
                  <a:gd name="T123" fmla="*/ 821 h 82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05" h="821">
                    <a:moveTo>
                      <a:pt x="468" y="54"/>
                    </a:moveTo>
                    <a:lnTo>
                      <a:pt x="408" y="12"/>
                    </a:lnTo>
                    <a:lnTo>
                      <a:pt x="362" y="0"/>
                    </a:lnTo>
                    <a:lnTo>
                      <a:pt x="441" y="54"/>
                    </a:lnTo>
                    <a:lnTo>
                      <a:pt x="475" y="95"/>
                    </a:lnTo>
                    <a:lnTo>
                      <a:pt x="522" y="157"/>
                    </a:lnTo>
                    <a:lnTo>
                      <a:pt x="551" y="216"/>
                    </a:lnTo>
                    <a:lnTo>
                      <a:pt x="573" y="268"/>
                    </a:lnTo>
                    <a:lnTo>
                      <a:pt x="587" y="328"/>
                    </a:lnTo>
                    <a:lnTo>
                      <a:pt x="587" y="397"/>
                    </a:lnTo>
                    <a:lnTo>
                      <a:pt x="582" y="451"/>
                    </a:lnTo>
                    <a:lnTo>
                      <a:pt x="562" y="510"/>
                    </a:lnTo>
                    <a:lnTo>
                      <a:pt x="541" y="559"/>
                    </a:lnTo>
                    <a:lnTo>
                      <a:pt x="505" y="617"/>
                    </a:lnTo>
                    <a:lnTo>
                      <a:pt x="455" y="669"/>
                    </a:lnTo>
                    <a:lnTo>
                      <a:pt x="403" y="713"/>
                    </a:lnTo>
                    <a:lnTo>
                      <a:pt x="351" y="739"/>
                    </a:lnTo>
                    <a:lnTo>
                      <a:pt x="292" y="772"/>
                    </a:lnTo>
                    <a:lnTo>
                      <a:pt x="236" y="791"/>
                    </a:lnTo>
                    <a:lnTo>
                      <a:pt x="175" y="799"/>
                    </a:lnTo>
                    <a:lnTo>
                      <a:pt x="119" y="803"/>
                    </a:lnTo>
                    <a:lnTo>
                      <a:pt x="48" y="799"/>
                    </a:lnTo>
                    <a:lnTo>
                      <a:pt x="0" y="798"/>
                    </a:lnTo>
                    <a:lnTo>
                      <a:pt x="96" y="821"/>
                    </a:lnTo>
                    <a:lnTo>
                      <a:pt x="180" y="821"/>
                    </a:lnTo>
                    <a:lnTo>
                      <a:pt x="270" y="803"/>
                    </a:lnTo>
                    <a:lnTo>
                      <a:pt x="334" y="787"/>
                    </a:lnTo>
                    <a:lnTo>
                      <a:pt x="395" y="741"/>
                    </a:lnTo>
                    <a:lnTo>
                      <a:pt x="475" y="686"/>
                    </a:lnTo>
                    <a:lnTo>
                      <a:pt x="518" y="636"/>
                    </a:lnTo>
                    <a:lnTo>
                      <a:pt x="556" y="576"/>
                    </a:lnTo>
                    <a:lnTo>
                      <a:pt x="583" y="506"/>
                    </a:lnTo>
                    <a:lnTo>
                      <a:pt x="601" y="459"/>
                    </a:lnTo>
                    <a:lnTo>
                      <a:pt x="605" y="384"/>
                    </a:lnTo>
                    <a:lnTo>
                      <a:pt x="603" y="326"/>
                    </a:lnTo>
                    <a:lnTo>
                      <a:pt x="595" y="255"/>
                    </a:lnTo>
                    <a:lnTo>
                      <a:pt x="573" y="203"/>
                    </a:lnTo>
                    <a:lnTo>
                      <a:pt x="545" y="153"/>
                    </a:lnTo>
                    <a:lnTo>
                      <a:pt x="514" y="109"/>
                    </a:lnTo>
                    <a:lnTo>
                      <a:pt x="468" y="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7110" name="Freeform 13"/>
            <p:cNvSpPr>
              <a:spLocks/>
            </p:cNvSpPr>
            <p:nvPr/>
          </p:nvSpPr>
          <p:spPr bwMode="auto">
            <a:xfrm>
              <a:off x="5005" y="3715"/>
              <a:ext cx="37" cy="45"/>
            </a:xfrm>
            <a:custGeom>
              <a:avLst/>
              <a:gdLst>
                <a:gd name="T0" fmla="*/ 26 w 37"/>
                <a:gd name="T1" fmla="*/ 8 h 45"/>
                <a:gd name="T2" fmla="*/ 21 w 37"/>
                <a:gd name="T3" fmla="*/ 0 h 45"/>
                <a:gd name="T4" fmla="*/ 11 w 37"/>
                <a:gd name="T5" fmla="*/ 0 h 45"/>
                <a:gd name="T6" fmla="*/ 9 w 37"/>
                <a:gd name="T7" fmla="*/ 8 h 45"/>
                <a:gd name="T8" fmla="*/ 3 w 37"/>
                <a:gd name="T9" fmla="*/ 20 h 45"/>
                <a:gd name="T10" fmla="*/ 0 w 37"/>
                <a:gd name="T11" fmla="*/ 30 h 45"/>
                <a:gd name="T12" fmla="*/ 0 w 37"/>
                <a:gd name="T13" fmla="*/ 40 h 45"/>
                <a:gd name="T14" fmla="*/ 9 w 37"/>
                <a:gd name="T15" fmla="*/ 42 h 45"/>
                <a:gd name="T16" fmla="*/ 20 w 37"/>
                <a:gd name="T17" fmla="*/ 45 h 45"/>
                <a:gd name="T18" fmla="*/ 30 w 37"/>
                <a:gd name="T19" fmla="*/ 45 h 45"/>
                <a:gd name="T20" fmla="*/ 35 w 37"/>
                <a:gd name="T21" fmla="*/ 35 h 45"/>
                <a:gd name="T22" fmla="*/ 37 w 37"/>
                <a:gd name="T23" fmla="*/ 26 h 45"/>
                <a:gd name="T24" fmla="*/ 35 w 37"/>
                <a:gd name="T25" fmla="*/ 15 h 45"/>
                <a:gd name="T26" fmla="*/ 26 w 37"/>
                <a:gd name="T27" fmla="*/ 8 h 4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45"/>
                <a:gd name="T44" fmla="*/ 37 w 37"/>
                <a:gd name="T45" fmla="*/ 45 h 4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45">
                  <a:moveTo>
                    <a:pt x="26" y="8"/>
                  </a:moveTo>
                  <a:lnTo>
                    <a:pt x="21" y="0"/>
                  </a:lnTo>
                  <a:lnTo>
                    <a:pt x="11" y="0"/>
                  </a:lnTo>
                  <a:lnTo>
                    <a:pt x="9" y="8"/>
                  </a:lnTo>
                  <a:lnTo>
                    <a:pt x="3" y="20"/>
                  </a:lnTo>
                  <a:lnTo>
                    <a:pt x="0" y="30"/>
                  </a:lnTo>
                  <a:lnTo>
                    <a:pt x="0" y="40"/>
                  </a:lnTo>
                  <a:lnTo>
                    <a:pt x="9" y="42"/>
                  </a:lnTo>
                  <a:lnTo>
                    <a:pt x="20" y="45"/>
                  </a:lnTo>
                  <a:lnTo>
                    <a:pt x="30" y="45"/>
                  </a:lnTo>
                  <a:lnTo>
                    <a:pt x="35" y="35"/>
                  </a:lnTo>
                  <a:lnTo>
                    <a:pt x="37" y="26"/>
                  </a:lnTo>
                  <a:lnTo>
                    <a:pt x="35" y="15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1" name="Freeform 14"/>
            <p:cNvSpPr>
              <a:spLocks/>
            </p:cNvSpPr>
            <p:nvPr/>
          </p:nvSpPr>
          <p:spPr bwMode="auto">
            <a:xfrm>
              <a:off x="4921" y="3622"/>
              <a:ext cx="54" cy="42"/>
            </a:xfrm>
            <a:custGeom>
              <a:avLst/>
              <a:gdLst>
                <a:gd name="T0" fmla="*/ 38 w 54"/>
                <a:gd name="T1" fmla="*/ 2 h 42"/>
                <a:gd name="T2" fmla="*/ 29 w 54"/>
                <a:gd name="T3" fmla="*/ 2 h 42"/>
                <a:gd name="T4" fmla="*/ 19 w 54"/>
                <a:gd name="T5" fmla="*/ 0 h 42"/>
                <a:gd name="T6" fmla="*/ 9 w 54"/>
                <a:gd name="T7" fmla="*/ 2 h 42"/>
                <a:gd name="T8" fmla="*/ 3 w 54"/>
                <a:gd name="T9" fmla="*/ 12 h 42"/>
                <a:gd name="T10" fmla="*/ 0 w 54"/>
                <a:gd name="T11" fmla="*/ 20 h 42"/>
                <a:gd name="T12" fmla="*/ 0 w 54"/>
                <a:gd name="T13" fmla="*/ 31 h 42"/>
                <a:gd name="T14" fmla="*/ 8 w 54"/>
                <a:gd name="T15" fmla="*/ 41 h 42"/>
                <a:gd name="T16" fmla="*/ 18 w 54"/>
                <a:gd name="T17" fmla="*/ 42 h 42"/>
                <a:gd name="T18" fmla="*/ 33 w 54"/>
                <a:gd name="T19" fmla="*/ 42 h 42"/>
                <a:gd name="T20" fmla="*/ 44 w 54"/>
                <a:gd name="T21" fmla="*/ 42 h 42"/>
                <a:gd name="T22" fmla="*/ 54 w 54"/>
                <a:gd name="T23" fmla="*/ 36 h 42"/>
                <a:gd name="T24" fmla="*/ 54 w 54"/>
                <a:gd name="T25" fmla="*/ 28 h 42"/>
                <a:gd name="T26" fmla="*/ 54 w 54"/>
                <a:gd name="T27" fmla="*/ 17 h 42"/>
                <a:gd name="T28" fmla="*/ 45 w 54"/>
                <a:gd name="T29" fmla="*/ 15 h 42"/>
                <a:gd name="T30" fmla="*/ 38 w 54"/>
                <a:gd name="T31" fmla="*/ 2 h 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"/>
                <a:gd name="T49" fmla="*/ 0 h 42"/>
                <a:gd name="T50" fmla="*/ 54 w 54"/>
                <a:gd name="T51" fmla="*/ 42 h 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" h="42">
                  <a:moveTo>
                    <a:pt x="38" y="2"/>
                  </a:moveTo>
                  <a:lnTo>
                    <a:pt x="29" y="2"/>
                  </a:lnTo>
                  <a:lnTo>
                    <a:pt x="19" y="0"/>
                  </a:lnTo>
                  <a:lnTo>
                    <a:pt x="9" y="2"/>
                  </a:lnTo>
                  <a:lnTo>
                    <a:pt x="3" y="12"/>
                  </a:lnTo>
                  <a:lnTo>
                    <a:pt x="0" y="20"/>
                  </a:lnTo>
                  <a:lnTo>
                    <a:pt x="0" y="31"/>
                  </a:lnTo>
                  <a:lnTo>
                    <a:pt x="8" y="41"/>
                  </a:lnTo>
                  <a:lnTo>
                    <a:pt x="18" y="42"/>
                  </a:lnTo>
                  <a:lnTo>
                    <a:pt x="33" y="42"/>
                  </a:lnTo>
                  <a:lnTo>
                    <a:pt x="44" y="42"/>
                  </a:lnTo>
                  <a:lnTo>
                    <a:pt x="54" y="36"/>
                  </a:lnTo>
                  <a:lnTo>
                    <a:pt x="54" y="28"/>
                  </a:lnTo>
                  <a:lnTo>
                    <a:pt x="54" y="17"/>
                  </a:lnTo>
                  <a:lnTo>
                    <a:pt x="45" y="15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2" name="Freeform 15"/>
            <p:cNvSpPr>
              <a:spLocks/>
            </p:cNvSpPr>
            <p:nvPr/>
          </p:nvSpPr>
          <p:spPr bwMode="auto">
            <a:xfrm>
              <a:off x="4752" y="2871"/>
              <a:ext cx="41" cy="38"/>
            </a:xfrm>
            <a:custGeom>
              <a:avLst/>
              <a:gdLst>
                <a:gd name="T0" fmla="*/ 34 w 41"/>
                <a:gd name="T1" fmla="*/ 16 h 38"/>
                <a:gd name="T2" fmla="*/ 39 w 41"/>
                <a:gd name="T3" fmla="*/ 7 h 38"/>
                <a:gd name="T4" fmla="*/ 31 w 41"/>
                <a:gd name="T5" fmla="*/ 0 h 38"/>
                <a:gd name="T6" fmla="*/ 20 w 41"/>
                <a:gd name="T7" fmla="*/ 0 h 38"/>
                <a:gd name="T8" fmla="*/ 10 w 41"/>
                <a:gd name="T9" fmla="*/ 0 h 38"/>
                <a:gd name="T10" fmla="*/ 3 w 41"/>
                <a:gd name="T11" fmla="*/ 11 h 38"/>
                <a:gd name="T12" fmla="*/ 0 w 41"/>
                <a:gd name="T13" fmla="*/ 21 h 38"/>
                <a:gd name="T14" fmla="*/ 0 w 41"/>
                <a:gd name="T15" fmla="*/ 31 h 38"/>
                <a:gd name="T16" fmla="*/ 8 w 41"/>
                <a:gd name="T17" fmla="*/ 38 h 38"/>
                <a:gd name="T18" fmla="*/ 18 w 41"/>
                <a:gd name="T19" fmla="*/ 38 h 38"/>
                <a:gd name="T20" fmla="*/ 29 w 41"/>
                <a:gd name="T21" fmla="*/ 38 h 38"/>
                <a:gd name="T22" fmla="*/ 36 w 41"/>
                <a:gd name="T23" fmla="*/ 27 h 38"/>
                <a:gd name="T24" fmla="*/ 41 w 41"/>
                <a:gd name="T25" fmla="*/ 17 h 38"/>
                <a:gd name="T26" fmla="*/ 39 w 41"/>
                <a:gd name="T27" fmla="*/ 7 h 38"/>
                <a:gd name="T28" fmla="*/ 34 w 41"/>
                <a:gd name="T29" fmla="*/ 16 h 3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1"/>
                <a:gd name="T46" fmla="*/ 0 h 38"/>
                <a:gd name="T47" fmla="*/ 41 w 41"/>
                <a:gd name="T48" fmla="*/ 38 h 3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1" h="38">
                  <a:moveTo>
                    <a:pt x="34" y="16"/>
                  </a:moveTo>
                  <a:lnTo>
                    <a:pt x="39" y="7"/>
                  </a:lnTo>
                  <a:lnTo>
                    <a:pt x="31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3" y="11"/>
                  </a:lnTo>
                  <a:lnTo>
                    <a:pt x="0" y="21"/>
                  </a:lnTo>
                  <a:lnTo>
                    <a:pt x="0" y="31"/>
                  </a:lnTo>
                  <a:lnTo>
                    <a:pt x="8" y="38"/>
                  </a:lnTo>
                  <a:lnTo>
                    <a:pt x="18" y="38"/>
                  </a:lnTo>
                  <a:lnTo>
                    <a:pt x="29" y="38"/>
                  </a:lnTo>
                  <a:lnTo>
                    <a:pt x="36" y="27"/>
                  </a:lnTo>
                  <a:lnTo>
                    <a:pt x="41" y="17"/>
                  </a:lnTo>
                  <a:lnTo>
                    <a:pt x="39" y="7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3" name="Freeform 16"/>
            <p:cNvSpPr>
              <a:spLocks/>
            </p:cNvSpPr>
            <p:nvPr/>
          </p:nvSpPr>
          <p:spPr bwMode="auto">
            <a:xfrm>
              <a:off x="4800" y="2691"/>
              <a:ext cx="32" cy="39"/>
            </a:xfrm>
            <a:custGeom>
              <a:avLst/>
              <a:gdLst>
                <a:gd name="T0" fmla="*/ 32 w 32"/>
                <a:gd name="T1" fmla="*/ 15 h 39"/>
                <a:gd name="T2" fmla="*/ 32 w 32"/>
                <a:gd name="T3" fmla="*/ 3 h 39"/>
                <a:gd name="T4" fmla="*/ 23 w 32"/>
                <a:gd name="T5" fmla="*/ 0 h 39"/>
                <a:gd name="T6" fmla="*/ 13 w 32"/>
                <a:gd name="T7" fmla="*/ 0 h 39"/>
                <a:gd name="T8" fmla="*/ 5 w 32"/>
                <a:gd name="T9" fmla="*/ 8 h 39"/>
                <a:gd name="T10" fmla="*/ 0 w 32"/>
                <a:gd name="T11" fmla="*/ 18 h 39"/>
                <a:gd name="T12" fmla="*/ 0 w 32"/>
                <a:gd name="T13" fmla="*/ 29 h 39"/>
                <a:gd name="T14" fmla="*/ 8 w 32"/>
                <a:gd name="T15" fmla="*/ 39 h 39"/>
                <a:gd name="T16" fmla="*/ 16 w 32"/>
                <a:gd name="T17" fmla="*/ 39 h 39"/>
                <a:gd name="T18" fmla="*/ 27 w 32"/>
                <a:gd name="T19" fmla="*/ 36 h 39"/>
                <a:gd name="T20" fmla="*/ 32 w 32"/>
                <a:gd name="T21" fmla="*/ 26 h 39"/>
                <a:gd name="T22" fmla="*/ 32 w 32"/>
                <a:gd name="T23" fmla="*/ 1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39"/>
                <a:gd name="T38" fmla="*/ 32 w 32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39">
                  <a:moveTo>
                    <a:pt x="32" y="15"/>
                  </a:moveTo>
                  <a:lnTo>
                    <a:pt x="32" y="3"/>
                  </a:lnTo>
                  <a:lnTo>
                    <a:pt x="23" y="0"/>
                  </a:lnTo>
                  <a:lnTo>
                    <a:pt x="13" y="0"/>
                  </a:lnTo>
                  <a:lnTo>
                    <a:pt x="5" y="8"/>
                  </a:lnTo>
                  <a:lnTo>
                    <a:pt x="0" y="18"/>
                  </a:lnTo>
                  <a:lnTo>
                    <a:pt x="0" y="29"/>
                  </a:lnTo>
                  <a:lnTo>
                    <a:pt x="8" y="39"/>
                  </a:lnTo>
                  <a:lnTo>
                    <a:pt x="16" y="39"/>
                  </a:lnTo>
                  <a:lnTo>
                    <a:pt x="27" y="36"/>
                  </a:lnTo>
                  <a:lnTo>
                    <a:pt x="32" y="26"/>
                  </a:lnTo>
                  <a:lnTo>
                    <a:pt x="3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4" name="Freeform 17"/>
            <p:cNvSpPr>
              <a:spLocks/>
            </p:cNvSpPr>
            <p:nvPr/>
          </p:nvSpPr>
          <p:spPr bwMode="auto">
            <a:xfrm>
              <a:off x="4953" y="2760"/>
              <a:ext cx="39" cy="40"/>
            </a:xfrm>
            <a:custGeom>
              <a:avLst/>
              <a:gdLst>
                <a:gd name="T0" fmla="*/ 34 w 39"/>
                <a:gd name="T1" fmla="*/ 16 h 40"/>
                <a:gd name="T2" fmla="*/ 39 w 39"/>
                <a:gd name="T3" fmla="*/ 5 h 40"/>
                <a:gd name="T4" fmla="*/ 30 w 39"/>
                <a:gd name="T5" fmla="*/ 0 h 40"/>
                <a:gd name="T6" fmla="*/ 19 w 39"/>
                <a:gd name="T7" fmla="*/ 0 h 40"/>
                <a:gd name="T8" fmla="*/ 12 w 39"/>
                <a:gd name="T9" fmla="*/ 8 h 40"/>
                <a:gd name="T10" fmla="*/ 0 w 39"/>
                <a:gd name="T11" fmla="*/ 14 h 40"/>
                <a:gd name="T12" fmla="*/ 0 w 39"/>
                <a:gd name="T13" fmla="*/ 24 h 40"/>
                <a:gd name="T14" fmla="*/ 2 w 39"/>
                <a:gd name="T15" fmla="*/ 35 h 40"/>
                <a:gd name="T16" fmla="*/ 12 w 39"/>
                <a:gd name="T17" fmla="*/ 40 h 40"/>
                <a:gd name="T18" fmla="*/ 23 w 39"/>
                <a:gd name="T19" fmla="*/ 40 h 40"/>
                <a:gd name="T20" fmla="*/ 30 w 39"/>
                <a:gd name="T21" fmla="*/ 32 h 40"/>
                <a:gd name="T22" fmla="*/ 36 w 39"/>
                <a:gd name="T23" fmla="*/ 19 h 40"/>
                <a:gd name="T24" fmla="*/ 34 w 39"/>
                <a:gd name="T25" fmla="*/ 1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0"/>
                <a:gd name="T41" fmla="*/ 39 w 39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0">
                  <a:moveTo>
                    <a:pt x="34" y="16"/>
                  </a:moveTo>
                  <a:lnTo>
                    <a:pt x="39" y="5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12" y="8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2" y="35"/>
                  </a:lnTo>
                  <a:lnTo>
                    <a:pt x="12" y="40"/>
                  </a:lnTo>
                  <a:lnTo>
                    <a:pt x="23" y="40"/>
                  </a:lnTo>
                  <a:lnTo>
                    <a:pt x="30" y="32"/>
                  </a:lnTo>
                  <a:lnTo>
                    <a:pt x="36" y="19"/>
                  </a:lnTo>
                  <a:lnTo>
                    <a:pt x="3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5" name="Freeform 18"/>
            <p:cNvSpPr>
              <a:spLocks/>
            </p:cNvSpPr>
            <p:nvPr/>
          </p:nvSpPr>
          <p:spPr bwMode="auto">
            <a:xfrm>
              <a:off x="5018" y="3453"/>
              <a:ext cx="38" cy="37"/>
            </a:xfrm>
            <a:custGeom>
              <a:avLst/>
              <a:gdLst>
                <a:gd name="T0" fmla="*/ 33 w 38"/>
                <a:gd name="T1" fmla="*/ 17 h 37"/>
                <a:gd name="T2" fmla="*/ 38 w 38"/>
                <a:gd name="T3" fmla="*/ 7 h 37"/>
                <a:gd name="T4" fmla="*/ 30 w 38"/>
                <a:gd name="T5" fmla="*/ 0 h 37"/>
                <a:gd name="T6" fmla="*/ 21 w 38"/>
                <a:gd name="T7" fmla="*/ 0 h 37"/>
                <a:gd name="T8" fmla="*/ 11 w 38"/>
                <a:gd name="T9" fmla="*/ 0 h 37"/>
                <a:gd name="T10" fmla="*/ 0 w 38"/>
                <a:gd name="T11" fmla="*/ 2 h 37"/>
                <a:gd name="T12" fmla="*/ 0 w 38"/>
                <a:gd name="T13" fmla="*/ 11 h 37"/>
                <a:gd name="T14" fmla="*/ 0 w 38"/>
                <a:gd name="T15" fmla="*/ 21 h 37"/>
                <a:gd name="T16" fmla="*/ 0 w 38"/>
                <a:gd name="T17" fmla="*/ 32 h 37"/>
                <a:gd name="T18" fmla="*/ 8 w 38"/>
                <a:gd name="T19" fmla="*/ 37 h 37"/>
                <a:gd name="T20" fmla="*/ 19 w 38"/>
                <a:gd name="T21" fmla="*/ 37 h 37"/>
                <a:gd name="T22" fmla="*/ 30 w 38"/>
                <a:gd name="T23" fmla="*/ 34 h 37"/>
                <a:gd name="T24" fmla="*/ 30 w 38"/>
                <a:gd name="T25" fmla="*/ 23 h 37"/>
                <a:gd name="T26" fmla="*/ 33 w 38"/>
                <a:gd name="T27" fmla="*/ 17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7"/>
                <a:gd name="T44" fmla="*/ 38 w 38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7">
                  <a:moveTo>
                    <a:pt x="33" y="17"/>
                  </a:moveTo>
                  <a:lnTo>
                    <a:pt x="38" y="7"/>
                  </a:lnTo>
                  <a:lnTo>
                    <a:pt x="30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0" y="11"/>
                  </a:lnTo>
                  <a:lnTo>
                    <a:pt x="0" y="21"/>
                  </a:lnTo>
                  <a:lnTo>
                    <a:pt x="0" y="32"/>
                  </a:lnTo>
                  <a:lnTo>
                    <a:pt x="8" y="37"/>
                  </a:lnTo>
                  <a:lnTo>
                    <a:pt x="19" y="37"/>
                  </a:lnTo>
                  <a:lnTo>
                    <a:pt x="30" y="34"/>
                  </a:lnTo>
                  <a:lnTo>
                    <a:pt x="30" y="23"/>
                  </a:lnTo>
                  <a:lnTo>
                    <a:pt x="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6" name="Freeform 19"/>
            <p:cNvSpPr>
              <a:spLocks/>
            </p:cNvSpPr>
            <p:nvPr/>
          </p:nvSpPr>
          <p:spPr bwMode="auto">
            <a:xfrm>
              <a:off x="5234" y="2995"/>
              <a:ext cx="279" cy="253"/>
            </a:xfrm>
            <a:custGeom>
              <a:avLst/>
              <a:gdLst>
                <a:gd name="T0" fmla="*/ 101 w 279"/>
                <a:gd name="T1" fmla="*/ 134 h 253"/>
                <a:gd name="T2" fmla="*/ 107 w 279"/>
                <a:gd name="T3" fmla="*/ 93 h 253"/>
                <a:gd name="T4" fmla="*/ 112 w 279"/>
                <a:gd name="T5" fmla="*/ 64 h 253"/>
                <a:gd name="T6" fmla="*/ 124 w 279"/>
                <a:gd name="T7" fmla="*/ 40 h 253"/>
                <a:gd name="T8" fmla="*/ 137 w 279"/>
                <a:gd name="T9" fmla="*/ 20 h 253"/>
                <a:gd name="T10" fmla="*/ 150 w 279"/>
                <a:gd name="T11" fmla="*/ 12 h 253"/>
                <a:gd name="T12" fmla="*/ 164 w 279"/>
                <a:gd name="T13" fmla="*/ 4 h 253"/>
                <a:gd name="T14" fmla="*/ 188 w 279"/>
                <a:gd name="T15" fmla="*/ 0 h 253"/>
                <a:gd name="T16" fmla="*/ 203 w 279"/>
                <a:gd name="T17" fmla="*/ 4 h 253"/>
                <a:gd name="T18" fmla="*/ 228 w 279"/>
                <a:gd name="T19" fmla="*/ 13 h 253"/>
                <a:gd name="T20" fmla="*/ 246 w 279"/>
                <a:gd name="T21" fmla="*/ 29 h 253"/>
                <a:gd name="T22" fmla="*/ 263 w 279"/>
                <a:gd name="T23" fmla="*/ 55 h 253"/>
                <a:gd name="T24" fmla="*/ 275 w 279"/>
                <a:gd name="T25" fmla="*/ 86 h 253"/>
                <a:gd name="T26" fmla="*/ 278 w 279"/>
                <a:gd name="T27" fmla="*/ 110 h 253"/>
                <a:gd name="T28" fmla="*/ 279 w 279"/>
                <a:gd name="T29" fmla="*/ 140 h 253"/>
                <a:gd name="T30" fmla="*/ 272 w 279"/>
                <a:gd name="T31" fmla="*/ 175 h 253"/>
                <a:gd name="T32" fmla="*/ 263 w 279"/>
                <a:gd name="T33" fmla="*/ 207 h 253"/>
                <a:gd name="T34" fmla="*/ 250 w 279"/>
                <a:gd name="T35" fmla="*/ 229 h 253"/>
                <a:gd name="T36" fmla="*/ 233 w 279"/>
                <a:gd name="T37" fmla="*/ 244 h 253"/>
                <a:gd name="T38" fmla="*/ 214 w 279"/>
                <a:gd name="T39" fmla="*/ 251 h 253"/>
                <a:gd name="T40" fmla="*/ 194 w 279"/>
                <a:gd name="T41" fmla="*/ 253 h 253"/>
                <a:gd name="T42" fmla="*/ 177 w 279"/>
                <a:gd name="T43" fmla="*/ 245 h 253"/>
                <a:gd name="T44" fmla="*/ 147 w 279"/>
                <a:gd name="T45" fmla="*/ 230 h 253"/>
                <a:gd name="T46" fmla="*/ 126 w 279"/>
                <a:gd name="T47" fmla="*/ 207 h 253"/>
                <a:gd name="T48" fmla="*/ 112 w 279"/>
                <a:gd name="T49" fmla="*/ 184 h 253"/>
                <a:gd name="T50" fmla="*/ 105 w 279"/>
                <a:gd name="T51" fmla="*/ 160 h 253"/>
                <a:gd name="T52" fmla="*/ 64 w 279"/>
                <a:gd name="T53" fmla="*/ 173 h 253"/>
                <a:gd name="T54" fmla="*/ 25 w 279"/>
                <a:gd name="T55" fmla="*/ 190 h 253"/>
                <a:gd name="T56" fmla="*/ 16 w 279"/>
                <a:gd name="T57" fmla="*/ 192 h 253"/>
                <a:gd name="T58" fmla="*/ 4 w 279"/>
                <a:gd name="T59" fmla="*/ 190 h 253"/>
                <a:gd name="T60" fmla="*/ 0 w 279"/>
                <a:gd name="T61" fmla="*/ 181 h 253"/>
                <a:gd name="T62" fmla="*/ 2 w 279"/>
                <a:gd name="T63" fmla="*/ 170 h 253"/>
                <a:gd name="T64" fmla="*/ 8 w 279"/>
                <a:gd name="T65" fmla="*/ 163 h 253"/>
                <a:gd name="T66" fmla="*/ 20 w 279"/>
                <a:gd name="T67" fmla="*/ 158 h 253"/>
                <a:gd name="T68" fmla="*/ 45 w 279"/>
                <a:gd name="T69" fmla="*/ 155 h 253"/>
                <a:gd name="T70" fmla="*/ 76 w 279"/>
                <a:gd name="T71" fmla="*/ 145 h 253"/>
                <a:gd name="T72" fmla="*/ 101 w 279"/>
                <a:gd name="T73" fmla="*/ 134 h 25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79"/>
                <a:gd name="T112" fmla="*/ 0 h 253"/>
                <a:gd name="T113" fmla="*/ 279 w 279"/>
                <a:gd name="T114" fmla="*/ 253 h 25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79" h="253">
                  <a:moveTo>
                    <a:pt x="101" y="134"/>
                  </a:moveTo>
                  <a:lnTo>
                    <a:pt x="107" y="93"/>
                  </a:lnTo>
                  <a:lnTo>
                    <a:pt x="112" y="64"/>
                  </a:lnTo>
                  <a:lnTo>
                    <a:pt x="124" y="40"/>
                  </a:lnTo>
                  <a:lnTo>
                    <a:pt x="137" y="20"/>
                  </a:lnTo>
                  <a:lnTo>
                    <a:pt x="150" y="12"/>
                  </a:lnTo>
                  <a:lnTo>
                    <a:pt x="164" y="4"/>
                  </a:lnTo>
                  <a:lnTo>
                    <a:pt x="188" y="0"/>
                  </a:lnTo>
                  <a:lnTo>
                    <a:pt x="203" y="4"/>
                  </a:lnTo>
                  <a:lnTo>
                    <a:pt x="228" y="13"/>
                  </a:lnTo>
                  <a:lnTo>
                    <a:pt x="246" y="29"/>
                  </a:lnTo>
                  <a:lnTo>
                    <a:pt x="263" y="55"/>
                  </a:lnTo>
                  <a:lnTo>
                    <a:pt x="275" y="86"/>
                  </a:lnTo>
                  <a:lnTo>
                    <a:pt x="278" y="110"/>
                  </a:lnTo>
                  <a:lnTo>
                    <a:pt x="279" y="140"/>
                  </a:lnTo>
                  <a:lnTo>
                    <a:pt x="272" y="175"/>
                  </a:lnTo>
                  <a:lnTo>
                    <a:pt x="263" y="207"/>
                  </a:lnTo>
                  <a:lnTo>
                    <a:pt x="250" y="229"/>
                  </a:lnTo>
                  <a:lnTo>
                    <a:pt x="233" y="244"/>
                  </a:lnTo>
                  <a:lnTo>
                    <a:pt x="214" y="251"/>
                  </a:lnTo>
                  <a:lnTo>
                    <a:pt x="194" y="253"/>
                  </a:lnTo>
                  <a:lnTo>
                    <a:pt x="177" y="245"/>
                  </a:lnTo>
                  <a:lnTo>
                    <a:pt x="147" y="230"/>
                  </a:lnTo>
                  <a:lnTo>
                    <a:pt x="126" y="207"/>
                  </a:lnTo>
                  <a:lnTo>
                    <a:pt x="112" y="184"/>
                  </a:lnTo>
                  <a:lnTo>
                    <a:pt x="105" y="160"/>
                  </a:lnTo>
                  <a:lnTo>
                    <a:pt x="64" y="173"/>
                  </a:lnTo>
                  <a:lnTo>
                    <a:pt x="25" y="190"/>
                  </a:lnTo>
                  <a:lnTo>
                    <a:pt x="16" y="192"/>
                  </a:lnTo>
                  <a:lnTo>
                    <a:pt x="4" y="190"/>
                  </a:lnTo>
                  <a:lnTo>
                    <a:pt x="0" y="181"/>
                  </a:lnTo>
                  <a:lnTo>
                    <a:pt x="2" y="170"/>
                  </a:lnTo>
                  <a:lnTo>
                    <a:pt x="8" y="163"/>
                  </a:lnTo>
                  <a:lnTo>
                    <a:pt x="20" y="158"/>
                  </a:lnTo>
                  <a:lnTo>
                    <a:pt x="45" y="155"/>
                  </a:lnTo>
                  <a:lnTo>
                    <a:pt x="76" y="145"/>
                  </a:lnTo>
                  <a:lnTo>
                    <a:pt x="101" y="13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7" name="Freeform 20"/>
            <p:cNvSpPr>
              <a:spLocks/>
            </p:cNvSpPr>
            <p:nvPr/>
          </p:nvSpPr>
          <p:spPr bwMode="auto">
            <a:xfrm>
              <a:off x="5406" y="3267"/>
              <a:ext cx="227" cy="470"/>
            </a:xfrm>
            <a:custGeom>
              <a:avLst/>
              <a:gdLst>
                <a:gd name="T0" fmla="*/ 192 w 227"/>
                <a:gd name="T1" fmla="*/ 125 h 470"/>
                <a:gd name="T2" fmla="*/ 174 w 227"/>
                <a:gd name="T3" fmla="*/ 80 h 470"/>
                <a:gd name="T4" fmla="*/ 148 w 227"/>
                <a:gd name="T5" fmla="*/ 45 h 470"/>
                <a:gd name="T6" fmla="*/ 119 w 227"/>
                <a:gd name="T7" fmla="*/ 19 h 470"/>
                <a:gd name="T8" fmla="*/ 90 w 227"/>
                <a:gd name="T9" fmla="*/ 6 h 470"/>
                <a:gd name="T10" fmla="*/ 65 w 227"/>
                <a:gd name="T11" fmla="*/ 0 h 470"/>
                <a:gd name="T12" fmla="*/ 48 w 227"/>
                <a:gd name="T13" fmla="*/ 5 h 470"/>
                <a:gd name="T14" fmla="*/ 33 w 227"/>
                <a:gd name="T15" fmla="*/ 12 h 470"/>
                <a:gd name="T16" fmla="*/ 25 w 227"/>
                <a:gd name="T17" fmla="*/ 26 h 470"/>
                <a:gd name="T18" fmla="*/ 20 w 227"/>
                <a:gd name="T19" fmla="*/ 53 h 470"/>
                <a:gd name="T20" fmla="*/ 21 w 227"/>
                <a:gd name="T21" fmla="*/ 79 h 470"/>
                <a:gd name="T22" fmla="*/ 30 w 227"/>
                <a:gd name="T23" fmla="*/ 108 h 470"/>
                <a:gd name="T24" fmla="*/ 44 w 227"/>
                <a:gd name="T25" fmla="*/ 131 h 470"/>
                <a:gd name="T26" fmla="*/ 55 w 227"/>
                <a:gd name="T27" fmla="*/ 170 h 470"/>
                <a:gd name="T28" fmla="*/ 61 w 227"/>
                <a:gd name="T29" fmla="*/ 204 h 470"/>
                <a:gd name="T30" fmla="*/ 63 w 227"/>
                <a:gd name="T31" fmla="*/ 231 h 470"/>
                <a:gd name="T32" fmla="*/ 59 w 227"/>
                <a:gd name="T33" fmla="*/ 268 h 470"/>
                <a:gd name="T34" fmla="*/ 49 w 227"/>
                <a:gd name="T35" fmla="*/ 293 h 470"/>
                <a:gd name="T36" fmla="*/ 31 w 227"/>
                <a:gd name="T37" fmla="*/ 322 h 470"/>
                <a:gd name="T38" fmla="*/ 17 w 227"/>
                <a:gd name="T39" fmla="*/ 347 h 470"/>
                <a:gd name="T40" fmla="*/ 3 w 227"/>
                <a:gd name="T41" fmla="*/ 368 h 470"/>
                <a:gd name="T42" fmla="*/ 0 w 227"/>
                <a:gd name="T43" fmla="*/ 390 h 470"/>
                <a:gd name="T44" fmla="*/ 2 w 227"/>
                <a:gd name="T45" fmla="*/ 409 h 470"/>
                <a:gd name="T46" fmla="*/ 14 w 227"/>
                <a:gd name="T47" fmla="*/ 427 h 470"/>
                <a:gd name="T48" fmla="*/ 29 w 227"/>
                <a:gd name="T49" fmla="*/ 442 h 470"/>
                <a:gd name="T50" fmla="*/ 50 w 227"/>
                <a:gd name="T51" fmla="*/ 453 h 470"/>
                <a:gd name="T52" fmla="*/ 69 w 227"/>
                <a:gd name="T53" fmla="*/ 464 h 470"/>
                <a:gd name="T54" fmla="*/ 93 w 227"/>
                <a:gd name="T55" fmla="*/ 470 h 470"/>
                <a:gd name="T56" fmla="*/ 116 w 227"/>
                <a:gd name="T57" fmla="*/ 464 h 470"/>
                <a:gd name="T58" fmla="*/ 139 w 227"/>
                <a:gd name="T59" fmla="*/ 450 h 470"/>
                <a:gd name="T60" fmla="*/ 161 w 227"/>
                <a:gd name="T61" fmla="*/ 425 h 470"/>
                <a:gd name="T62" fmla="*/ 185 w 227"/>
                <a:gd name="T63" fmla="*/ 396 h 470"/>
                <a:gd name="T64" fmla="*/ 201 w 227"/>
                <a:gd name="T65" fmla="*/ 364 h 470"/>
                <a:gd name="T66" fmla="*/ 214 w 227"/>
                <a:gd name="T67" fmla="*/ 322 h 470"/>
                <a:gd name="T68" fmla="*/ 224 w 227"/>
                <a:gd name="T69" fmla="*/ 278 h 470"/>
                <a:gd name="T70" fmla="*/ 227 w 227"/>
                <a:gd name="T71" fmla="*/ 230 h 470"/>
                <a:gd name="T72" fmla="*/ 222 w 227"/>
                <a:gd name="T73" fmla="*/ 199 h 470"/>
                <a:gd name="T74" fmla="*/ 218 w 227"/>
                <a:gd name="T75" fmla="*/ 173 h 470"/>
                <a:gd name="T76" fmla="*/ 204 w 227"/>
                <a:gd name="T77" fmla="*/ 151 h 470"/>
                <a:gd name="T78" fmla="*/ 192 w 227"/>
                <a:gd name="T79" fmla="*/ 125 h 47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27"/>
                <a:gd name="T121" fmla="*/ 0 h 470"/>
                <a:gd name="T122" fmla="*/ 227 w 227"/>
                <a:gd name="T123" fmla="*/ 470 h 47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27" h="470">
                  <a:moveTo>
                    <a:pt x="192" y="125"/>
                  </a:moveTo>
                  <a:lnTo>
                    <a:pt x="174" y="80"/>
                  </a:lnTo>
                  <a:lnTo>
                    <a:pt x="148" y="45"/>
                  </a:lnTo>
                  <a:lnTo>
                    <a:pt x="119" y="19"/>
                  </a:lnTo>
                  <a:lnTo>
                    <a:pt x="90" y="6"/>
                  </a:lnTo>
                  <a:lnTo>
                    <a:pt x="65" y="0"/>
                  </a:lnTo>
                  <a:lnTo>
                    <a:pt x="48" y="5"/>
                  </a:lnTo>
                  <a:lnTo>
                    <a:pt x="33" y="12"/>
                  </a:lnTo>
                  <a:lnTo>
                    <a:pt x="25" y="26"/>
                  </a:lnTo>
                  <a:lnTo>
                    <a:pt x="20" y="53"/>
                  </a:lnTo>
                  <a:lnTo>
                    <a:pt x="21" y="79"/>
                  </a:lnTo>
                  <a:lnTo>
                    <a:pt x="30" y="108"/>
                  </a:lnTo>
                  <a:lnTo>
                    <a:pt x="44" y="131"/>
                  </a:lnTo>
                  <a:lnTo>
                    <a:pt x="55" y="170"/>
                  </a:lnTo>
                  <a:lnTo>
                    <a:pt x="61" y="204"/>
                  </a:lnTo>
                  <a:lnTo>
                    <a:pt x="63" y="231"/>
                  </a:lnTo>
                  <a:lnTo>
                    <a:pt x="59" y="268"/>
                  </a:lnTo>
                  <a:lnTo>
                    <a:pt x="49" y="293"/>
                  </a:lnTo>
                  <a:lnTo>
                    <a:pt x="31" y="322"/>
                  </a:lnTo>
                  <a:lnTo>
                    <a:pt x="17" y="347"/>
                  </a:lnTo>
                  <a:lnTo>
                    <a:pt x="3" y="368"/>
                  </a:lnTo>
                  <a:lnTo>
                    <a:pt x="0" y="390"/>
                  </a:lnTo>
                  <a:lnTo>
                    <a:pt x="2" y="409"/>
                  </a:lnTo>
                  <a:lnTo>
                    <a:pt x="14" y="427"/>
                  </a:lnTo>
                  <a:lnTo>
                    <a:pt x="29" y="442"/>
                  </a:lnTo>
                  <a:lnTo>
                    <a:pt x="50" y="453"/>
                  </a:lnTo>
                  <a:lnTo>
                    <a:pt x="69" y="464"/>
                  </a:lnTo>
                  <a:lnTo>
                    <a:pt x="93" y="470"/>
                  </a:lnTo>
                  <a:lnTo>
                    <a:pt x="116" y="464"/>
                  </a:lnTo>
                  <a:lnTo>
                    <a:pt x="139" y="450"/>
                  </a:lnTo>
                  <a:lnTo>
                    <a:pt x="161" y="425"/>
                  </a:lnTo>
                  <a:lnTo>
                    <a:pt x="185" y="396"/>
                  </a:lnTo>
                  <a:lnTo>
                    <a:pt x="201" y="364"/>
                  </a:lnTo>
                  <a:lnTo>
                    <a:pt x="214" y="322"/>
                  </a:lnTo>
                  <a:lnTo>
                    <a:pt x="224" y="278"/>
                  </a:lnTo>
                  <a:lnTo>
                    <a:pt x="227" y="230"/>
                  </a:lnTo>
                  <a:lnTo>
                    <a:pt x="222" y="199"/>
                  </a:lnTo>
                  <a:lnTo>
                    <a:pt x="218" y="173"/>
                  </a:lnTo>
                  <a:lnTo>
                    <a:pt x="204" y="151"/>
                  </a:lnTo>
                  <a:lnTo>
                    <a:pt x="192" y="12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8" name="Freeform 21"/>
            <p:cNvSpPr>
              <a:spLocks/>
            </p:cNvSpPr>
            <p:nvPr/>
          </p:nvSpPr>
          <p:spPr bwMode="auto">
            <a:xfrm>
              <a:off x="5066" y="3258"/>
              <a:ext cx="414" cy="178"/>
            </a:xfrm>
            <a:custGeom>
              <a:avLst/>
              <a:gdLst>
                <a:gd name="T0" fmla="*/ 414 w 414"/>
                <a:gd name="T1" fmla="*/ 47 h 178"/>
                <a:gd name="T2" fmla="*/ 395 w 414"/>
                <a:gd name="T3" fmla="*/ 34 h 178"/>
                <a:gd name="T4" fmla="*/ 377 w 414"/>
                <a:gd name="T5" fmla="*/ 35 h 178"/>
                <a:gd name="T6" fmla="*/ 348 w 414"/>
                <a:gd name="T7" fmla="*/ 44 h 178"/>
                <a:gd name="T8" fmla="*/ 316 w 414"/>
                <a:gd name="T9" fmla="*/ 66 h 178"/>
                <a:gd name="T10" fmla="*/ 271 w 414"/>
                <a:gd name="T11" fmla="*/ 95 h 178"/>
                <a:gd name="T12" fmla="*/ 228 w 414"/>
                <a:gd name="T13" fmla="*/ 120 h 178"/>
                <a:gd name="T14" fmla="*/ 183 w 414"/>
                <a:gd name="T15" fmla="*/ 142 h 178"/>
                <a:gd name="T16" fmla="*/ 153 w 414"/>
                <a:gd name="T17" fmla="*/ 146 h 178"/>
                <a:gd name="T18" fmla="*/ 123 w 414"/>
                <a:gd name="T19" fmla="*/ 145 h 178"/>
                <a:gd name="T20" fmla="*/ 105 w 414"/>
                <a:gd name="T21" fmla="*/ 137 h 178"/>
                <a:gd name="T22" fmla="*/ 85 w 414"/>
                <a:gd name="T23" fmla="*/ 117 h 178"/>
                <a:gd name="T24" fmla="*/ 65 w 414"/>
                <a:gd name="T25" fmla="*/ 91 h 178"/>
                <a:gd name="T26" fmla="*/ 59 w 414"/>
                <a:gd name="T27" fmla="*/ 66 h 178"/>
                <a:gd name="T28" fmla="*/ 65 w 414"/>
                <a:gd name="T29" fmla="*/ 34 h 178"/>
                <a:gd name="T30" fmla="*/ 51 w 414"/>
                <a:gd name="T31" fmla="*/ 13 h 178"/>
                <a:gd name="T32" fmla="*/ 36 w 414"/>
                <a:gd name="T33" fmla="*/ 0 h 178"/>
                <a:gd name="T34" fmla="*/ 17 w 414"/>
                <a:gd name="T35" fmla="*/ 10 h 178"/>
                <a:gd name="T36" fmla="*/ 0 w 414"/>
                <a:gd name="T37" fmla="*/ 36 h 178"/>
                <a:gd name="T38" fmla="*/ 0 w 414"/>
                <a:gd name="T39" fmla="*/ 67 h 178"/>
                <a:gd name="T40" fmla="*/ 17 w 414"/>
                <a:gd name="T41" fmla="*/ 98 h 178"/>
                <a:gd name="T42" fmla="*/ 56 w 414"/>
                <a:gd name="T43" fmla="*/ 133 h 178"/>
                <a:gd name="T44" fmla="*/ 106 w 414"/>
                <a:gd name="T45" fmla="*/ 172 h 178"/>
                <a:gd name="T46" fmla="*/ 143 w 414"/>
                <a:gd name="T47" fmla="*/ 178 h 178"/>
                <a:gd name="T48" fmla="*/ 188 w 414"/>
                <a:gd name="T49" fmla="*/ 171 h 178"/>
                <a:gd name="T50" fmla="*/ 248 w 414"/>
                <a:gd name="T51" fmla="*/ 147 h 178"/>
                <a:gd name="T52" fmla="*/ 287 w 414"/>
                <a:gd name="T53" fmla="*/ 116 h 178"/>
                <a:gd name="T54" fmla="*/ 338 w 414"/>
                <a:gd name="T55" fmla="*/ 89 h 178"/>
                <a:gd name="T56" fmla="*/ 373 w 414"/>
                <a:gd name="T57" fmla="*/ 78 h 178"/>
                <a:gd name="T58" fmla="*/ 398 w 414"/>
                <a:gd name="T59" fmla="*/ 64 h 178"/>
                <a:gd name="T60" fmla="*/ 414 w 414"/>
                <a:gd name="T61" fmla="*/ 47 h 17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14"/>
                <a:gd name="T94" fmla="*/ 0 h 178"/>
                <a:gd name="T95" fmla="*/ 414 w 414"/>
                <a:gd name="T96" fmla="*/ 178 h 17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14" h="178">
                  <a:moveTo>
                    <a:pt x="414" y="47"/>
                  </a:moveTo>
                  <a:lnTo>
                    <a:pt x="395" y="34"/>
                  </a:lnTo>
                  <a:lnTo>
                    <a:pt x="377" y="35"/>
                  </a:lnTo>
                  <a:lnTo>
                    <a:pt x="348" y="44"/>
                  </a:lnTo>
                  <a:lnTo>
                    <a:pt x="316" y="66"/>
                  </a:lnTo>
                  <a:lnTo>
                    <a:pt x="271" y="95"/>
                  </a:lnTo>
                  <a:lnTo>
                    <a:pt x="228" y="120"/>
                  </a:lnTo>
                  <a:lnTo>
                    <a:pt x="183" y="142"/>
                  </a:lnTo>
                  <a:lnTo>
                    <a:pt x="153" y="146"/>
                  </a:lnTo>
                  <a:lnTo>
                    <a:pt x="123" y="145"/>
                  </a:lnTo>
                  <a:lnTo>
                    <a:pt x="105" y="137"/>
                  </a:lnTo>
                  <a:lnTo>
                    <a:pt x="85" y="117"/>
                  </a:lnTo>
                  <a:lnTo>
                    <a:pt x="65" y="91"/>
                  </a:lnTo>
                  <a:lnTo>
                    <a:pt x="59" y="66"/>
                  </a:lnTo>
                  <a:lnTo>
                    <a:pt x="65" y="34"/>
                  </a:lnTo>
                  <a:lnTo>
                    <a:pt x="51" y="13"/>
                  </a:lnTo>
                  <a:lnTo>
                    <a:pt x="36" y="0"/>
                  </a:lnTo>
                  <a:lnTo>
                    <a:pt x="17" y="10"/>
                  </a:lnTo>
                  <a:lnTo>
                    <a:pt x="0" y="36"/>
                  </a:lnTo>
                  <a:lnTo>
                    <a:pt x="0" y="67"/>
                  </a:lnTo>
                  <a:lnTo>
                    <a:pt x="17" y="98"/>
                  </a:lnTo>
                  <a:lnTo>
                    <a:pt x="56" y="133"/>
                  </a:lnTo>
                  <a:lnTo>
                    <a:pt x="106" y="172"/>
                  </a:lnTo>
                  <a:lnTo>
                    <a:pt x="143" y="178"/>
                  </a:lnTo>
                  <a:lnTo>
                    <a:pt x="188" y="171"/>
                  </a:lnTo>
                  <a:lnTo>
                    <a:pt x="248" y="147"/>
                  </a:lnTo>
                  <a:lnTo>
                    <a:pt x="287" y="116"/>
                  </a:lnTo>
                  <a:lnTo>
                    <a:pt x="338" y="89"/>
                  </a:lnTo>
                  <a:lnTo>
                    <a:pt x="373" y="78"/>
                  </a:lnTo>
                  <a:lnTo>
                    <a:pt x="398" y="64"/>
                  </a:lnTo>
                  <a:lnTo>
                    <a:pt x="414" y="4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19" name="Freeform 22"/>
            <p:cNvSpPr>
              <a:spLocks/>
            </p:cNvSpPr>
            <p:nvPr/>
          </p:nvSpPr>
          <p:spPr bwMode="auto">
            <a:xfrm>
              <a:off x="5252" y="3637"/>
              <a:ext cx="253" cy="439"/>
            </a:xfrm>
            <a:custGeom>
              <a:avLst/>
              <a:gdLst>
                <a:gd name="T0" fmla="*/ 220 w 253"/>
                <a:gd name="T1" fmla="*/ 4 h 439"/>
                <a:gd name="T2" fmla="*/ 175 w 253"/>
                <a:gd name="T3" fmla="*/ 38 h 439"/>
                <a:gd name="T4" fmla="*/ 138 w 253"/>
                <a:gd name="T5" fmla="*/ 75 h 439"/>
                <a:gd name="T6" fmla="*/ 111 w 253"/>
                <a:gd name="T7" fmla="*/ 109 h 439"/>
                <a:gd name="T8" fmla="*/ 98 w 253"/>
                <a:gd name="T9" fmla="*/ 148 h 439"/>
                <a:gd name="T10" fmla="*/ 98 w 253"/>
                <a:gd name="T11" fmla="*/ 199 h 439"/>
                <a:gd name="T12" fmla="*/ 103 w 253"/>
                <a:gd name="T13" fmla="*/ 252 h 439"/>
                <a:gd name="T14" fmla="*/ 118 w 253"/>
                <a:gd name="T15" fmla="*/ 304 h 439"/>
                <a:gd name="T16" fmla="*/ 135 w 253"/>
                <a:gd name="T17" fmla="*/ 336 h 439"/>
                <a:gd name="T18" fmla="*/ 134 w 253"/>
                <a:gd name="T19" fmla="*/ 350 h 439"/>
                <a:gd name="T20" fmla="*/ 122 w 253"/>
                <a:gd name="T21" fmla="*/ 360 h 439"/>
                <a:gd name="T22" fmla="*/ 89 w 253"/>
                <a:gd name="T23" fmla="*/ 375 h 439"/>
                <a:gd name="T24" fmla="*/ 39 w 253"/>
                <a:gd name="T25" fmla="*/ 388 h 439"/>
                <a:gd name="T26" fmla="*/ 2 w 253"/>
                <a:gd name="T27" fmla="*/ 399 h 439"/>
                <a:gd name="T28" fmla="*/ 0 w 253"/>
                <a:gd name="T29" fmla="*/ 408 h 439"/>
                <a:gd name="T30" fmla="*/ 13 w 253"/>
                <a:gd name="T31" fmla="*/ 421 h 439"/>
                <a:gd name="T32" fmla="*/ 69 w 253"/>
                <a:gd name="T33" fmla="*/ 439 h 439"/>
                <a:gd name="T34" fmla="*/ 87 w 253"/>
                <a:gd name="T35" fmla="*/ 426 h 439"/>
                <a:gd name="T36" fmla="*/ 103 w 253"/>
                <a:gd name="T37" fmla="*/ 418 h 439"/>
                <a:gd name="T38" fmla="*/ 114 w 253"/>
                <a:gd name="T39" fmla="*/ 396 h 439"/>
                <a:gd name="T40" fmla="*/ 139 w 253"/>
                <a:gd name="T41" fmla="*/ 384 h 439"/>
                <a:gd name="T42" fmla="*/ 164 w 253"/>
                <a:gd name="T43" fmla="*/ 386 h 439"/>
                <a:gd name="T44" fmla="*/ 180 w 253"/>
                <a:gd name="T45" fmla="*/ 379 h 439"/>
                <a:gd name="T46" fmla="*/ 186 w 253"/>
                <a:gd name="T47" fmla="*/ 360 h 439"/>
                <a:gd name="T48" fmla="*/ 174 w 253"/>
                <a:gd name="T49" fmla="*/ 339 h 439"/>
                <a:gd name="T50" fmla="*/ 155 w 253"/>
                <a:gd name="T51" fmla="*/ 319 h 439"/>
                <a:gd name="T52" fmla="*/ 139 w 253"/>
                <a:gd name="T53" fmla="*/ 280 h 439"/>
                <a:gd name="T54" fmla="*/ 134 w 253"/>
                <a:gd name="T55" fmla="*/ 228 h 439"/>
                <a:gd name="T56" fmla="*/ 135 w 253"/>
                <a:gd name="T57" fmla="*/ 183 h 439"/>
                <a:gd name="T58" fmla="*/ 146 w 253"/>
                <a:gd name="T59" fmla="*/ 144 h 439"/>
                <a:gd name="T60" fmla="*/ 164 w 253"/>
                <a:gd name="T61" fmla="*/ 116 h 439"/>
                <a:gd name="T62" fmla="*/ 195 w 253"/>
                <a:gd name="T63" fmla="*/ 91 h 439"/>
                <a:gd name="T64" fmla="*/ 231 w 253"/>
                <a:gd name="T65" fmla="*/ 71 h 439"/>
                <a:gd name="T66" fmla="*/ 252 w 253"/>
                <a:gd name="T67" fmla="*/ 47 h 439"/>
                <a:gd name="T68" fmla="*/ 253 w 253"/>
                <a:gd name="T69" fmla="*/ 18 h 439"/>
                <a:gd name="T70" fmla="*/ 239 w 253"/>
                <a:gd name="T71" fmla="*/ 0 h 439"/>
                <a:gd name="T72" fmla="*/ 220 w 253"/>
                <a:gd name="T73" fmla="*/ 4 h 4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439"/>
                <a:gd name="T113" fmla="*/ 253 w 253"/>
                <a:gd name="T114" fmla="*/ 439 h 4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439">
                  <a:moveTo>
                    <a:pt x="220" y="4"/>
                  </a:moveTo>
                  <a:lnTo>
                    <a:pt x="175" y="38"/>
                  </a:lnTo>
                  <a:lnTo>
                    <a:pt x="138" y="75"/>
                  </a:lnTo>
                  <a:lnTo>
                    <a:pt x="111" y="109"/>
                  </a:lnTo>
                  <a:lnTo>
                    <a:pt x="98" y="148"/>
                  </a:lnTo>
                  <a:lnTo>
                    <a:pt x="98" y="199"/>
                  </a:lnTo>
                  <a:lnTo>
                    <a:pt x="103" y="252"/>
                  </a:lnTo>
                  <a:lnTo>
                    <a:pt x="118" y="304"/>
                  </a:lnTo>
                  <a:lnTo>
                    <a:pt x="135" y="336"/>
                  </a:lnTo>
                  <a:lnTo>
                    <a:pt x="134" y="350"/>
                  </a:lnTo>
                  <a:lnTo>
                    <a:pt x="122" y="360"/>
                  </a:lnTo>
                  <a:lnTo>
                    <a:pt x="89" y="375"/>
                  </a:lnTo>
                  <a:lnTo>
                    <a:pt x="39" y="388"/>
                  </a:lnTo>
                  <a:lnTo>
                    <a:pt x="2" y="399"/>
                  </a:lnTo>
                  <a:lnTo>
                    <a:pt x="0" y="408"/>
                  </a:lnTo>
                  <a:lnTo>
                    <a:pt x="13" y="421"/>
                  </a:lnTo>
                  <a:lnTo>
                    <a:pt x="69" y="439"/>
                  </a:lnTo>
                  <a:lnTo>
                    <a:pt x="87" y="426"/>
                  </a:lnTo>
                  <a:lnTo>
                    <a:pt x="103" y="418"/>
                  </a:lnTo>
                  <a:lnTo>
                    <a:pt x="114" y="396"/>
                  </a:lnTo>
                  <a:lnTo>
                    <a:pt x="139" y="384"/>
                  </a:lnTo>
                  <a:lnTo>
                    <a:pt x="164" y="386"/>
                  </a:lnTo>
                  <a:lnTo>
                    <a:pt x="180" y="379"/>
                  </a:lnTo>
                  <a:lnTo>
                    <a:pt x="186" y="360"/>
                  </a:lnTo>
                  <a:lnTo>
                    <a:pt x="174" y="339"/>
                  </a:lnTo>
                  <a:lnTo>
                    <a:pt x="155" y="319"/>
                  </a:lnTo>
                  <a:lnTo>
                    <a:pt x="139" y="280"/>
                  </a:lnTo>
                  <a:lnTo>
                    <a:pt x="134" y="228"/>
                  </a:lnTo>
                  <a:lnTo>
                    <a:pt x="135" y="183"/>
                  </a:lnTo>
                  <a:lnTo>
                    <a:pt x="146" y="144"/>
                  </a:lnTo>
                  <a:lnTo>
                    <a:pt x="164" y="116"/>
                  </a:lnTo>
                  <a:lnTo>
                    <a:pt x="195" y="91"/>
                  </a:lnTo>
                  <a:lnTo>
                    <a:pt x="231" y="71"/>
                  </a:lnTo>
                  <a:lnTo>
                    <a:pt x="252" y="47"/>
                  </a:lnTo>
                  <a:lnTo>
                    <a:pt x="253" y="18"/>
                  </a:lnTo>
                  <a:lnTo>
                    <a:pt x="239" y="0"/>
                  </a:lnTo>
                  <a:lnTo>
                    <a:pt x="220" y="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120" name="Freeform 23"/>
            <p:cNvSpPr>
              <a:spLocks/>
            </p:cNvSpPr>
            <p:nvPr/>
          </p:nvSpPr>
          <p:spPr bwMode="auto">
            <a:xfrm>
              <a:off x="5485" y="3662"/>
              <a:ext cx="170" cy="418"/>
            </a:xfrm>
            <a:custGeom>
              <a:avLst/>
              <a:gdLst>
                <a:gd name="T0" fmla="*/ 108 w 170"/>
                <a:gd name="T1" fmla="*/ 46 h 418"/>
                <a:gd name="T2" fmla="*/ 86 w 170"/>
                <a:gd name="T3" fmla="*/ 4 h 418"/>
                <a:gd name="T4" fmla="*/ 56 w 170"/>
                <a:gd name="T5" fmla="*/ 0 h 418"/>
                <a:gd name="T6" fmla="*/ 38 w 170"/>
                <a:gd name="T7" fmla="*/ 25 h 418"/>
                <a:gd name="T8" fmla="*/ 33 w 170"/>
                <a:gd name="T9" fmla="*/ 43 h 418"/>
                <a:gd name="T10" fmla="*/ 56 w 170"/>
                <a:gd name="T11" fmla="*/ 66 h 418"/>
                <a:gd name="T12" fmla="*/ 74 w 170"/>
                <a:gd name="T13" fmla="*/ 90 h 418"/>
                <a:gd name="T14" fmla="*/ 86 w 170"/>
                <a:gd name="T15" fmla="*/ 120 h 418"/>
                <a:gd name="T16" fmla="*/ 86 w 170"/>
                <a:gd name="T17" fmla="*/ 145 h 418"/>
                <a:gd name="T18" fmla="*/ 82 w 170"/>
                <a:gd name="T19" fmla="*/ 171 h 418"/>
                <a:gd name="T20" fmla="*/ 72 w 170"/>
                <a:gd name="T21" fmla="*/ 206 h 418"/>
                <a:gd name="T22" fmla="*/ 50 w 170"/>
                <a:gd name="T23" fmla="*/ 254 h 418"/>
                <a:gd name="T24" fmla="*/ 25 w 170"/>
                <a:gd name="T25" fmla="*/ 291 h 418"/>
                <a:gd name="T26" fmla="*/ 8 w 170"/>
                <a:gd name="T27" fmla="*/ 318 h 418"/>
                <a:gd name="T28" fmla="*/ 0 w 170"/>
                <a:gd name="T29" fmla="*/ 334 h 418"/>
                <a:gd name="T30" fmla="*/ 1 w 170"/>
                <a:gd name="T31" fmla="*/ 355 h 418"/>
                <a:gd name="T32" fmla="*/ 11 w 170"/>
                <a:gd name="T33" fmla="*/ 371 h 418"/>
                <a:gd name="T34" fmla="*/ 31 w 170"/>
                <a:gd name="T35" fmla="*/ 378 h 418"/>
                <a:gd name="T36" fmla="*/ 59 w 170"/>
                <a:gd name="T37" fmla="*/ 376 h 418"/>
                <a:gd name="T38" fmla="*/ 88 w 170"/>
                <a:gd name="T39" fmla="*/ 387 h 418"/>
                <a:gd name="T40" fmla="*/ 112 w 170"/>
                <a:gd name="T41" fmla="*/ 403 h 418"/>
                <a:gd name="T42" fmla="*/ 123 w 170"/>
                <a:gd name="T43" fmla="*/ 418 h 418"/>
                <a:gd name="T44" fmla="*/ 145 w 170"/>
                <a:gd name="T45" fmla="*/ 414 h 418"/>
                <a:gd name="T46" fmla="*/ 156 w 170"/>
                <a:gd name="T47" fmla="*/ 405 h 418"/>
                <a:gd name="T48" fmla="*/ 170 w 170"/>
                <a:gd name="T49" fmla="*/ 374 h 418"/>
                <a:gd name="T50" fmla="*/ 156 w 170"/>
                <a:gd name="T51" fmla="*/ 363 h 418"/>
                <a:gd name="T52" fmla="*/ 106 w 170"/>
                <a:gd name="T53" fmla="*/ 351 h 418"/>
                <a:gd name="T54" fmla="*/ 52 w 170"/>
                <a:gd name="T55" fmla="*/ 346 h 418"/>
                <a:gd name="T56" fmla="*/ 38 w 170"/>
                <a:gd name="T57" fmla="*/ 338 h 418"/>
                <a:gd name="T58" fmla="*/ 38 w 170"/>
                <a:gd name="T59" fmla="*/ 323 h 418"/>
                <a:gd name="T60" fmla="*/ 46 w 170"/>
                <a:gd name="T61" fmla="*/ 302 h 418"/>
                <a:gd name="T62" fmla="*/ 82 w 170"/>
                <a:gd name="T63" fmla="*/ 255 h 418"/>
                <a:gd name="T64" fmla="*/ 104 w 170"/>
                <a:gd name="T65" fmla="*/ 220 h 418"/>
                <a:gd name="T66" fmla="*/ 118 w 170"/>
                <a:gd name="T67" fmla="*/ 188 h 418"/>
                <a:gd name="T68" fmla="*/ 129 w 170"/>
                <a:gd name="T69" fmla="*/ 150 h 418"/>
                <a:gd name="T70" fmla="*/ 129 w 170"/>
                <a:gd name="T71" fmla="*/ 116 h 418"/>
                <a:gd name="T72" fmla="*/ 124 w 170"/>
                <a:gd name="T73" fmla="*/ 87 h 418"/>
                <a:gd name="T74" fmla="*/ 108 w 170"/>
                <a:gd name="T75" fmla="*/ 46 h 41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0"/>
                <a:gd name="T115" fmla="*/ 0 h 418"/>
                <a:gd name="T116" fmla="*/ 170 w 170"/>
                <a:gd name="T117" fmla="*/ 418 h 41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0" h="418">
                  <a:moveTo>
                    <a:pt x="108" y="46"/>
                  </a:moveTo>
                  <a:lnTo>
                    <a:pt x="86" y="4"/>
                  </a:lnTo>
                  <a:lnTo>
                    <a:pt x="56" y="0"/>
                  </a:lnTo>
                  <a:lnTo>
                    <a:pt x="38" y="25"/>
                  </a:lnTo>
                  <a:lnTo>
                    <a:pt x="33" y="43"/>
                  </a:lnTo>
                  <a:lnTo>
                    <a:pt x="56" y="66"/>
                  </a:lnTo>
                  <a:lnTo>
                    <a:pt x="74" y="90"/>
                  </a:lnTo>
                  <a:lnTo>
                    <a:pt x="86" y="120"/>
                  </a:lnTo>
                  <a:lnTo>
                    <a:pt x="86" y="145"/>
                  </a:lnTo>
                  <a:lnTo>
                    <a:pt x="82" y="171"/>
                  </a:lnTo>
                  <a:lnTo>
                    <a:pt x="72" y="206"/>
                  </a:lnTo>
                  <a:lnTo>
                    <a:pt x="50" y="254"/>
                  </a:lnTo>
                  <a:lnTo>
                    <a:pt x="25" y="291"/>
                  </a:lnTo>
                  <a:lnTo>
                    <a:pt x="8" y="318"/>
                  </a:lnTo>
                  <a:lnTo>
                    <a:pt x="0" y="334"/>
                  </a:lnTo>
                  <a:lnTo>
                    <a:pt x="1" y="355"/>
                  </a:lnTo>
                  <a:lnTo>
                    <a:pt x="11" y="371"/>
                  </a:lnTo>
                  <a:lnTo>
                    <a:pt x="31" y="378"/>
                  </a:lnTo>
                  <a:lnTo>
                    <a:pt x="59" y="376"/>
                  </a:lnTo>
                  <a:lnTo>
                    <a:pt x="88" y="387"/>
                  </a:lnTo>
                  <a:lnTo>
                    <a:pt x="112" y="403"/>
                  </a:lnTo>
                  <a:lnTo>
                    <a:pt x="123" y="418"/>
                  </a:lnTo>
                  <a:lnTo>
                    <a:pt x="145" y="414"/>
                  </a:lnTo>
                  <a:lnTo>
                    <a:pt x="156" y="405"/>
                  </a:lnTo>
                  <a:lnTo>
                    <a:pt x="170" y="374"/>
                  </a:lnTo>
                  <a:lnTo>
                    <a:pt x="156" y="363"/>
                  </a:lnTo>
                  <a:lnTo>
                    <a:pt x="106" y="351"/>
                  </a:lnTo>
                  <a:lnTo>
                    <a:pt x="52" y="346"/>
                  </a:lnTo>
                  <a:lnTo>
                    <a:pt x="38" y="338"/>
                  </a:lnTo>
                  <a:lnTo>
                    <a:pt x="38" y="323"/>
                  </a:lnTo>
                  <a:lnTo>
                    <a:pt x="46" y="302"/>
                  </a:lnTo>
                  <a:lnTo>
                    <a:pt x="82" y="255"/>
                  </a:lnTo>
                  <a:lnTo>
                    <a:pt x="104" y="220"/>
                  </a:lnTo>
                  <a:lnTo>
                    <a:pt x="118" y="188"/>
                  </a:lnTo>
                  <a:lnTo>
                    <a:pt x="129" y="150"/>
                  </a:lnTo>
                  <a:lnTo>
                    <a:pt x="129" y="116"/>
                  </a:lnTo>
                  <a:lnTo>
                    <a:pt x="124" y="87"/>
                  </a:lnTo>
                  <a:lnTo>
                    <a:pt x="108" y="4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7121" name="Group 24"/>
            <p:cNvGrpSpPr>
              <a:grpSpLocks/>
            </p:cNvGrpSpPr>
            <p:nvPr/>
          </p:nvGrpSpPr>
          <p:grpSpPr bwMode="auto">
            <a:xfrm>
              <a:off x="4698" y="2899"/>
              <a:ext cx="844" cy="642"/>
              <a:chOff x="3896" y="2512"/>
              <a:chExt cx="844" cy="642"/>
            </a:xfrm>
          </p:grpSpPr>
          <p:sp>
            <p:nvSpPr>
              <p:cNvPr id="47129" name="Freeform 25"/>
              <p:cNvSpPr>
                <a:spLocks/>
              </p:cNvSpPr>
              <p:nvPr/>
            </p:nvSpPr>
            <p:spPr bwMode="auto">
              <a:xfrm>
                <a:off x="4228" y="2811"/>
                <a:ext cx="502" cy="332"/>
              </a:xfrm>
              <a:custGeom>
                <a:avLst/>
                <a:gdLst>
                  <a:gd name="T0" fmla="*/ 44 w 502"/>
                  <a:gd name="T1" fmla="*/ 12 h 332"/>
                  <a:gd name="T2" fmla="*/ 130 w 502"/>
                  <a:gd name="T3" fmla="*/ 63 h 332"/>
                  <a:gd name="T4" fmla="*/ 253 w 502"/>
                  <a:gd name="T5" fmla="*/ 143 h 332"/>
                  <a:gd name="T6" fmla="*/ 364 w 502"/>
                  <a:gd name="T7" fmla="*/ 208 h 332"/>
                  <a:gd name="T8" fmla="*/ 480 w 502"/>
                  <a:gd name="T9" fmla="*/ 275 h 332"/>
                  <a:gd name="T10" fmla="*/ 499 w 502"/>
                  <a:gd name="T11" fmla="*/ 300 h 332"/>
                  <a:gd name="T12" fmla="*/ 502 w 502"/>
                  <a:gd name="T13" fmla="*/ 321 h 332"/>
                  <a:gd name="T14" fmla="*/ 486 w 502"/>
                  <a:gd name="T15" fmla="*/ 332 h 332"/>
                  <a:gd name="T16" fmla="*/ 444 w 502"/>
                  <a:gd name="T17" fmla="*/ 319 h 332"/>
                  <a:gd name="T18" fmla="*/ 326 w 502"/>
                  <a:gd name="T19" fmla="*/ 245 h 332"/>
                  <a:gd name="T20" fmla="*/ 129 w 502"/>
                  <a:gd name="T21" fmla="*/ 128 h 332"/>
                  <a:gd name="T22" fmla="*/ 0 w 502"/>
                  <a:gd name="T23" fmla="*/ 61 h 332"/>
                  <a:gd name="T24" fmla="*/ 39 w 502"/>
                  <a:gd name="T25" fmla="*/ 0 h 332"/>
                  <a:gd name="T26" fmla="*/ 44 w 502"/>
                  <a:gd name="T27" fmla="*/ 12 h 33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2"/>
                  <a:gd name="T43" fmla="*/ 0 h 332"/>
                  <a:gd name="T44" fmla="*/ 502 w 502"/>
                  <a:gd name="T45" fmla="*/ 332 h 33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2" h="332">
                    <a:moveTo>
                      <a:pt x="44" y="12"/>
                    </a:moveTo>
                    <a:lnTo>
                      <a:pt x="130" y="63"/>
                    </a:lnTo>
                    <a:lnTo>
                      <a:pt x="253" y="143"/>
                    </a:lnTo>
                    <a:lnTo>
                      <a:pt x="364" y="208"/>
                    </a:lnTo>
                    <a:lnTo>
                      <a:pt x="480" y="275"/>
                    </a:lnTo>
                    <a:lnTo>
                      <a:pt x="499" y="300"/>
                    </a:lnTo>
                    <a:lnTo>
                      <a:pt x="502" y="321"/>
                    </a:lnTo>
                    <a:lnTo>
                      <a:pt x="486" y="332"/>
                    </a:lnTo>
                    <a:lnTo>
                      <a:pt x="444" y="319"/>
                    </a:lnTo>
                    <a:lnTo>
                      <a:pt x="326" y="245"/>
                    </a:lnTo>
                    <a:lnTo>
                      <a:pt x="129" y="128"/>
                    </a:lnTo>
                    <a:lnTo>
                      <a:pt x="0" y="61"/>
                    </a:lnTo>
                    <a:lnTo>
                      <a:pt x="39" y="0"/>
                    </a:lnTo>
                    <a:lnTo>
                      <a:pt x="44" y="12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30" name="Freeform 26"/>
              <p:cNvSpPr>
                <a:spLocks/>
              </p:cNvSpPr>
              <p:nvPr/>
            </p:nvSpPr>
            <p:spPr bwMode="auto">
              <a:xfrm>
                <a:off x="3906" y="2519"/>
                <a:ext cx="374" cy="451"/>
              </a:xfrm>
              <a:custGeom>
                <a:avLst/>
                <a:gdLst>
                  <a:gd name="T0" fmla="*/ 374 w 374"/>
                  <a:gd name="T1" fmla="*/ 306 h 451"/>
                  <a:gd name="T2" fmla="*/ 333 w 374"/>
                  <a:gd name="T3" fmla="*/ 47 h 451"/>
                  <a:gd name="T4" fmla="*/ 325 w 374"/>
                  <a:gd name="T5" fmla="*/ 15 h 451"/>
                  <a:gd name="T6" fmla="*/ 311 w 374"/>
                  <a:gd name="T7" fmla="*/ 21 h 451"/>
                  <a:gd name="T8" fmla="*/ 301 w 374"/>
                  <a:gd name="T9" fmla="*/ 54 h 451"/>
                  <a:gd name="T10" fmla="*/ 273 w 374"/>
                  <a:gd name="T11" fmla="*/ 60 h 451"/>
                  <a:gd name="T12" fmla="*/ 239 w 374"/>
                  <a:gd name="T13" fmla="*/ 31 h 451"/>
                  <a:gd name="T14" fmla="*/ 215 w 374"/>
                  <a:gd name="T15" fmla="*/ 5 h 451"/>
                  <a:gd name="T16" fmla="*/ 192 w 374"/>
                  <a:gd name="T17" fmla="*/ 0 h 451"/>
                  <a:gd name="T18" fmla="*/ 182 w 374"/>
                  <a:gd name="T19" fmla="*/ 31 h 451"/>
                  <a:gd name="T20" fmla="*/ 168 w 374"/>
                  <a:gd name="T21" fmla="*/ 67 h 451"/>
                  <a:gd name="T22" fmla="*/ 102 w 374"/>
                  <a:gd name="T23" fmla="*/ 77 h 451"/>
                  <a:gd name="T24" fmla="*/ 135 w 374"/>
                  <a:gd name="T25" fmla="*/ 137 h 451"/>
                  <a:gd name="T26" fmla="*/ 117 w 374"/>
                  <a:gd name="T27" fmla="*/ 159 h 451"/>
                  <a:gd name="T28" fmla="*/ 67 w 374"/>
                  <a:gd name="T29" fmla="*/ 142 h 451"/>
                  <a:gd name="T30" fmla="*/ 45 w 374"/>
                  <a:gd name="T31" fmla="*/ 164 h 451"/>
                  <a:gd name="T32" fmla="*/ 71 w 374"/>
                  <a:gd name="T33" fmla="*/ 198 h 451"/>
                  <a:gd name="T34" fmla="*/ 58 w 374"/>
                  <a:gd name="T35" fmla="*/ 218 h 451"/>
                  <a:gd name="T36" fmla="*/ 6 w 374"/>
                  <a:gd name="T37" fmla="*/ 229 h 451"/>
                  <a:gd name="T38" fmla="*/ 0 w 374"/>
                  <a:gd name="T39" fmla="*/ 256 h 451"/>
                  <a:gd name="T40" fmla="*/ 65 w 374"/>
                  <a:gd name="T41" fmla="*/ 292 h 451"/>
                  <a:gd name="T42" fmla="*/ 42 w 374"/>
                  <a:gd name="T43" fmla="*/ 331 h 451"/>
                  <a:gd name="T44" fmla="*/ 8 w 374"/>
                  <a:gd name="T45" fmla="*/ 366 h 451"/>
                  <a:gd name="T46" fmla="*/ 35 w 374"/>
                  <a:gd name="T47" fmla="*/ 373 h 451"/>
                  <a:gd name="T48" fmla="*/ 80 w 374"/>
                  <a:gd name="T49" fmla="*/ 364 h 451"/>
                  <a:gd name="T50" fmla="*/ 90 w 374"/>
                  <a:gd name="T51" fmla="*/ 374 h 451"/>
                  <a:gd name="T52" fmla="*/ 98 w 374"/>
                  <a:gd name="T53" fmla="*/ 451 h 451"/>
                  <a:gd name="T54" fmla="*/ 187 w 374"/>
                  <a:gd name="T55" fmla="*/ 399 h 451"/>
                  <a:gd name="T56" fmla="*/ 279 w 374"/>
                  <a:gd name="T57" fmla="*/ 375 h 451"/>
                  <a:gd name="T58" fmla="*/ 321 w 374"/>
                  <a:gd name="T59" fmla="*/ 358 h 451"/>
                  <a:gd name="T60" fmla="*/ 368 w 374"/>
                  <a:gd name="T61" fmla="*/ 335 h 451"/>
                  <a:gd name="T62" fmla="*/ 374 w 374"/>
                  <a:gd name="T63" fmla="*/ 306 h 4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4"/>
                  <a:gd name="T97" fmla="*/ 0 h 451"/>
                  <a:gd name="T98" fmla="*/ 374 w 374"/>
                  <a:gd name="T99" fmla="*/ 451 h 4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4" h="451">
                    <a:moveTo>
                      <a:pt x="374" y="306"/>
                    </a:moveTo>
                    <a:lnTo>
                      <a:pt x="333" y="47"/>
                    </a:lnTo>
                    <a:lnTo>
                      <a:pt x="325" y="15"/>
                    </a:lnTo>
                    <a:lnTo>
                      <a:pt x="311" y="21"/>
                    </a:lnTo>
                    <a:lnTo>
                      <a:pt x="301" y="54"/>
                    </a:lnTo>
                    <a:lnTo>
                      <a:pt x="273" y="60"/>
                    </a:lnTo>
                    <a:lnTo>
                      <a:pt x="239" y="31"/>
                    </a:lnTo>
                    <a:lnTo>
                      <a:pt x="215" y="5"/>
                    </a:lnTo>
                    <a:lnTo>
                      <a:pt x="192" y="0"/>
                    </a:lnTo>
                    <a:lnTo>
                      <a:pt x="182" y="31"/>
                    </a:lnTo>
                    <a:lnTo>
                      <a:pt x="168" y="67"/>
                    </a:lnTo>
                    <a:lnTo>
                      <a:pt x="102" y="77"/>
                    </a:lnTo>
                    <a:lnTo>
                      <a:pt x="135" y="137"/>
                    </a:lnTo>
                    <a:lnTo>
                      <a:pt x="117" y="159"/>
                    </a:lnTo>
                    <a:lnTo>
                      <a:pt x="67" y="142"/>
                    </a:lnTo>
                    <a:lnTo>
                      <a:pt x="45" y="164"/>
                    </a:lnTo>
                    <a:lnTo>
                      <a:pt x="71" y="198"/>
                    </a:lnTo>
                    <a:lnTo>
                      <a:pt x="58" y="218"/>
                    </a:lnTo>
                    <a:lnTo>
                      <a:pt x="6" y="229"/>
                    </a:lnTo>
                    <a:lnTo>
                      <a:pt x="0" y="256"/>
                    </a:lnTo>
                    <a:lnTo>
                      <a:pt x="65" y="292"/>
                    </a:lnTo>
                    <a:lnTo>
                      <a:pt x="42" y="331"/>
                    </a:lnTo>
                    <a:lnTo>
                      <a:pt x="8" y="366"/>
                    </a:lnTo>
                    <a:lnTo>
                      <a:pt x="35" y="373"/>
                    </a:lnTo>
                    <a:lnTo>
                      <a:pt x="80" y="364"/>
                    </a:lnTo>
                    <a:lnTo>
                      <a:pt x="90" y="374"/>
                    </a:lnTo>
                    <a:lnTo>
                      <a:pt x="98" y="451"/>
                    </a:lnTo>
                    <a:lnTo>
                      <a:pt x="187" y="399"/>
                    </a:lnTo>
                    <a:lnTo>
                      <a:pt x="279" y="375"/>
                    </a:lnTo>
                    <a:lnTo>
                      <a:pt x="321" y="358"/>
                    </a:lnTo>
                    <a:lnTo>
                      <a:pt x="368" y="335"/>
                    </a:lnTo>
                    <a:lnTo>
                      <a:pt x="374" y="306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47131" name="Group 27"/>
              <p:cNvGrpSpPr>
                <a:grpSpLocks/>
              </p:cNvGrpSpPr>
              <p:nvPr/>
            </p:nvGrpSpPr>
            <p:grpSpPr bwMode="auto">
              <a:xfrm>
                <a:off x="3896" y="2512"/>
                <a:ext cx="844" cy="642"/>
                <a:chOff x="3896" y="2512"/>
                <a:chExt cx="844" cy="642"/>
              </a:xfrm>
            </p:grpSpPr>
            <p:sp>
              <p:nvSpPr>
                <p:cNvPr id="47132" name="Freeform 28"/>
                <p:cNvSpPr>
                  <a:spLocks/>
                </p:cNvSpPr>
                <p:nvPr/>
              </p:nvSpPr>
              <p:spPr bwMode="auto">
                <a:xfrm>
                  <a:off x="3904" y="2826"/>
                  <a:ext cx="836" cy="328"/>
                </a:xfrm>
                <a:custGeom>
                  <a:avLst/>
                  <a:gdLst>
                    <a:gd name="T0" fmla="*/ 414 w 836"/>
                    <a:gd name="T1" fmla="*/ 36 h 328"/>
                    <a:gd name="T2" fmla="*/ 818 w 836"/>
                    <a:gd name="T3" fmla="*/ 293 h 328"/>
                    <a:gd name="T4" fmla="*/ 802 w 836"/>
                    <a:gd name="T5" fmla="*/ 307 h 328"/>
                    <a:gd name="T6" fmla="*/ 726 w 836"/>
                    <a:gd name="T7" fmla="*/ 263 h 328"/>
                    <a:gd name="T8" fmla="*/ 442 w 836"/>
                    <a:gd name="T9" fmla="*/ 98 h 328"/>
                    <a:gd name="T10" fmla="*/ 300 w 836"/>
                    <a:gd name="T11" fmla="*/ 32 h 328"/>
                    <a:gd name="T12" fmla="*/ 244 w 836"/>
                    <a:gd name="T13" fmla="*/ 63 h 328"/>
                    <a:gd name="T14" fmla="*/ 191 w 836"/>
                    <a:gd name="T15" fmla="*/ 75 h 328"/>
                    <a:gd name="T16" fmla="*/ 145 w 836"/>
                    <a:gd name="T17" fmla="*/ 104 h 328"/>
                    <a:gd name="T18" fmla="*/ 109 w 836"/>
                    <a:gd name="T19" fmla="*/ 115 h 328"/>
                    <a:gd name="T20" fmla="*/ 104 w 836"/>
                    <a:gd name="T21" fmla="*/ 101 h 328"/>
                    <a:gd name="T22" fmla="*/ 103 w 836"/>
                    <a:gd name="T23" fmla="*/ 84 h 328"/>
                    <a:gd name="T24" fmla="*/ 101 w 836"/>
                    <a:gd name="T25" fmla="*/ 69 h 328"/>
                    <a:gd name="T26" fmla="*/ 102 w 836"/>
                    <a:gd name="T27" fmla="*/ 52 h 328"/>
                    <a:gd name="T28" fmla="*/ 88 w 836"/>
                    <a:gd name="T29" fmla="*/ 42 h 328"/>
                    <a:gd name="T30" fmla="*/ 67 w 836"/>
                    <a:gd name="T31" fmla="*/ 40 h 328"/>
                    <a:gd name="T32" fmla="*/ 51 w 836"/>
                    <a:gd name="T33" fmla="*/ 42 h 328"/>
                    <a:gd name="T34" fmla="*/ 35 w 836"/>
                    <a:gd name="T35" fmla="*/ 42 h 328"/>
                    <a:gd name="T36" fmla="*/ 39 w 836"/>
                    <a:gd name="T37" fmla="*/ 34 h 328"/>
                    <a:gd name="T38" fmla="*/ 55 w 836"/>
                    <a:gd name="T39" fmla="*/ 29 h 328"/>
                    <a:gd name="T40" fmla="*/ 64 w 836"/>
                    <a:gd name="T41" fmla="*/ 16 h 328"/>
                    <a:gd name="T42" fmla="*/ 58 w 836"/>
                    <a:gd name="T43" fmla="*/ 0 h 328"/>
                    <a:gd name="T44" fmla="*/ 43 w 836"/>
                    <a:gd name="T45" fmla="*/ 4 h 328"/>
                    <a:gd name="T46" fmla="*/ 32 w 836"/>
                    <a:gd name="T47" fmla="*/ 14 h 328"/>
                    <a:gd name="T48" fmla="*/ 22 w 836"/>
                    <a:gd name="T49" fmla="*/ 24 h 328"/>
                    <a:gd name="T50" fmla="*/ 8 w 836"/>
                    <a:gd name="T51" fmla="*/ 35 h 328"/>
                    <a:gd name="T52" fmla="*/ 0 w 836"/>
                    <a:gd name="T53" fmla="*/ 53 h 328"/>
                    <a:gd name="T54" fmla="*/ 3 w 836"/>
                    <a:gd name="T55" fmla="*/ 73 h 328"/>
                    <a:gd name="T56" fmla="*/ 21 w 836"/>
                    <a:gd name="T57" fmla="*/ 76 h 328"/>
                    <a:gd name="T58" fmla="*/ 36 w 836"/>
                    <a:gd name="T59" fmla="*/ 73 h 328"/>
                    <a:gd name="T60" fmla="*/ 52 w 836"/>
                    <a:gd name="T61" fmla="*/ 68 h 328"/>
                    <a:gd name="T62" fmla="*/ 67 w 836"/>
                    <a:gd name="T63" fmla="*/ 60 h 328"/>
                    <a:gd name="T64" fmla="*/ 82 w 836"/>
                    <a:gd name="T65" fmla="*/ 59 h 328"/>
                    <a:gd name="T66" fmla="*/ 83 w 836"/>
                    <a:gd name="T67" fmla="*/ 76 h 328"/>
                    <a:gd name="T68" fmla="*/ 77 w 836"/>
                    <a:gd name="T69" fmla="*/ 91 h 328"/>
                    <a:gd name="T70" fmla="*/ 79 w 836"/>
                    <a:gd name="T71" fmla="*/ 118 h 328"/>
                    <a:gd name="T72" fmla="*/ 83 w 836"/>
                    <a:gd name="T73" fmla="*/ 137 h 328"/>
                    <a:gd name="T74" fmla="*/ 93 w 836"/>
                    <a:gd name="T75" fmla="*/ 151 h 328"/>
                    <a:gd name="T76" fmla="*/ 109 w 836"/>
                    <a:gd name="T77" fmla="*/ 150 h 328"/>
                    <a:gd name="T78" fmla="*/ 125 w 836"/>
                    <a:gd name="T79" fmla="*/ 145 h 328"/>
                    <a:gd name="T80" fmla="*/ 139 w 836"/>
                    <a:gd name="T81" fmla="*/ 135 h 328"/>
                    <a:gd name="T82" fmla="*/ 155 w 836"/>
                    <a:gd name="T83" fmla="*/ 124 h 328"/>
                    <a:gd name="T84" fmla="*/ 170 w 836"/>
                    <a:gd name="T85" fmla="*/ 116 h 328"/>
                    <a:gd name="T86" fmla="*/ 183 w 836"/>
                    <a:gd name="T87" fmla="*/ 101 h 328"/>
                    <a:gd name="T88" fmla="*/ 198 w 836"/>
                    <a:gd name="T89" fmla="*/ 96 h 328"/>
                    <a:gd name="T90" fmla="*/ 214 w 836"/>
                    <a:gd name="T91" fmla="*/ 94 h 328"/>
                    <a:gd name="T92" fmla="*/ 230 w 836"/>
                    <a:gd name="T93" fmla="*/ 92 h 328"/>
                    <a:gd name="T94" fmla="*/ 245 w 836"/>
                    <a:gd name="T95" fmla="*/ 88 h 328"/>
                    <a:gd name="T96" fmla="*/ 263 w 836"/>
                    <a:gd name="T97" fmla="*/ 84 h 328"/>
                    <a:gd name="T98" fmla="*/ 278 w 836"/>
                    <a:gd name="T99" fmla="*/ 81 h 328"/>
                    <a:gd name="T100" fmla="*/ 292 w 836"/>
                    <a:gd name="T101" fmla="*/ 73 h 328"/>
                    <a:gd name="T102" fmla="*/ 305 w 836"/>
                    <a:gd name="T103" fmla="*/ 59 h 328"/>
                    <a:gd name="T104" fmla="*/ 446 w 836"/>
                    <a:gd name="T105" fmla="*/ 117 h 328"/>
                    <a:gd name="T106" fmla="*/ 643 w 836"/>
                    <a:gd name="T107" fmla="*/ 234 h 328"/>
                    <a:gd name="T108" fmla="*/ 798 w 836"/>
                    <a:gd name="T109" fmla="*/ 323 h 328"/>
                    <a:gd name="T110" fmla="*/ 813 w 836"/>
                    <a:gd name="T111" fmla="*/ 328 h 328"/>
                    <a:gd name="T112" fmla="*/ 825 w 836"/>
                    <a:gd name="T113" fmla="*/ 315 h 328"/>
                    <a:gd name="T114" fmla="*/ 835 w 836"/>
                    <a:gd name="T115" fmla="*/ 306 h 328"/>
                    <a:gd name="T116" fmla="*/ 834 w 836"/>
                    <a:gd name="T117" fmla="*/ 290 h 328"/>
                    <a:gd name="T118" fmla="*/ 828 w 836"/>
                    <a:gd name="T119" fmla="*/ 275 h 328"/>
                    <a:gd name="T120" fmla="*/ 819 w 836"/>
                    <a:gd name="T121" fmla="*/ 260 h 328"/>
                    <a:gd name="T122" fmla="*/ 421 w 836"/>
                    <a:gd name="T123" fmla="*/ 17 h 328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836"/>
                    <a:gd name="T187" fmla="*/ 0 h 328"/>
                    <a:gd name="T188" fmla="*/ 836 w 836"/>
                    <a:gd name="T189" fmla="*/ 328 h 328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836" h="328">
                      <a:moveTo>
                        <a:pt x="421" y="17"/>
                      </a:moveTo>
                      <a:lnTo>
                        <a:pt x="414" y="36"/>
                      </a:lnTo>
                      <a:lnTo>
                        <a:pt x="803" y="274"/>
                      </a:lnTo>
                      <a:lnTo>
                        <a:pt x="818" y="293"/>
                      </a:lnTo>
                      <a:lnTo>
                        <a:pt x="814" y="304"/>
                      </a:lnTo>
                      <a:lnTo>
                        <a:pt x="802" y="307"/>
                      </a:lnTo>
                      <a:lnTo>
                        <a:pt x="775" y="297"/>
                      </a:lnTo>
                      <a:lnTo>
                        <a:pt x="726" y="263"/>
                      </a:lnTo>
                      <a:lnTo>
                        <a:pt x="615" y="196"/>
                      </a:lnTo>
                      <a:lnTo>
                        <a:pt x="442" y="98"/>
                      </a:lnTo>
                      <a:lnTo>
                        <a:pt x="337" y="38"/>
                      </a:lnTo>
                      <a:lnTo>
                        <a:pt x="300" y="32"/>
                      </a:lnTo>
                      <a:lnTo>
                        <a:pt x="274" y="49"/>
                      </a:lnTo>
                      <a:lnTo>
                        <a:pt x="244" y="63"/>
                      </a:lnTo>
                      <a:lnTo>
                        <a:pt x="215" y="73"/>
                      </a:lnTo>
                      <a:lnTo>
                        <a:pt x="191" y="75"/>
                      </a:lnTo>
                      <a:lnTo>
                        <a:pt x="169" y="86"/>
                      </a:lnTo>
                      <a:lnTo>
                        <a:pt x="145" y="104"/>
                      </a:lnTo>
                      <a:lnTo>
                        <a:pt x="119" y="115"/>
                      </a:lnTo>
                      <a:lnTo>
                        <a:pt x="109" y="115"/>
                      </a:lnTo>
                      <a:lnTo>
                        <a:pt x="106" y="109"/>
                      </a:lnTo>
                      <a:lnTo>
                        <a:pt x="104" y="101"/>
                      </a:lnTo>
                      <a:lnTo>
                        <a:pt x="103" y="93"/>
                      </a:lnTo>
                      <a:lnTo>
                        <a:pt x="103" y="84"/>
                      </a:lnTo>
                      <a:lnTo>
                        <a:pt x="101" y="77"/>
                      </a:lnTo>
                      <a:lnTo>
                        <a:pt x="101" y="69"/>
                      </a:lnTo>
                      <a:lnTo>
                        <a:pt x="104" y="60"/>
                      </a:lnTo>
                      <a:lnTo>
                        <a:pt x="102" y="52"/>
                      </a:lnTo>
                      <a:lnTo>
                        <a:pt x="96" y="46"/>
                      </a:lnTo>
                      <a:lnTo>
                        <a:pt x="88" y="42"/>
                      </a:lnTo>
                      <a:lnTo>
                        <a:pt x="74" y="42"/>
                      </a:lnTo>
                      <a:lnTo>
                        <a:pt x="67" y="40"/>
                      </a:lnTo>
                      <a:lnTo>
                        <a:pt x="59" y="42"/>
                      </a:lnTo>
                      <a:lnTo>
                        <a:pt x="51" y="42"/>
                      </a:lnTo>
                      <a:lnTo>
                        <a:pt x="43" y="44"/>
                      </a:lnTo>
                      <a:lnTo>
                        <a:pt x="35" y="42"/>
                      </a:lnTo>
                      <a:lnTo>
                        <a:pt x="33" y="35"/>
                      </a:lnTo>
                      <a:lnTo>
                        <a:pt x="39" y="34"/>
                      </a:lnTo>
                      <a:lnTo>
                        <a:pt x="48" y="32"/>
                      </a:lnTo>
                      <a:lnTo>
                        <a:pt x="55" y="29"/>
                      </a:lnTo>
                      <a:lnTo>
                        <a:pt x="62" y="23"/>
                      </a:lnTo>
                      <a:lnTo>
                        <a:pt x="64" y="16"/>
                      </a:lnTo>
                      <a:lnTo>
                        <a:pt x="64" y="7"/>
                      </a:lnTo>
                      <a:lnTo>
                        <a:pt x="58" y="0"/>
                      </a:lnTo>
                      <a:lnTo>
                        <a:pt x="50" y="2"/>
                      </a:lnTo>
                      <a:lnTo>
                        <a:pt x="43" y="4"/>
                      </a:lnTo>
                      <a:lnTo>
                        <a:pt x="35" y="6"/>
                      </a:lnTo>
                      <a:lnTo>
                        <a:pt x="32" y="14"/>
                      </a:lnTo>
                      <a:lnTo>
                        <a:pt x="25" y="16"/>
                      </a:lnTo>
                      <a:lnTo>
                        <a:pt x="22" y="24"/>
                      </a:lnTo>
                      <a:lnTo>
                        <a:pt x="16" y="28"/>
                      </a:lnTo>
                      <a:lnTo>
                        <a:pt x="8" y="35"/>
                      </a:lnTo>
                      <a:lnTo>
                        <a:pt x="3" y="43"/>
                      </a:lnTo>
                      <a:lnTo>
                        <a:pt x="0" y="53"/>
                      </a:lnTo>
                      <a:lnTo>
                        <a:pt x="1" y="60"/>
                      </a:lnTo>
                      <a:lnTo>
                        <a:pt x="3" y="73"/>
                      </a:lnTo>
                      <a:lnTo>
                        <a:pt x="12" y="75"/>
                      </a:lnTo>
                      <a:lnTo>
                        <a:pt x="21" y="76"/>
                      </a:lnTo>
                      <a:lnTo>
                        <a:pt x="28" y="75"/>
                      </a:lnTo>
                      <a:lnTo>
                        <a:pt x="36" y="73"/>
                      </a:lnTo>
                      <a:lnTo>
                        <a:pt x="43" y="69"/>
                      </a:lnTo>
                      <a:lnTo>
                        <a:pt x="52" y="68"/>
                      </a:lnTo>
                      <a:lnTo>
                        <a:pt x="58" y="65"/>
                      </a:lnTo>
                      <a:lnTo>
                        <a:pt x="67" y="60"/>
                      </a:lnTo>
                      <a:lnTo>
                        <a:pt x="74" y="59"/>
                      </a:lnTo>
                      <a:lnTo>
                        <a:pt x="82" y="59"/>
                      </a:lnTo>
                      <a:lnTo>
                        <a:pt x="84" y="68"/>
                      </a:lnTo>
                      <a:lnTo>
                        <a:pt x="83" y="76"/>
                      </a:lnTo>
                      <a:lnTo>
                        <a:pt x="84" y="84"/>
                      </a:lnTo>
                      <a:lnTo>
                        <a:pt x="77" y="91"/>
                      </a:lnTo>
                      <a:lnTo>
                        <a:pt x="78" y="97"/>
                      </a:lnTo>
                      <a:lnTo>
                        <a:pt x="79" y="118"/>
                      </a:lnTo>
                      <a:lnTo>
                        <a:pt x="81" y="129"/>
                      </a:lnTo>
                      <a:lnTo>
                        <a:pt x="83" y="137"/>
                      </a:lnTo>
                      <a:lnTo>
                        <a:pt x="84" y="146"/>
                      </a:lnTo>
                      <a:lnTo>
                        <a:pt x="93" y="151"/>
                      </a:lnTo>
                      <a:lnTo>
                        <a:pt x="101" y="151"/>
                      </a:lnTo>
                      <a:lnTo>
                        <a:pt x="109" y="150"/>
                      </a:lnTo>
                      <a:lnTo>
                        <a:pt x="117" y="148"/>
                      </a:lnTo>
                      <a:lnTo>
                        <a:pt x="125" y="145"/>
                      </a:lnTo>
                      <a:lnTo>
                        <a:pt x="131" y="140"/>
                      </a:lnTo>
                      <a:lnTo>
                        <a:pt x="139" y="135"/>
                      </a:lnTo>
                      <a:lnTo>
                        <a:pt x="145" y="128"/>
                      </a:lnTo>
                      <a:lnTo>
                        <a:pt x="155" y="124"/>
                      </a:lnTo>
                      <a:lnTo>
                        <a:pt x="162" y="118"/>
                      </a:lnTo>
                      <a:lnTo>
                        <a:pt x="170" y="116"/>
                      </a:lnTo>
                      <a:lnTo>
                        <a:pt x="177" y="109"/>
                      </a:lnTo>
                      <a:lnTo>
                        <a:pt x="183" y="101"/>
                      </a:lnTo>
                      <a:lnTo>
                        <a:pt x="191" y="95"/>
                      </a:lnTo>
                      <a:lnTo>
                        <a:pt x="198" y="96"/>
                      </a:lnTo>
                      <a:lnTo>
                        <a:pt x="206" y="96"/>
                      </a:lnTo>
                      <a:lnTo>
                        <a:pt x="214" y="94"/>
                      </a:lnTo>
                      <a:lnTo>
                        <a:pt x="222" y="93"/>
                      </a:lnTo>
                      <a:lnTo>
                        <a:pt x="230" y="92"/>
                      </a:lnTo>
                      <a:lnTo>
                        <a:pt x="237" y="89"/>
                      </a:lnTo>
                      <a:lnTo>
                        <a:pt x="245" y="88"/>
                      </a:lnTo>
                      <a:lnTo>
                        <a:pt x="252" y="86"/>
                      </a:lnTo>
                      <a:lnTo>
                        <a:pt x="263" y="84"/>
                      </a:lnTo>
                      <a:lnTo>
                        <a:pt x="269" y="84"/>
                      </a:lnTo>
                      <a:lnTo>
                        <a:pt x="278" y="81"/>
                      </a:lnTo>
                      <a:lnTo>
                        <a:pt x="285" y="78"/>
                      </a:lnTo>
                      <a:lnTo>
                        <a:pt x="292" y="73"/>
                      </a:lnTo>
                      <a:lnTo>
                        <a:pt x="298" y="68"/>
                      </a:lnTo>
                      <a:lnTo>
                        <a:pt x="305" y="59"/>
                      </a:lnTo>
                      <a:lnTo>
                        <a:pt x="334" y="57"/>
                      </a:lnTo>
                      <a:lnTo>
                        <a:pt x="446" y="117"/>
                      </a:lnTo>
                      <a:lnTo>
                        <a:pt x="547" y="177"/>
                      </a:lnTo>
                      <a:lnTo>
                        <a:pt x="643" y="234"/>
                      </a:lnTo>
                      <a:lnTo>
                        <a:pt x="751" y="302"/>
                      </a:lnTo>
                      <a:lnTo>
                        <a:pt x="798" y="323"/>
                      </a:lnTo>
                      <a:lnTo>
                        <a:pt x="805" y="326"/>
                      </a:lnTo>
                      <a:lnTo>
                        <a:pt x="813" y="328"/>
                      </a:lnTo>
                      <a:lnTo>
                        <a:pt x="821" y="322"/>
                      </a:lnTo>
                      <a:lnTo>
                        <a:pt x="825" y="315"/>
                      </a:lnTo>
                      <a:lnTo>
                        <a:pt x="831" y="313"/>
                      </a:lnTo>
                      <a:lnTo>
                        <a:pt x="835" y="306"/>
                      </a:lnTo>
                      <a:lnTo>
                        <a:pt x="836" y="296"/>
                      </a:lnTo>
                      <a:lnTo>
                        <a:pt x="834" y="290"/>
                      </a:lnTo>
                      <a:lnTo>
                        <a:pt x="833" y="281"/>
                      </a:lnTo>
                      <a:lnTo>
                        <a:pt x="828" y="275"/>
                      </a:lnTo>
                      <a:lnTo>
                        <a:pt x="822" y="267"/>
                      </a:lnTo>
                      <a:lnTo>
                        <a:pt x="819" y="260"/>
                      </a:lnTo>
                      <a:lnTo>
                        <a:pt x="812" y="256"/>
                      </a:lnTo>
                      <a:lnTo>
                        <a:pt x="421" y="1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3" name="Freeform 29"/>
                <p:cNvSpPr>
                  <a:spLocks/>
                </p:cNvSpPr>
                <p:nvPr/>
              </p:nvSpPr>
              <p:spPr bwMode="auto">
                <a:xfrm>
                  <a:off x="3896" y="2512"/>
                  <a:ext cx="351" cy="311"/>
                </a:xfrm>
                <a:custGeom>
                  <a:avLst/>
                  <a:gdLst>
                    <a:gd name="T0" fmla="*/ 90 w 351"/>
                    <a:gd name="T1" fmla="*/ 285 h 311"/>
                    <a:gd name="T2" fmla="*/ 71 w 351"/>
                    <a:gd name="T3" fmla="*/ 270 h 311"/>
                    <a:gd name="T4" fmla="*/ 43 w 351"/>
                    <a:gd name="T5" fmla="*/ 260 h 311"/>
                    <a:gd name="T6" fmla="*/ 38 w 351"/>
                    <a:gd name="T7" fmla="*/ 240 h 311"/>
                    <a:gd name="T8" fmla="*/ 86 w 351"/>
                    <a:gd name="T9" fmla="*/ 229 h 311"/>
                    <a:gd name="T10" fmla="*/ 93 w 351"/>
                    <a:gd name="T11" fmla="*/ 204 h 311"/>
                    <a:gd name="T12" fmla="*/ 80 w 351"/>
                    <a:gd name="T13" fmla="*/ 183 h 311"/>
                    <a:gd name="T14" fmla="*/ 74 w 351"/>
                    <a:gd name="T15" fmla="*/ 160 h 311"/>
                    <a:gd name="T16" fmla="*/ 96 w 351"/>
                    <a:gd name="T17" fmla="*/ 166 h 311"/>
                    <a:gd name="T18" fmla="*/ 127 w 351"/>
                    <a:gd name="T19" fmla="*/ 173 h 311"/>
                    <a:gd name="T20" fmla="*/ 149 w 351"/>
                    <a:gd name="T21" fmla="*/ 171 h 311"/>
                    <a:gd name="T22" fmla="*/ 157 w 351"/>
                    <a:gd name="T23" fmla="*/ 151 h 311"/>
                    <a:gd name="T24" fmla="*/ 152 w 351"/>
                    <a:gd name="T25" fmla="*/ 125 h 311"/>
                    <a:gd name="T26" fmla="*/ 139 w 351"/>
                    <a:gd name="T27" fmla="*/ 104 h 311"/>
                    <a:gd name="T28" fmla="*/ 144 w 351"/>
                    <a:gd name="T29" fmla="*/ 85 h 311"/>
                    <a:gd name="T30" fmla="*/ 167 w 351"/>
                    <a:gd name="T31" fmla="*/ 82 h 311"/>
                    <a:gd name="T32" fmla="*/ 192 w 351"/>
                    <a:gd name="T33" fmla="*/ 81 h 311"/>
                    <a:gd name="T34" fmla="*/ 198 w 351"/>
                    <a:gd name="T35" fmla="*/ 55 h 311"/>
                    <a:gd name="T36" fmla="*/ 211 w 351"/>
                    <a:gd name="T37" fmla="*/ 31 h 311"/>
                    <a:gd name="T38" fmla="*/ 232 w 351"/>
                    <a:gd name="T39" fmla="*/ 22 h 311"/>
                    <a:gd name="T40" fmla="*/ 240 w 351"/>
                    <a:gd name="T41" fmla="*/ 44 h 311"/>
                    <a:gd name="T42" fmla="*/ 258 w 351"/>
                    <a:gd name="T43" fmla="*/ 67 h 311"/>
                    <a:gd name="T44" fmla="*/ 275 w 351"/>
                    <a:gd name="T45" fmla="*/ 82 h 311"/>
                    <a:gd name="T46" fmla="*/ 305 w 351"/>
                    <a:gd name="T47" fmla="*/ 76 h 311"/>
                    <a:gd name="T48" fmla="*/ 321 w 351"/>
                    <a:gd name="T49" fmla="*/ 56 h 311"/>
                    <a:gd name="T50" fmla="*/ 326 w 351"/>
                    <a:gd name="T51" fmla="*/ 38 h 311"/>
                    <a:gd name="T52" fmla="*/ 336 w 351"/>
                    <a:gd name="T53" fmla="*/ 52 h 311"/>
                    <a:gd name="T54" fmla="*/ 351 w 351"/>
                    <a:gd name="T55" fmla="*/ 55 h 311"/>
                    <a:gd name="T56" fmla="*/ 345 w 351"/>
                    <a:gd name="T57" fmla="*/ 24 h 311"/>
                    <a:gd name="T58" fmla="*/ 324 w 351"/>
                    <a:gd name="T59" fmla="*/ 6 h 311"/>
                    <a:gd name="T60" fmla="*/ 308 w 351"/>
                    <a:gd name="T61" fmla="*/ 23 h 311"/>
                    <a:gd name="T62" fmla="*/ 305 w 351"/>
                    <a:gd name="T63" fmla="*/ 47 h 311"/>
                    <a:gd name="T64" fmla="*/ 290 w 351"/>
                    <a:gd name="T65" fmla="*/ 60 h 311"/>
                    <a:gd name="T66" fmla="*/ 268 w 351"/>
                    <a:gd name="T67" fmla="*/ 47 h 311"/>
                    <a:gd name="T68" fmla="*/ 254 w 351"/>
                    <a:gd name="T69" fmla="*/ 26 h 311"/>
                    <a:gd name="T70" fmla="*/ 233 w 351"/>
                    <a:gd name="T71" fmla="*/ 6 h 311"/>
                    <a:gd name="T72" fmla="*/ 209 w 351"/>
                    <a:gd name="T73" fmla="*/ 1 h 311"/>
                    <a:gd name="T74" fmla="*/ 193 w 351"/>
                    <a:gd name="T75" fmla="*/ 9 h 311"/>
                    <a:gd name="T76" fmla="*/ 181 w 351"/>
                    <a:gd name="T77" fmla="*/ 32 h 311"/>
                    <a:gd name="T78" fmla="*/ 177 w 351"/>
                    <a:gd name="T79" fmla="*/ 59 h 311"/>
                    <a:gd name="T80" fmla="*/ 157 w 351"/>
                    <a:gd name="T81" fmla="*/ 70 h 311"/>
                    <a:gd name="T82" fmla="*/ 123 w 351"/>
                    <a:gd name="T83" fmla="*/ 66 h 311"/>
                    <a:gd name="T84" fmla="*/ 101 w 351"/>
                    <a:gd name="T85" fmla="*/ 70 h 311"/>
                    <a:gd name="T86" fmla="*/ 105 w 351"/>
                    <a:gd name="T87" fmla="*/ 93 h 311"/>
                    <a:gd name="T88" fmla="*/ 118 w 351"/>
                    <a:gd name="T89" fmla="*/ 120 h 311"/>
                    <a:gd name="T90" fmla="*/ 131 w 351"/>
                    <a:gd name="T91" fmla="*/ 143 h 311"/>
                    <a:gd name="T92" fmla="*/ 119 w 351"/>
                    <a:gd name="T93" fmla="*/ 153 h 311"/>
                    <a:gd name="T94" fmla="*/ 97 w 351"/>
                    <a:gd name="T95" fmla="*/ 137 h 311"/>
                    <a:gd name="T96" fmla="*/ 72 w 351"/>
                    <a:gd name="T97" fmla="*/ 134 h 311"/>
                    <a:gd name="T98" fmla="*/ 51 w 351"/>
                    <a:gd name="T99" fmla="*/ 140 h 311"/>
                    <a:gd name="T100" fmla="*/ 45 w 351"/>
                    <a:gd name="T101" fmla="*/ 165 h 311"/>
                    <a:gd name="T102" fmla="*/ 51 w 351"/>
                    <a:gd name="T103" fmla="*/ 187 h 311"/>
                    <a:gd name="T104" fmla="*/ 64 w 351"/>
                    <a:gd name="T105" fmla="*/ 209 h 311"/>
                    <a:gd name="T106" fmla="*/ 42 w 351"/>
                    <a:gd name="T107" fmla="*/ 214 h 311"/>
                    <a:gd name="T108" fmla="*/ 19 w 351"/>
                    <a:gd name="T109" fmla="*/ 219 h 311"/>
                    <a:gd name="T110" fmla="*/ 5 w 351"/>
                    <a:gd name="T111" fmla="*/ 242 h 311"/>
                    <a:gd name="T112" fmla="*/ 2 w 351"/>
                    <a:gd name="T113" fmla="*/ 262 h 311"/>
                    <a:gd name="T114" fmla="*/ 14 w 351"/>
                    <a:gd name="T115" fmla="*/ 280 h 311"/>
                    <a:gd name="T116" fmla="*/ 37 w 351"/>
                    <a:gd name="T117" fmla="*/ 292 h 311"/>
                    <a:gd name="T118" fmla="*/ 61 w 351"/>
                    <a:gd name="T119" fmla="*/ 299 h 311"/>
                    <a:gd name="T120" fmla="*/ 89 w 351"/>
                    <a:gd name="T121" fmla="*/ 301 h 31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351"/>
                    <a:gd name="T184" fmla="*/ 0 h 311"/>
                    <a:gd name="T185" fmla="*/ 351 w 351"/>
                    <a:gd name="T186" fmla="*/ 311 h 311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351" h="311">
                      <a:moveTo>
                        <a:pt x="89" y="301"/>
                      </a:moveTo>
                      <a:lnTo>
                        <a:pt x="91" y="294"/>
                      </a:lnTo>
                      <a:lnTo>
                        <a:pt x="90" y="285"/>
                      </a:lnTo>
                      <a:lnTo>
                        <a:pt x="88" y="278"/>
                      </a:lnTo>
                      <a:lnTo>
                        <a:pt x="80" y="276"/>
                      </a:lnTo>
                      <a:lnTo>
                        <a:pt x="71" y="270"/>
                      </a:lnTo>
                      <a:lnTo>
                        <a:pt x="61" y="268"/>
                      </a:lnTo>
                      <a:lnTo>
                        <a:pt x="52" y="261"/>
                      </a:lnTo>
                      <a:lnTo>
                        <a:pt x="43" y="260"/>
                      </a:lnTo>
                      <a:lnTo>
                        <a:pt x="36" y="251"/>
                      </a:lnTo>
                      <a:lnTo>
                        <a:pt x="30" y="245"/>
                      </a:lnTo>
                      <a:lnTo>
                        <a:pt x="38" y="240"/>
                      </a:lnTo>
                      <a:lnTo>
                        <a:pt x="45" y="234"/>
                      </a:lnTo>
                      <a:lnTo>
                        <a:pt x="53" y="231"/>
                      </a:lnTo>
                      <a:lnTo>
                        <a:pt x="86" y="229"/>
                      </a:lnTo>
                      <a:lnTo>
                        <a:pt x="91" y="221"/>
                      </a:lnTo>
                      <a:lnTo>
                        <a:pt x="94" y="212"/>
                      </a:lnTo>
                      <a:lnTo>
                        <a:pt x="93" y="204"/>
                      </a:lnTo>
                      <a:lnTo>
                        <a:pt x="91" y="196"/>
                      </a:lnTo>
                      <a:lnTo>
                        <a:pt x="86" y="189"/>
                      </a:lnTo>
                      <a:lnTo>
                        <a:pt x="80" y="183"/>
                      </a:lnTo>
                      <a:lnTo>
                        <a:pt x="75" y="175"/>
                      </a:lnTo>
                      <a:lnTo>
                        <a:pt x="73" y="169"/>
                      </a:lnTo>
                      <a:lnTo>
                        <a:pt x="74" y="160"/>
                      </a:lnTo>
                      <a:lnTo>
                        <a:pt x="82" y="159"/>
                      </a:lnTo>
                      <a:lnTo>
                        <a:pt x="91" y="160"/>
                      </a:lnTo>
                      <a:lnTo>
                        <a:pt x="96" y="166"/>
                      </a:lnTo>
                      <a:lnTo>
                        <a:pt x="104" y="169"/>
                      </a:lnTo>
                      <a:lnTo>
                        <a:pt x="111" y="174"/>
                      </a:lnTo>
                      <a:lnTo>
                        <a:pt x="127" y="173"/>
                      </a:lnTo>
                      <a:lnTo>
                        <a:pt x="134" y="173"/>
                      </a:lnTo>
                      <a:lnTo>
                        <a:pt x="142" y="174"/>
                      </a:lnTo>
                      <a:lnTo>
                        <a:pt x="149" y="171"/>
                      </a:lnTo>
                      <a:lnTo>
                        <a:pt x="157" y="166"/>
                      </a:lnTo>
                      <a:lnTo>
                        <a:pt x="156" y="158"/>
                      </a:lnTo>
                      <a:lnTo>
                        <a:pt x="157" y="151"/>
                      </a:lnTo>
                      <a:lnTo>
                        <a:pt x="156" y="143"/>
                      </a:lnTo>
                      <a:lnTo>
                        <a:pt x="154" y="134"/>
                      </a:lnTo>
                      <a:lnTo>
                        <a:pt x="152" y="125"/>
                      </a:lnTo>
                      <a:lnTo>
                        <a:pt x="147" y="117"/>
                      </a:lnTo>
                      <a:lnTo>
                        <a:pt x="141" y="112"/>
                      </a:lnTo>
                      <a:lnTo>
                        <a:pt x="139" y="104"/>
                      </a:lnTo>
                      <a:lnTo>
                        <a:pt x="138" y="96"/>
                      </a:lnTo>
                      <a:lnTo>
                        <a:pt x="137" y="87"/>
                      </a:lnTo>
                      <a:lnTo>
                        <a:pt x="144" y="85"/>
                      </a:lnTo>
                      <a:lnTo>
                        <a:pt x="153" y="84"/>
                      </a:lnTo>
                      <a:lnTo>
                        <a:pt x="160" y="82"/>
                      </a:lnTo>
                      <a:lnTo>
                        <a:pt x="167" y="82"/>
                      </a:lnTo>
                      <a:lnTo>
                        <a:pt x="177" y="84"/>
                      </a:lnTo>
                      <a:lnTo>
                        <a:pt x="183" y="82"/>
                      </a:lnTo>
                      <a:lnTo>
                        <a:pt x="192" y="81"/>
                      </a:lnTo>
                      <a:lnTo>
                        <a:pt x="196" y="71"/>
                      </a:lnTo>
                      <a:lnTo>
                        <a:pt x="197" y="63"/>
                      </a:lnTo>
                      <a:lnTo>
                        <a:pt x="198" y="55"/>
                      </a:lnTo>
                      <a:lnTo>
                        <a:pt x="201" y="46"/>
                      </a:lnTo>
                      <a:lnTo>
                        <a:pt x="203" y="37"/>
                      </a:lnTo>
                      <a:lnTo>
                        <a:pt x="211" y="31"/>
                      </a:lnTo>
                      <a:lnTo>
                        <a:pt x="218" y="24"/>
                      </a:lnTo>
                      <a:lnTo>
                        <a:pt x="223" y="19"/>
                      </a:lnTo>
                      <a:lnTo>
                        <a:pt x="232" y="22"/>
                      </a:lnTo>
                      <a:lnTo>
                        <a:pt x="235" y="29"/>
                      </a:lnTo>
                      <a:lnTo>
                        <a:pt x="237" y="37"/>
                      </a:lnTo>
                      <a:lnTo>
                        <a:pt x="240" y="44"/>
                      </a:lnTo>
                      <a:lnTo>
                        <a:pt x="247" y="51"/>
                      </a:lnTo>
                      <a:lnTo>
                        <a:pt x="249" y="59"/>
                      </a:lnTo>
                      <a:lnTo>
                        <a:pt x="258" y="67"/>
                      </a:lnTo>
                      <a:lnTo>
                        <a:pt x="261" y="73"/>
                      </a:lnTo>
                      <a:lnTo>
                        <a:pt x="269" y="76"/>
                      </a:lnTo>
                      <a:lnTo>
                        <a:pt x="275" y="82"/>
                      </a:lnTo>
                      <a:lnTo>
                        <a:pt x="291" y="80"/>
                      </a:lnTo>
                      <a:lnTo>
                        <a:pt x="298" y="78"/>
                      </a:lnTo>
                      <a:lnTo>
                        <a:pt x="305" y="76"/>
                      </a:lnTo>
                      <a:lnTo>
                        <a:pt x="313" y="71"/>
                      </a:lnTo>
                      <a:lnTo>
                        <a:pt x="316" y="62"/>
                      </a:lnTo>
                      <a:lnTo>
                        <a:pt x="321" y="56"/>
                      </a:lnTo>
                      <a:lnTo>
                        <a:pt x="321" y="48"/>
                      </a:lnTo>
                      <a:lnTo>
                        <a:pt x="320" y="41"/>
                      </a:lnTo>
                      <a:lnTo>
                        <a:pt x="326" y="38"/>
                      </a:lnTo>
                      <a:lnTo>
                        <a:pt x="333" y="36"/>
                      </a:lnTo>
                      <a:lnTo>
                        <a:pt x="335" y="45"/>
                      </a:lnTo>
                      <a:lnTo>
                        <a:pt x="336" y="52"/>
                      </a:lnTo>
                      <a:lnTo>
                        <a:pt x="339" y="61"/>
                      </a:lnTo>
                      <a:lnTo>
                        <a:pt x="348" y="62"/>
                      </a:lnTo>
                      <a:lnTo>
                        <a:pt x="351" y="55"/>
                      </a:lnTo>
                      <a:lnTo>
                        <a:pt x="349" y="47"/>
                      </a:lnTo>
                      <a:lnTo>
                        <a:pt x="346" y="31"/>
                      </a:lnTo>
                      <a:lnTo>
                        <a:pt x="345" y="24"/>
                      </a:lnTo>
                      <a:lnTo>
                        <a:pt x="339" y="16"/>
                      </a:lnTo>
                      <a:lnTo>
                        <a:pt x="331" y="9"/>
                      </a:lnTo>
                      <a:lnTo>
                        <a:pt x="324" y="6"/>
                      </a:lnTo>
                      <a:lnTo>
                        <a:pt x="315" y="5"/>
                      </a:lnTo>
                      <a:lnTo>
                        <a:pt x="312" y="13"/>
                      </a:lnTo>
                      <a:lnTo>
                        <a:pt x="308" y="23"/>
                      </a:lnTo>
                      <a:lnTo>
                        <a:pt x="309" y="30"/>
                      </a:lnTo>
                      <a:lnTo>
                        <a:pt x="306" y="39"/>
                      </a:lnTo>
                      <a:lnTo>
                        <a:pt x="305" y="47"/>
                      </a:lnTo>
                      <a:lnTo>
                        <a:pt x="305" y="56"/>
                      </a:lnTo>
                      <a:lnTo>
                        <a:pt x="299" y="58"/>
                      </a:lnTo>
                      <a:lnTo>
                        <a:pt x="290" y="60"/>
                      </a:lnTo>
                      <a:lnTo>
                        <a:pt x="282" y="57"/>
                      </a:lnTo>
                      <a:lnTo>
                        <a:pt x="276" y="51"/>
                      </a:lnTo>
                      <a:lnTo>
                        <a:pt x="268" y="47"/>
                      </a:lnTo>
                      <a:lnTo>
                        <a:pt x="261" y="41"/>
                      </a:lnTo>
                      <a:lnTo>
                        <a:pt x="259" y="34"/>
                      </a:lnTo>
                      <a:lnTo>
                        <a:pt x="254" y="26"/>
                      </a:lnTo>
                      <a:lnTo>
                        <a:pt x="246" y="20"/>
                      </a:lnTo>
                      <a:lnTo>
                        <a:pt x="239" y="13"/>
                      </a:lnTo>
                      <a:lnTo>
                        <a:pt x="233" y="6"/>
                      </a:lnTo>
                      <a:lnTo>
                        <a:pt x="226" y="4"/>
                      </a:lnTo>
                      <a:lnTo>
                        <a:pt x="217" y="0"/>
                      </a:lnTo>
                      <a:lnTo>
                        <a:pt x="209" y="1"/>
                      </a:lnTo>
                      <a:lnTo>
                        <a:pt x="198" y="0"/>
                      </a:lnTo>
                      <a:lnTo>
                        <a:pt x="193" y="2"/>
                      </a:lnTo>
                      <a:lnTo>
                        <a:pt x="193" y="9"/>
                      </a:lnTo>
                      <a:lnTo>
                        <a:pt x="188" y="15"/>
                      </a:lnTo>
                      <a:lnTo>
                        <a:pt x="180" y="25"/>
                      </a:lnTo>
                      <a:lnTo>
                        <a:pt x="181" y="32"/>
                      </a:lnTo>
                      <a:lnTo>
                        <a:pt x="180" y="41"/>
                      </a:lnTo>
                      <a:lnTo>
                        <a:pt x="178" y="50"/>
                      </a:lnTo>
                      <a:lnTo>
                        <a:pt x="177" y="59"/>
                      </a:lnTo>
                      <a:lnTo>
                        <a:pt x="172" y="67"/>
                      </a:lnTo>
                      <a:lnTo>
                        <a:pt x="166" y="68"/>
                      </a:lnTo>
                      <a:lnTo>
                        <a:pt x="157" y="70"/>
                      </a:lnTo>
                      <a:lnTo>
                        <a:pt x="150" y="68"/>
                      </a:lnTo>
                      <a:lnTo>
                        <a:pt x="140" y="66"/>
                      </a:lnTo>
                      <a:lnTo>
                        <a:pt x="123" y="66"/>
                      </a:lnTo>
                      <a:lnTo>
                        <a:pt x="117" y="66"/>
                      </a:lnTo>
                      <a:lnTo>
                        <a:pt x="107" y="68"/>
                      </a:lnTo>
                      <a:lnTo>
                        <a:pt x="101" y="70"/>
                      </a:lnTo>
                      <a:lnTo>
                        <a:pt x="101" y="77"/>
                      </a:lnTo>
                      <a:lnTo>
                        <a:pt x="103" y="86"/>
                      </a:lnTo>
                      <a:lnTo>
                        <a:pt x="105" y="93"/>
                      </a:lnTo>
                      <a:lnTo>
                        <a:pt x="107" y="106"/>
                      </a:lnTo>
                      <a:lnTo>
                        <a:pt x="114" y="113"/>
                      </a:lnTo>
                      <a:lnTo>
                        <a:pt x="118" y="120"/>
                      </a:lnTo>
                      <a:lnTo>
                        <a:pt x="124" y="127"/>
                      </a:lnTo>
                      <a:lnTo>
                        <a:pt x="126" y="134"/>
                      </a:lnTo>
                      <a:lnTo>
                        <a:pt x="131" y="143"/>
                      </a:lnTo>
                      <a:lnTo>
                        <a:pt x="132" y="150"/>
                      </a:lnTo>
                      <a:lnTo>
                        <a:pt x="126" y="152"/>
                      </a:lnTo>
                      <a:lnTo>
                        <a:pt x="119" y="153"/>
                      </a:lnTo>
                      <a:lnTo>
                        <a:pt x="110" y="152"/>
                      </a:lnTo>
                      <a:lnTo>
                        <a:pt x="103" y="143"/>
                      </a:lnTo>
                      <a:lnTo>
                        <a:pt x="97" y="137"/>
                      </a:lnTo>
                      <a:lnTo>
                        <a:pt x="91" y="137"/>
                      </a:lnTo>
                      <a:lnTo>
                        <a:pt x="82" y="133"/>
                      </a:lnTo>
                      <a:lnTo>
                        <a:pt x="72" y="134"/>
                      </a:lnTo>
                      <a:lnTo>
                        <a:pt x="66" y="134"/>
                      </a:lnTo>
                      <a:lnTo>
                        <a:pt x="58" y="136"/>
                      </a:lnTo>
                      <a:lnTo>
                        <a:pt x="51" y="140"/>
                      </a:lnTo>
                      <a:lnTo>
                        <a:pt x="45" y="149"/>
                      </a:lnTo>
                      <a:lnTo>
                        <a:pt x="45" y="157"/>
                      </a:lnTo>
                      <a:lnTo>
                        <a:pt x="45" y="165"/>
                      </a:lnTo>
                      <a:lnTo>
                        <a:pt x="46" y="173"/>
                      </a:lnTo>
                      <a:lnTo>
                        <a:pt x="47" y="179"/>
                      </a:lnTo>
                      <a:lnTo>
                        <a:pt x="51" y="187"/>
                      </a:lnTo>
                      <a:lnTo>
                        <a:pt x="56" y="194"/>
                      </a:lnTo>
                      <a:lnTo>
                        <a:pt x="63" y="201"/>
                      </a:lnTo>
                      <a:lnTo>
                        <a:pt x="64" y="209"/>
                      </a:lnTo>
                      <a:lnTo>
                        <a:pt x="58" y="211"/>
                      </a:lnTo>
                      <a:lnTo>
                        <a:pt x="50" y="213"/>
                      </a:lnTo>
                      <a:lnTo>
                        <a:pt x="42" y="214"/>
                      </a:lnTo>
                      <a:lnTo>
                        <a:pt x="34" y="216"/>
                      </a:lnTo>
                      <a:lnTo>
                        <a:pt x="27" y="218"/>
                      </a:lnTo>
                      <a:lnTo>
                        <a:pt x="19" y="219"/>
                      </a:lnTo>
                      <a:lnTo>
                        <a:pt x="15" y="227"/>
                      </a:lnTo>
                      <a:lnTo>
                        <a:pt x="10" y="233"/>
                      </a:lnTo>
                      <a:lnTo>
                        <a:pt x="5" y="242"/>
                      </a:lnTo>
                      <a:lnTo>
                        <a:pt x="0" y="248"/>
                      </a:lnTo>
                      <a:lnTo>
                        <a:pt x="0" y="255"/>
                      </a:lnTo>
                      <a:lnTo>
                        <a:pt x="2" y="262"/>
                      </a:lnTo>
                      <a:lnTo>
                        <a:pt x="4" y="270"/>
                      </a:lnTo>
                      <a:lnTo>
                        <a:pt x="5" y="278"/>
                      </a:lnTo>
                      <a:lnTo>
                        <a:pt x="14" y="280"/>
                      </a:lnTo>
                      <a:lnTo>
                        <a:pt x="21" y="287"/>
                      </a:lnTo>
                      <a:lnTo>
                        <a:pt x="29" y="291"/>
                      </a:lnTo>
                      <a:lnTo>
                        <a:pt x="37" y="292"/>
                      </a:lnTo>
                      <a:lnTo>
                        <a:pt x="46" y="294"/>
                      </a:lnTo>
                      <a:lnTo>
                        <a:pt x="54" y="294"/>
                      </a:lnTo>
                      <a:lnTo>
                        <a:pt x="61" y="299"/>
                      </a:lnTo>
                      <a:lnTo>
                        <a:pt x="64" y="307"/>
                      </a:lnTo>
                      <a:lnTo>
                        <a:pt x="73" y="311"/>
                      </a:lnTo>
                      <a:lnTo>
                        <a:pt x="89" y="30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/>
              </p:nvSpPr>
              <p:spPr bwMode="auto">
                <a:xfrm>
                  <a:off x="4230" y="2559"/>
                  <a:ext cx="103" cy="311"/>
                </a:xfrm>
                <a:custGeom>
                  <a:avLst/>
                  <a:gdLst>
                    <a:gd name="T0" fmla="*/ 12 w 103"/>
                    <a:gd name="T1" fmla="*/ 0 h 311"/>
                    <a:gd name="T2" fmla="*/ 0 w 103"/>
                    <a:gd name="T3" fmla="*/ 9 h 311"/>
                    <a:gd name="T4" fmla="*/ 13 w 103"/>
                    <a:gd name="T5" fmla="*/ 122 h 311"/>
                    <a:gd name="T6" fmla="*/ 31 w 103"/>
                    <a:gd name="T7" fmla="*/ 241 h 311"/>
                    <a:gd name="T8" fmla="*/ 36 w 103"/>
                    <a:gd name="T9" fmla="*/ 269 h 311"/>
                    <a:gd name="T10" fmla="*/ 97 w 103"/>
                    <a:gd name="T11" fmla="*/ 311 h 311"/>
                    <a:gd name="T12" fmla="*/ 103 w 103"/>
                    <a:gd name="T13" fmla="*/ 295 h 311"/>
                    <a:gd name="T14" fmla="*/ 53 w 103"/>
                    <a:gd name="T15" fmla="*/ 257 h 311"/>
                    <a:gd name="T16" fmla="*/ 37 w 103"/>
                    <a:gd name="T17" fmla="*/ 190 h 311"/>
                    <a:gd name="T18" fmla="*/ 21 w 103"/>
                    <a:gd name="T19" fmla="*/ 67 h 311"/>
                    <a:gd name="T20" fmla="*/ 12 w 103"/>
                    <a:gd name="T21" fmla="*/ 0 h 3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03"/>
                    <a:gd name="T34" fmla="*/ 0 h 311"/>
                    <a:gd name="T35" fmla="*/ 103 w 103"/>
                    <a:gd name="T36" fmla="*/ 311 h 31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03" h="311">
                      <a:moveTo>
                        <a:pt x="12" y="0"/>
                      </a:moveTo>
                      <a:lnTo>
                        <a:pt x="0" y="9"/>
                      </a:lnTo>
                      <a:lnTo>
                        <a:pt x="13" y="122"/>
                      </a:lnTo>
                      <a:lnTo>
                        <a:pt x="31" y="241"/>
                      </a:lnTo>
                      <a:lnTo>
                        <a:pt x="36" y="269"/>
                      </a:lnTo>
                      <a:lnTo>
                        <a:pt x="97" y="311"/>
                      </a:lnTo>
                      <a:lnTo>
                        <a:pt x="103" y="295"/>
                      </a:lnTo>
                      <a:lnTo>
                        <a:pt x="53" y="257"/>
                      </a:lnTo>
                      <a:lnTo>
                        <a:pt x="37" y="190"/>
                      </a:lnTo>
                      <a:lnTo>
                        <a:pt x="21" y="67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5" name="Freeform 31"/>
                <p:cNvSpPr>
                  <a:spLocks/>
                </p:cNvSpPr>
                <p:nvPr/>
              </p:nvSpPr>
              <p:spPr bwMode="auto">
                <a:xfrm>
                  <a:off x="4173" y="2619"/>
                  <a:ext cx="59" cy="160"/>
                </a:xfrm>
                <a:custGeom>
                  <a:avLst/>
                  <a:gdLst>
                    <a:gd name="T0" fmla="*/ 59 w 59"/>
                    <a:gd name="T1" fmla="*/ 144 h 160"/>
                    <a:gd name="T2" fmla="*/ 55 w 59"/>
                    <a:gd name="T3" fmla="*/ 135 h 160"/>
                    <a:gd name="T4" fmla="*/ 45 w 59"/>
                    <a:gd name="T5" fmla="*/ 130 h 160"/>
                    <a:gd name="T6" fmla="*/ 42 w 59"/>
                    <a:gd name="T7" fmla="*/ 120 h 160"/>
                    <a:gd name="T8" fmla="*/ 36 w 59"/>
                    <a:gd name="T9" fmla="*/ 109 h 160"/>
                    <a:gd name="T10" fmla="*/ 33 w 59"/>
                    <a:gd name="T11" fmla="*/ 101 h 160"/>
                    <a:gd name="T12" fmla="*/ 32 w 59"/>
                    <a:gd name="T13" fmla="*/ 94 h 160"/>
                    <a:gd name="T14" fmla="*/ 27 w 59"/>
                    <a:gd name="T15" fmla="*/ 77 h 160"/>
                    <a:gd name="T16" fmla="*/ 23 w 59"/>
                    <a:gd name="T17" fmla="*/ 70 h 160"/>
                    <a:gd name="T18" fmla="*/ 21 w 59"/>
                    <a:gd name="T19" fmla="*/ 63 h 160"/>
                    <a:gd name="T20" fmla="*/ 20 w 59"/>
                    <a:gd name="T21" fmla="*/ 56 h 160"/>
                    <a:gd name="T22" fmla="*/ 18 w 59"/>
                    <a:gd name="T23" fmla="*/ 48 h 160"/>
                    <a:gd name="T24" fmla="*/ 21 w 59"/>
                    <a:gd name="T25" fmla="*/ 37 h 160"/>
                    <a:gd name="T26" fmla="*/ 19 w 59"/>
                    <a:gd name="T27" fmla="*/ 30 h 160"/>
                    <a:gd name="T28" fmla="*/ 21 w 59"/>
                    <a:gd name="T29" fmla="*/ 21 h 160"/>
                    <a:gd name="T30" fmla="*/ 21 w 59"/>
                    <a:gd name="T31" fmla="*/ 12 h 160"/>
                    <a:gd name="T32" fmla="*/ 25 w 59"/>
                    <a:gd name="T33" fmla="*/ 5 h 160"/>
                    <a:gd name="T34" fmla="*/ 16 w 59"/>
                    <a:gd name="T35" fmla="*/ 0 h 160"/>
                    <a:gd name="T36" fmla="*/ 9 w 59"/>
                    <a:gd name="T37" fmla="*/ 2 h 160"/>
                    <a:gd name="T38" fmla="*/ 0 w 59"/>
                    <a:gd name="T39" fmla="*/ 5 h 160"/>
                    <a:gd name="T40" fmla="*/ 0 w 59"/>
                    <a:gd name="T41" fmla="*/ 13 h 160"/>
                    <a:gd name="T42" fmla="*/ 3 w 59"/>
                    <a:gd name="T43" fmla="*/ 51 h 160"/>
                    <a:gd name="T44" fmla="*/ 10 w 59"/>
                    <a:gd name="T45" fmla="*/ 86 h 160"/>
                    <a:gd name="T46" fmla="*/ 25 w 59"/>
                    <a:gd name="T47" fmla="*/ 124 h 160"/>
                    <a:gd name="T48" fmla="*/ 42 w 59"/>
                    <a:gd name="T49" fmla="*/ 155 h 160"/>
                    <a:gd name="T50" fmla="*/ 58 w 59"/>
                    <a:gd name="T51" fmla="*/ 160 h 160"/>
                    <a:gd name="T52" fmla="*/ 59 w 59"/>
                    <a:gd name="T53" fmla="*/ 144 h 160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59"/>
                    <a:gd name="T82" fmla="*/ 0 h 160"/>
                    <a:gd name="T83" fmla="*/ 59 w 59"/>
                    <a:gd name="T84" fmla="*/ 160 h 160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59" h="160">
                      <a:moveTo>
                        <a:pt x="59" y="144"/>
                      </a:moveTo>
                      <a:lnTo>
                        <a:pt x="55" y="135"/>
                      </a:lnTo>
                      <a:lnTo>
                        <a:pt x="45" y="130"/>
                      </a:lnTo>
                      <a:lnTo>
                        <a:pt x="42" y="120"/>
                      </a:lnTo>
                      <a:lnTo>
                        <a:pt x="36" y="109"/>
                      </a:lnTo>
                      <a:lnTo>
                        <a:pt x="33" y="101"/>
                      </a:lnTo>
                      <a:lnTo>
                        <a:pt x="32" y="94"/>
                      </a:lnTo>
                      <a:lnTo>
                        <a:pt x="27" y="77"/>
                      </a:lnTo>
                      <a:lnTo>
                        <a:pt x="23" y="70"/>
                      </a:lnTo>
                      <a:lnTo>
                        <a:pt x="21" y="63"/>
                      </a:lnTo>
                      <a:lnTo>
                        <a:pt x="20" y="56"/>
                      </a:lnTo>
                      <a:lnTo>
                        <a:pt x="18" y="48"/>
                      </a:lnTo>
                      <a:lnTo>
                        <a:pt x="21" y="37"/>
                      </a:lnTo>
                      <a:lnTo>
                        <a:pt x="19" y="30"/>
                      </a:lnTo>
                      <a:lnTo>
                        <a:pt x="21" y="21"/>
                      </a:lnTo>
                      <a:lnTo>
                        <a:pt x="21" y="12"/>
                      </a:lnTo>
                      <a:lnTo>
                        <a:pt x="25" y="5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0" y="5"/>
                      </a:lnTo>
                      <a:lnTo>
                        <a:pt x="0" y="13"/>
                      </a:lnTo>
                      <a:lnTo>
                        <a:pt x="3" y="51"/>
                      </a:lnTo>
                      <a:lnTo>
                        <a:pt x="10" y="86"/>
                      </a:lnTo>
                      <a:lnTo>
                        <a:pt x="25" y="124"/>
                      </a:lnTo>
                      <a:lnTo>
                        <a:pt x="42" y="155"/>
                      </a:lnTo>
                      <a:lnTo>
                        <a:pt x="58" y="160"/>
                      </a:lnTo>
                      <a:lnTo>
                        <a:pt x="59" y="14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6" name="Freeform 32"/>
                <p:cNvSpPr>
                  <a:spLocks/>
                </p:cNvSpPr>
                <p:nvPr/>
              </p:nvSpPr>
              <p:spPr bwMode="auto">
                <a:xfrm>
                  <a:off x="4037" y="2804"/>
                  <a:ext cx="131" cy="38"/>
                </a:xfrm>
                <a:custGeom>
                  <a:avLst/>
                  <a:gdLst>
                    <a:gd name="T0" fmla="*/ 131 w 131"/>
                    <a:gd name="T1" fmla="*/ 16 h 38"/>
                    <a:gd name="T2" fmla="*/ 121 w 131"/>
                    <a:gd name="T3" fmla="*/ 16 h 38"/>
                    <a:gd name="T4" fmla="*/ 113 w 131"/>
                    <a:gd name="T5" fmla="*/ 11 h 38"/>
                    <a:gd name="T6" fmla="*/ 101 w 131"/>
                    <a:gd name="T7" fmla="*/ 14 h 38"/>
                    <a:gd name="T8" fmla="*/ 91 w 131"/>
                    <a:gd name="T9" fmla="*/ 5 h 38"/>
                    <a:gd name="T10" fmla="*/ 83 w 131"/>
                    <a:gd name="T11" fmla="*/ 7 h 38"/>
                    <a:gd name="T12" fmla="*/ 73 w 131"/>
                    <a:gd name="T13" fmla="*/ 0 h 38"/>
                    <a:gd name="T14" fmla="*/ 65 w 131"/>
                    <a:gd name="T15" fmla="*/ 0 h 38"/>
                    <a:gd name="T16" fmla="*/ 56 w 131"/>
                    <a:gd name="T17" fmla="*/ 0 h 38"/>
                    <a:gd name="T18" fmla="*/ 48 w 131"/>
                    <a:gd name="T19" fmla="*/ 0 h 38"/>
                    <a:gd name="T20" fmla="*/ 40 w 131"/>
                    <a:gd name="T21" fmla="*/ 1 h 38"/>
                    <a:gd name="T22" fmla="*/ 31 w 131"/>
                    <a:gd name="T23" fmla="*/ 5 h 38"/>
                    <a:gd name="T24" fmla="*/ 24 w 131"/>
                    <a:gd name="T25" fmla="*/ 7 h 38"/>
                    <a:gd name="T26" fmla="*/ 16 w 131"/>
                    <a:gd name="T27" fmla="*/ 8 h 38"/>
                    <a:gd name="T28" fmla="*/ 9 w 131"/>
                    <a:gd name="T29" fmla="*/ 15 h 38"/>
                    <a:gd name="T30" fmla="*/ 1 w 131"/>
                    <a:gd name="T31" fmla="*/ 21 h 38"/>
                    <a:gd name="T32" fmla="*/ 0 w 131"/>
                    <a:gd name="T33" fmla="*/ 29 h 38"/>
                    <a:gd name="T34" fmla="*/ 5 w 131"/>
                    <a:gd name="T35" fmla="*/ 37 h 38"/>
                    <a:gd name="T36" fmla="*/ 12 w 131"/>
                    <a:gd name="T37" fmla="*/ 37 h 38"/>
                    <a:gd name="T38" fmla="*/ 20 w 131"/>
                    <a:gd name="T39" fmla="*/ 35 h 38"/>
                    <a:gd name="T40" fmla="*/ 29 w 131"/>
                    <a:gd name="T41" fmla="*/ 33 h 38"/>
                    <a:gd name="T42" fmla="*/ 36 w 131"/>
                    <a:gd name="T43" fmla="*/ 31 h 38"/>
                    <a:gd name="T44" fmla="*/ 43 w 131"/>
                    <a:gd name="T45" fmla="*/ 26 h 38"/>
                    <a:gd name="T46" fmla="*/ 52 w 131"/>
                    <a:gd name="T47" fmla="*/ 24 h 38"/>
                    <a:gd name="T48" fmla="*/ 61 w 131"/>
                    <a:gd name="T49" fmla="*/ 22 h 38"/>
                    <a:gd name="T50" fmla="*/ 69 w 131"/>
                    <a:gd name="T51" fmla="*/ 23 h 38"/>
                    <a:gd name="T52" fmla="*/ 77 w 131"/>
                    <a:gd name="T53" fmla="*/ 23 h 38"/>
                    <a:gd name="T54" fmla="*/ 82 w 131"/>
                    <a:gd name="T55" fmla="*/ 29 h 38"/>
                    <a:gd name="T56" fmla="*/ 91 w 131"/>
                    <a:gd name="T57" fmla="*/ 29 h 38"/>
                    <a:gd name="T58" fmla="*/ 97 w 131"/>
                    <a:gd name="T59" fmla="*/ 35 h 38"/>
                    <a:gd name="T60" fmla="*/ 104 w 131"/>
                    <a:gd name="T61" fmla="*/ 36 h 38"/>
                    <a:gd name="T62" fmla="*/ 113 w 131"/>
                    <a:gd name="T63" fmla="*/ 38 h 38"/>
                    <a:gd name="T64" fmla="*/ 121 w 131"/>
                    <a:gd name="T65" fmla="*/ 37 h 38"/>
                    <a:gd name="T66" fmla="*/ 131 w 131"/>
                    <a:gd name="T67" fmla="*/ 16 h 3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131"/>
                    <a:gd name="T103" fmla="*/ 0 h 38"/>
                    <a:gd name="T104" fmla="*/ 131 w 131"/>
                    <a:gd name="T105" fmla="*/ 38 h 3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131" h="38">
                      <a:moveTo>
                        <a:pt x="131" y="16"/>
                      </a:moveTo>
                      <a:lnTo>
                        <a:pt x="121" y="16"/>
                      </a:lnTo>
                      <a:lnTo>
                        <a:pt x="113" y="11"/>
                      </a:lnTo>
                      <a:lnTo>
                        <a:pt x="101" y="14"/>
                      </a:lnTo>
                      <a:lnTo>
                        <a:pt x="91" y="5"/>
                      </a:lnTo>
                      <a:lnTo>
                        <a:pt x="83" y="7"/>
                      </a:lnTo>
                      <a:lnTo>
                        <a:pt x="73" y="0"/>
                      </a:lnTo>
                      <a:lnTo>
                        <a:pt x="65" y="0"/>
                      </a:lnTo>
                      <a:lnTo>
                        <a:pt x="56" y="0"/>
                      </a:lnTo>
                      <a:lnTo>
                        <a:pt x="48" y="0"/>
                      </a:lnTo>
                      <a:lnTo>
                        <a:pt x="40" y="1"/>
                      </a:lnTo>
                      <a:lnTo>
                        <a:pt x="31" y="5"/>
                      </a:lnTo>
                      <a:lnTo>
                        <a:pt x="24" y="7"/>
                      </a:lnTo>
                      <a:lnTo>
                        <a:pt x="16" y="8"/>
                      </a:lnTo>
                      <a:lnTo>
                        <a:pt x="9" y="15"/>
                      </a:lnTo>
                      <a:lnTo>
                        <a:pt x="1" y="21"/>
                      </a:lnTo>
                      <a:lnTo>
                        <a:pt x="0" y="29"/>
                      </a:lnTo>
                      <a:lnTo>
                        <a:pt x="5" y="37"/>
                      </a:lnTo>
                      <a:lnTo>
                        <a:pt x="12" y="37"/>
                      </a:lnTo>
                      <a:lnTo>
                        <a:pt x="20" y="35"/>
                      </a:lnTo>
                      <a:lnTo>
                        <a:pt x="29" y="33"/>
                      </a:lnTo>
                      <a:lnTo>
                        <a:pt x="36" y="31"/>
                      </a:lnTo>
                      <a:lnTo>
                        <a:pt x="43" y="26"/>
                      </a:lnTo>
                      <a:lnTo>
                        <a:pt x="52" y="24"/>
                      </a:lnTo>
                      <a:lnTo>
                        <a:pt x="61" y="22"/>
                      </a:lnTo>
                      <a:lnTo>
                        <a:pt x="69" y="23"/>
                      </a:lnTo>
                      <a:lnTo>
                        <a:pt x="77" y="23"/>
                      </a:lnTo>
                      <a:lnTo>
                        <a:pt x="82" y="29"/>
                      </a:lnTo>
                      <a:lnTo>
                        <a:pt x="91" y="29"/>
                      </a:lnTo>
                      <a:lnTo>
                        <a:pt x="97" y="35"/>
                      </a:lnTo>
                      <a:lnTo>
                        <a:pt x="104" y="36"/>
                      </a:lnTo>
                      <a:lnTo>
                        <a:pt x="113" y="38"/>
                      </a:lnTo>
                      <a:lnTo>
                        <a:pt x="121" y="37"/>
                      </a:lnTo>
                      <a:lnTo>
                        <a:pt x="131" y="1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47137" name="Freeform 33"/>
                <p:cNvSpPr>
                  <a:spLocks/>
                </p:cNvSpPr>
                <p:nvPr/>
              </p:nvSpPr>
              <p:spPr bwMode="auto">
                <a:xfrm>
                  <a:off x="4061" y="2697"/>
                  <a:ext cx="124" cy="90"/>
                </a:xfrm>
                <a:custGeom>
                  <a:avLst/>
                  <a:gdLst>
                    <a:gd name="T0" fmla="*/ 116 w 124"/>
                    <a:gd name="T1" fmla="*/ 75 h 90"/>
                    <a:gd name="T2" fmla="*/ 109 w 124"/>
                    <a:gd name="T3" fmla="*/ 72 h 90"/>
                    <a:gd name="T4" fmla="*/ 102 w 124"/>
                    <a:gd name="T5" fmla="*/ 65 h 90"/>
                    <a:gd name="T6" fmla="*/ 93 w 124"/>
                    <a:gd name="T7" fmla="*/ 61 h 90"/>
                    <a:gd name="T8" fmla="*/ 85 w 124"/>
                    <a:gd name="T9" fmla="*/ 56 h 90"/>
                    <a:gd name="T10" fmla="*/ 79 w 124"/>
                    <a:gd name="T11" fmla="*/ 47 h 90"/>
                    <a:gd name="T12" fmla="*/ 74 w 124"/>
                    <a:gd name="T13" fmla="*/ 41 h 90"/>
                    <a:gd name="T14" fmla="*/ 65 w 124"/>
                    <a:gd name="T15" fmla="*/ 34 h 90"/>
                    <a:gd name="T16" fmla="*/ 55 w 124"/>
                    <a:gd name="T17" fmla="*/ 26 h 90"/>
                    <a:gd name="T18" fmla="*/ 52 w 124"/>
                    <a:gd name="T19" fmla="*/ 20 h 90"/>
                    <a:gd name="T20" fmla="*/ 47 w 124"/>
                    <a:gd name="T21" fmla="*/ 11 h 90"/>
                    <a:gd name="T22" fmla="*/ 39 w 124"/>
                    <a:gd name="T23" fmla="*/ 9 h 90"/>
                    <a:gd name="T24" fmla="*/ 31 w 124"/>
                    <a:gd name="T25" fmla="*/ 3 h 90"/>
                    <a:gd name="T26" fmla="*/ 23 w 124"/>
                    <a:gd name="T27" fmla="*/ 0 h 90"/>
                    <a:gd name="T28" fmla="*/ 15 w 124"/>
                    <a:gd name="T29" fmla="*/ 0 h 90"/>
                    <a:gd name="T30" fmla="*/ 7 w 124"/>
                    <a:gd name="T31" fmla="*/ 3 h 90"/>
                    <a:gd name="T32" fmla="*/ 0 w 124"/>
                    <a:gd name="T33" fmla="*/ 9 h 90"/>
                    <a:gd name="T34" fmla="*/ 43 w 124"/>
                    <a:gd name="T35" fmla="*/ 32 h 90"/>
                    <a:gd name="T36" fmla="*/ 75 w 124"/>
                    <a:gd name="T37" fmla="*/ 69 h 90"/>
                    <a:gd name="T38" fmla="*/ 106 w 124"/>
                    <a:gd name="T39" fmla="*/ 89 h 90"/>
                    <a:gd name="T40" fmla="*/ 124 w 124"/>
                    <a:gd name="T41" fmla="*/ 90 h 90"/>
                    <a:gd name="T42" fmla="*/ 116 w 124"/>
                    <a:gd name="T43" fmla="*/ 75 h 9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124"/>
                    <a:gd name="T67" fmla="*/ 0 h 90"/>
                    <a:gd name="T68" fmla="*/ 124 w 124"/>
                    <a:gd name="T69" fmla="*/ 90 h 9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124" h="90">
                      <a:moveTo>
                        <a:pt x="116" y="75"/>
                      </a:moveTo>
                      <a:lnTo>
                        <a:pt x="109" y="72"/>
                      </a:lnTo>
                      <a:lnTo>
                        <a:pt x="102" y="65"/>
                      </a:lnTo>
                      <a:lnTo>
                        <a:pt x="93" y="61"/>
                      </a:lnTo>
                      <a:lnTo>
                        <a:pt x="85" y="56"/>
                      </a:lnTo>
                      <a:lnTo>
                        <a:pt x="79" y="47"/>
                      </a:lnTo>
                      <a:lnTo>
                        <a:pt x="74" y="41"/>
                      </a:lnTo>
                      <a:lnTo>
                        <a:pt x="65" y="34"/>
                      </a:lnTo>
                      <a:lnTo>
                        <a:pt x="55" y="26"/>
                      </a:lnTo>
                      <a:lnTo>
                        <a:pt x="52" y="20"/>
                      </a:lnTo>
                      <a:lnTo>
                        <a:pt x="47" y="11"/>
                      </a:lnTo>
                      <a:lnTo>
                        <a:pt x="39" y="9"/>
                      </a:lnTo>
                      <a:lnTo>
                        <a:pt x="31" y="3"/>
                      </a:lnTo>
                      <a:lnTo>
                        <a:pt x="23" y="0"/>
                      </a:lnTo>
                      <a:lnTo>
                        <a:pt x="15" y="0"/>
                      </a:lnTo>
                      <a:lnTo>
                        <a:pt x="7" y="3"/>
                      </a:lnTo>
                      <a:lnTo>
                        <a:pt x="0" y="9"/>
                      </a:lnTo>
                      <a:lnTo>
                        <a:pt x="43" y="32"/>
                      </a:lnTo>
                      <a:lnTo>
                        <a:pt x="75" y="69"/>
                      </a:lnTo>
                      <a:lnTo>
                        <a:pt x="106" y="89"/>
                      </a:lnTo>
                      <a:lnTo>
                        <a:pt x="124" y="90"/>
                      </a:lnTo>
                      <a:lnTo>
                        <a:pt x="116" y="7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47122" name="Freeform 34"/>
            <p:cNvSpPr>
              <a:spLocks/>
            </p:cNvSpPr>
            <p:nvPr/>
          </p:nvSpPr>
          <p:spPr bwMode="auto">
            <a:xfrm>
              <a:off x="5354" y="3303"/>
              <a:ext cx="406" cy="213"/>
            </a:xfrm>
            <a:custGeom>
              <a:avLst/>
              <a:gdLst>
                <a:gd name="T0" fmla="*/ 184 w 406"/>
                <a:gd name="T1" fmla="*/ 7 h 213"/>
                <a:gd name="T2" fmla="*/ 152 w 406"/>
                <a:gd name="T3" fmla="*/ 0 h 213"/>
                <a:gd name="T4" fmla="*/ 137 w 406"/>
                <a:gd name="T5" fmla="*/ 8 h 213"/>
                <a:gd name="T6" fmla="*/ 142 w 406"/>
                <a:gd name="T7" fmla="*/ 34 h 213"/>
                <a:gd name="T8" fmla="*/ 175 w 406"/>
                <a:gd name="T9" fmla="*/ 54 h 213"/>
                <a:gd name="T10" fmla="*/ 208 w 406"/>
                <a:gd name="T11" fmla="*/ 63 h 213"/>
                <a:gd name="T12" fmla="*/ 254 w 406"/>
                <a:gd name="T13" fmla="*/ 72 h 213"/>
                <a:gd name="T14" fmla="*/ 306 w 406"/>
                <a:gd name="T15" fmla="*/ 89 h 213"/>
                <a:gd name="T16" fmla="*/ 335 w 406"/>
                <a:gd name="T17" fmla="*/ 114 h 213"/>
                <a:gd name="T18" fmla="*/ 352 w 406"/>
                <a:gd name="T19" fmla="*/ 129 h 213"/>
                <a:gd name="T20" fmla="*/ 352 w 406"/>
                <a:gd name="T21" fmla="*/ 153 h 213"/>
                <a:gd name="T22" fmla="*/ 332 w 406"/>
                <a:gd name="T23" fmla="*/ 164 h 213"/>
                <a:gd name="T24" fmla="*/ 295 w 406"/>
                <a:gd name="T25" fmla="*/ 177 h 213"/>
                <a:gd name="T26" fmla="*/ 249 w 406"/>
                <a:gd name="T27" fmla="*/ 174 h 213"/>
                <a:gd name="T28" fmla="*/ 211 w 406"/>
                <a:gd name="T29" fmla="*/ 167 h 213"/>
                <a:gd name="T30" fmla="*/ 172 w 406"/>
                <a:gd name="T31" fmla="*/ 148 h 213"/>
                <a:gd name="T32" fmla="*/ 144 w 406"/>
                <a:gd name="T33" fmla="*/ 122 h 213"/>
                <a:gd name="T34" fmla="*/ 122 w 406"/>
                <a:gd name="T35" fmla="*/ 102 h 213"/>
                <a:gd name="T36" fmla="*/ 81 w 406"/>
                <a:gd name="T37" fmla="*/ 74 h 213"/>
                <a:gd name="T38" fmla="*/ 57 w 406"/>
                <a:gd name="T39" fmla="*/ 70 h 213"/>
                <a:gd name="T40" fmla="*/ 27 w 406"/>
                <a:gd name="T41" fmla="*/ 61 h 213"/>
                <a:gd name="T42" fmla="*/ 1 w 406"/>
                <a:gd name="T43" fmla="*/ 69 h 213"/>
                <a:gd name="T44" fmla="*/ 0 w 406"/>
                <a:gd name="T45" fmla="*/ 87 h 213"/>
                <a:gd name="T46" fmla="*/ 20 w 406"/>
                <a:gd name="T47" fmla="*/ 112 h 213"/>
                <a:gd name="T48" fmla="*/ 37 w 406"/>
                <a:gd name="T49" fmla="*/ 138 h 213"/>
                <a:gd name="T50" fmla="*/ 40 w 406"/>
                <a:gd name="T51" fmla="*/ 162 h 213"/>
                <a:gd name="T52" fmla="*/ 63 w 406"/>
                <a:gd name="T53" fmla="*/ 178 h 213"/>
                <a:gd name="T54" fmla="*/ 94 w 406"/>
                <a:gd name="T55" fmla="*/ 161 h 213"/>
                <a:gd name="T56" fmla="*/ 127 w 406"/>
                <a:gd name="T57" fmla="*/ 164 h 213"/>
                <a:gd name="T58" fmla="*/ 165 w 406"/>
                <a:gd name="T59" fmla="*/ 173 h 213"/>
                <a:gd name="T60" fmla="*/ 220 w 406"/>
                <a:gd name="T61" fmla="*/ 195 h 213"/>
                <a:gd name="T62" fmla="*/ 266 w 406"/>
                <a:gd name="T63" fmla="*/ 212 h 213"/>
                <a:gd name="T64" fmla="*/ 312 w 406"/>
                <a:gd name="T65" fmla="*/ 213 h 213"/>
                <a:gd name="T66" fmla="*/ 357 w 406"/>
                <a:gd name="T67" fmla="*/ 203 h 213"/>
                <a:gd name="T68" fmla="*/ 387 w 406"/>
                <a:gd name="T69" fmla="*/ 182 h 213"/>
                <a:gd name="T70" fmla="*/ 404 w 406"/>
                <a:gd name="T71" fmla="*/ 162 h 213"/>
                <a:gd name="T72" fmla="*/ 406 w 406"/>
                <a:gd name="T73" fmla="*/ 139 h 213"/>
                <a:gd name="T74" fmla="*/ 393 w 406"/>
                <a:gd name="T75" fmla="*/ 113 h 213"/>
                <a:gd name="T76" fmla="*/ 343 w 406"/>
                <a:gd name="T77" fmla="*/ 76 h 213"/>
                <a:gd name="T78" fmla="*/ 281 w 406"/>
                <a:gd name="T79" fmla="*/ 37 h 213"/>
                <a:gd name="T80" fmla="*/ 216 w 406"/>
                <a:gd name="T81" fmla="*/ 19 h 213"/>
                <a:gd name="T82" fmla="*/ 184 w 406"/>
                <a:gd name="T83" fmla="*/ 7 h 21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6"/>
                <a:gd name="T127" fmla="*/ 0 h 213"/>
                <a:gd name="T128" fmla="*/ 406 w 406"/>
                <a:gd name="T129" fmla="*/ 213 h 21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6" h="213">
                  <a:moveTo>
                    <a:pt x="184" y="7"/>
                  </a:moveTo>
                  <a:lnTo>
                    <a:pt x="152" y="0"/>
                  </a:lnTo>
                  <a:lnTo>
                    <a:pt x="137" y="8"/>
                  </a:lnTo>
                  <a:lnTo>
                    <a:pt x="142" y="34"/>
                  </a:lnTo>
                  <a:lnTo>
                    <a:pt x="175" y="54"/>
                  </a:lnTo>
                  <a:lnTo>
                    <a:pt x="208" y="63"/>
                  </a:lnTo>
                  <a:lnTo>
                    <a:pt x="254" y="72"/>
                  </a:lnTo>
                  <a:lnTo>
                    <a:pt x="306" y="89"/>
                  </a:lnTo>
                  <a:lnTo>
                    <a:pt x="335" y="114"/>
                  </a:lnTo>
                  <a:lnTo>
                    <a:pt x="352" y="129"/>
                  </a:lnTo>
                  <a:lnTo>
                    <a:pt x="352" y="153"/>
                  </a:lnTo>
                  <a:lnTo>
                    <a:pt x="332" y="164"/>
                  </a:lnTo>
                  <a:lnTo>
                    <a:pt x="295" y="177"/>
                  </a:lnTo>
                  <a:lnTo>
                    <a:pt x="249" y="174"/>
                  </a:lnTo>
                  <a:lnTo>
                    <a:pt x="211" y="167"/>
                  </a:lnTo>
                  <a:lnTo>
                    <a:pt x="172" y="148"/>
                  </a:lnTo>
                  <a:lnTo>
                    <a:pt x="144" y="122"/>
                  </a:lnTo>
                  <a:lnTo>
                    <a:pt x="122" y="102"/>
                  </a:lnTo>
                  <a:lnTo>
                    <a:pt x="81" y="74"/>
                  </a:lnTo>
                  <a:lnTo>
                    <a:pt x="57" y="70"/>
                  </a:lnTo>
                  <a:lnTo>
                    <a:pt x="27" y="61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20" y="112"/>
                  </a:lnTo>
                  <a:lnTo>
                    <a:pt x="37" y="138"/>
                  </a:lnTo>
                  <a:lnTo>
                    <a:pt x="40" y="162"/>
                  </a:lnTo>
                  <a:lnTo>
                    <a:pt x="63" y="178"/>
                  </a:lnTo>
                  <a:lnTo>
                    <a:pt x="94" y="161"/>
                  </a:lnTo>
                  <a:lnTo>
                    <a:pt x="127" y="164"/>
                  </a:lnTo>
                  <a:lnTo>
                    <a:pt x="165" y="173"/>
                  </a:lnTo>
                  <a:lnTo>
                    <a:pt x="220" y="195"/>
                  </a:lnTo>
                  <a:lnTo>
                    <a:pt x="266" y="212"/>
                  </a:lnTo>
                  <a:lnTo>
                    <a:pt x="312" y="213"/>
                  </a:lnTo>
                  <a:lnTo>
                    <a:pt x="357" y="203"/>
                  </a:lnTo>
                  <a:lnTo>
                    <a:pt x="387" y="182"/>
                  </a:lnTo>
                  <a:lnTo>
                    <a:pt x="404" y="162"/>
                  </a:lnTo>
                  <a:lnTo>
                    <a:pt x="406" y="139"/>
                  </a:lnTo>
                  <a:lnTo>
                    <a:pt x="393" y="113"/>
                  </a:lnTo>
                  <a:lnTo>
                    <a:pt x="343" y="76"/>
                  </a:lnTo>
                  <a:lnTo>
                    <a:pt x="281" y="37"/>
                  </a:lnTo>
                  <a:lnTo>
                    <a:pt x="216" y="19"/>
                  </a:lnTo>
                  <a:lnTo>
                    <a:pt x="184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47123" name="Group 35"/>
            <p:cNvGrpSpPr>
              <a:grpSpLocks/>
            </p:cNvGrpSpPr>
            <p:nvPr/>
          </p:nvGrpSpPr>
          <p:grpSpPr bwMode="auto">
            <a:xfrm>
              <a:off x="3869" y="2983"/>
              <a:ext cx="581" cy="1064"/>
              <a:chOff x="3067" y="2596"/>
              <a:chExt cx="581" cy="1064"/>
            </a:xfrm>
          </p:grpSpPr>
          <p:sp>
            <p:nvSpPr>
              <p:cNvPr id="47124" name="Freeform 36"/>
              <p:cNvSpPr>
                <a:spLocks/>
              </p:cNvSpPr>
              <p:nvPr/>
            </p:nvSpPr>
            <p:spPr bwMode="auto">
              <a:xfrm>
                <a:off x="3133" y="2596"/>
                <a:ext cx="237" cy="217"/>
              </a:xfrm>
              <a:custGeom>
                <a:avLst/>
                <a:gdLst>
                  <a:gd name="T0" fmla="*/ 63 w 237"/>
                  <a:gd name="T1" fmla="*/ 113 h 217"/>
                  <a:gd name="T2" fmla="*/ 96 w 237"/>
                  <a:gd name="T3" fmla="*/ 53 h 217"/>
                  <a:gd name="T4" fmla="*/ 120 w 237"/>
                  <a:gd name="T5" fmla="*/ 29 h 217"/>
                  <a:gd name="T6" fmla="*/ 140 w 237"/>
                  <a:gd name="T7" fmla="*/ 11 h 217"/>
                  <a:gd name="T8" fmla="*/ 168 w 237"/>
                  <a:gd name="T9" fmla="*/ 0 h 217"/>
                  <a:gd name="T10" fmla="*/ 194 w 237"/>
                  <a:gd name="T11" fmla="*/ 1 h 217"/>
                  <a:gd name="T12" fmla="*/ 212 w 237"/>
                  <a:gd name="T13" fmla="*/ 14 h 217"/>
                  <a:gd name="T14" fmla="*/ 232 w 237"/>
                  <a:gd name="T15" fmla="*/ 42 h 217"/>
                  <a:gd name="T16" fmla="*/ 237 w 237"/>
                  <a:gd name="T17" fmla="*/ 78 h 217"/>
                  <a:gd name="T18" fmla="*/ 234 w 237"/>
                  <a:gd name="T19" fmla="*/ 113 h 217"/>
                  <a:gd name="T20" fmla="*/ 218 w 237"/>
                  <a:gd name="T21" fmla="*/ 149 h 217"/>
                  <a:gd name="T22" fmla="*/ 198 w 237"/>
                  <a:gd name="T23" fmla="*/ 179 h 217"/>
                  <a:gd name="T24" fmla="*/ 170 w 237"/>
                  <a:gd name="T25" fmla="*/ 199 h 217"/>
                  <a:gd name="T26" fmla="*/ 138 w 237"/>
                  <a:gd name="T27" fmla="*/ 211 h 217"/>
                  <a:gd name="T28" fmla="*/ 108 w 237"/>
                  <a:gd name="T29" fmla="*/ 217 h 217"/>
                  <a:gd name="T30" fmla="*/ 84 w 237"/>
                  <a:gd name="T31" fmla="*/ 211 h 217"/>
                  <a:gd name="T32" fmla="*/ 68 w 237"/>
                  <a:gd name="T33" fmla="*/ 203 h 217"/>
                  <a:gd name="T34" fmla="*/ 60 w 237"/>
                  <a:gd name="T35" fmla="*/ 187 h 217"/>
                  <a:gd name="T36" fmla="*/ 56 w 237"/>
                  <a:gd name="T37" fmla="*/ 155 h 217"/>
                  <a:gd name="T38" fmla="*/ 56 w 237"/>
                  <a:gd name="T39" fmla="*/ 140 h 217"/>
                  <a:gd name="T40" fmla="*/ 30 w 237"/>
                  <a:gd name="T41" fmla="*/ 157 h 217"/>
                  <a:gd name="T42" fmla="*/ 13 w 237"/>
                  <a:gd name="T43" fmla="*/ 163 h 217"/>
                  <a:gd name="T44" fmla="*/ 0 w 237"/>
                  <a:gd name="T45" fmla="*/ 155 h 217"/>
                  <a:gd name="T46" fmla="*/ 2 w 237"/>
                  <a:gd name="T47" fmla="*/ 140 h 217"/>
                  <a:gd name="T48" fmla="*/ 32 w 237"/>
                  <a:gd name="T49" fmla="*/ 126 h 217"/>
                  <a:gd name="T50" fmla="*/ 63 w 237"/>
                  <a:gd name="T51" fmla="*/ 113 h 21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37"/>
                  <a:gd name="T79" fmla="*/ 0 h 217"/>
                  <a:gd name="T80" fmla="*/ 237 w 237"/>
                  <a:gd name="T81" fmla="*/ 217 h 21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37" h="217">
                    <a:moveTo>
                      <a:pt x="63" y="113"/>
                    </a:moveTo>
                    <a:lnTo>
                      <a:pt x="96" y="53"/>
                    </a:lnTo>
                    <a:lnTo>
                      <a:pt x="120" y="29"/>
                    </a:lnTo>
                    <a:lnTo>
                      <a:pt x="140" y="11"/>
                    </a:lnTo>
                    <a:lnTo>
                      <a:pt x="168" y="0"/>
                    </a:lnTo>
                    <a:lnTo>
                      <a:pt x="194" y="1"/>
                    </a:lnTo>
                    <a:lnTo>
                      <a:pt x="212" y="14"/>
                    </a:lnTo>
                    <a:lnTo>
                      <a:pt x="232" y="42"/>
                    </a:lnTo>
                    <a:lnTo>
                      <a:pt x="237" y="78"/>
                    </a:lnTo>
                    <a:lnTo>
                      <a:pt x="234" y="113"/>
                    </a:lnTo>
                    <a:lnTo>
                      <a:pt x="218" y="149"/>
                    </a:lnTo>
                    <a:lnTo>
                      <a:pt x="198" y="179"/>
                    </a:lnTo>
                    <a:lnTo>
                      <a:pt x="170" y="199"/>
                    </a:lnTo>
                    <a:lnTo>
                      <a:pt x="138" y="211"/>
                    </a:lnTo>
                    <a:lnTo>
                      <a:pt x="108" y="217"/>
                    </a:lnTo>
                    <a:lnTo>
                      <a:pt x="84" y="211"/>
                    </a:lnTo>
                    <a:lnTo>
                      <a:pt x="68" y="203"/>
                    </a:lnTo>
                    <a:lnTo>
                      <a:pt x="60" y="187"/>
                    </a:lnTo>
                    <a:lnTo>
                      <a:pt x="56" y="155"/>
                    </a:lnTo>
                    <a:lnTo>
                      <a:pt x="56" y="140"/>
                    </a:lnTo>
                    <a:lnTo>
                      <a:pt x="30" y="157"/>
                    </a:lnTo>
                    <a:lnTo>
                      <a:pt x="13" y="163"/>
                    </a:lnTo>
                    <a:lnTo>
                      <a:pt x="0" y="155"/>
                    </a:lnTo>
                    <a:lnTo>
                      <a:pt x="2" y="140"/>
                    </a:lnTo>
                    <a:lnTo>
                      <a:pt x="32" y="126"/>
                    </a:lnTo>
                    <a:lnTo>
                      <a:pt x="63" y="11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25" name="Freeform 37"/>
              <p:cNvSpPr>
                <a:spLocks/>
              </p:cNvSpPr>
              <p:nvPr/>
            </p:nvSpPr>
            <p:spPr bwMode="auto">
              <a:xfrm>
                <a:off x="3067" y="2837"/>
                <a:ext cx="209" cy="423"/>
              </a:xfrm>
              <a:custGeom>
                <a:avLst/>
                <a:gdLst>
                  <a:gd name="T0" fmla="*/ 149 w 209"/>
                  <a:gd name="T1" fmla="*/ 161 h 423"/>
                  <a:gd name="T2" fmla="*/ 169 w 209"/>
                  <a:gd name="T3" fmla="*/ 128 h 423"/>
                  <a:gd name="T4" fmla="*/ 187 w 209"/>
                  <a:gd name="T5" fmla="*/ 90 h 423"/>
                  <a:gd name="T6" fmla="*/ 193 w 209"/>
                  <a:gd name="T7" fmla="*/ 62 h 423"/>
                  <a:gd name="T8" fmla="*/ 193 w 209"/>
                  <a:gd name="T9" fmla="*/ 37 h 423"/>
                  <a:gd name="T10" fmla="*/ 181 w 209"/>
                  <a:gd name="T11" fmla="*/ 15 h 423"/>
                  <a:gd name="T12" fmla="*/ 164 w 209"/>
                  <a:gd name="T13" fmla="*/ 4 h 423"/>
                  <a:gd name="T14" fmla="*/ 139 w 209"/>
                  <a:gd name="T15" fmla="*/ 0 h 423"/>
                  <a:gd name="T16" fmla="*/ 103 w 209"/>
                  <a:gd name="T17" fmla="*/ 13 h 423"/>
                  <a:gd name="T18" fmla="*/ 77 w 209"/>
                  <a:gd name="T19" fmla="*/ 34 h 423"/>
                  <a:gd name="T20" fmla="*/ 54 w 209"/>
                  <a:gd name="T21" fmla="*/ 69 h 423"/>
                  <a:gd name="T22" fmla="*/ 28 w 209"/>
                  <a:gd name="T23" fmla="*/ 120 h 423"/>
                  <a:gd name="T24" fmla="*/ 13 w 209"/>
                  <a:gd name="T25" fmla="*/ 174 h 423"/>
                  <a:gd name="T26" fmla="*/ 6 w 209"/>
                  <a:gd name="T27" fmla="*/ 209 h 423"/>
                  <a:gd name="T28" fmla="*/ 0 w 209"/>
                  <a:gd name="T29" fmla="*/ 256 h 423"/>
                  <a:gd name="T30" fmla="*/ 5 w 209"/>
                  <a:gd name="T31" fmla="*/ 312 h 423"/>
                  <a:gd name="T32" fmla="*/ 23 w 209"/>
                  <a:gd name="T33" fmla="*/ 359 h 423"/>
                  <a:gd name="T34" fmla="*/ 54 w 209"/>
                  <a:gd name="T35" fmla="*/ 394 h 423"/>
                  <a:gd name="T36" fmla="*/ 84 w 209"/>
                  <a:gd name="T37" fmla="*/ 410 h 423"/>
                  <a:gd name="T38" fmla="*/ 121 w 209"/>
                  <a:gd name="T39" fmla="*/ 423 h 423"/>
                  <a:gd name="T40" fmla="*/ 156 w 209"/>
                  <a:gd name="T41" fmla="*/ 423 h 423"/>
                  <a:gd name="T42" fmla="*/ 181 w 209"/>
                  <a:gd name="T43" fmla="*/ 412 h 423"/>
                  <a:gd name="T44" fmla="*/ 199 w 209"/>
                  <a:gd name="T45" fmla="*/ 388 h 423"/>
                  <a:gd name="T46" fmla="*/ 209 w 209"/>
                  <a:gd name="T47" fmla="*/ 363 h 423"/>
                  <a:gd name="T48" fmla="*/ 209 w 209"/>
                  <a:gd name="T49" fmla="*/ 327 h 423"/>
                  <a:gd name="T50" fmla="*/ 193 w 209"/>
                  <a:gd name="T51" fmla="*/ 300 h 423"/>
                  <a:gd name="T52" fmla="*/ 179 w 209"/>
                  <a:gd name="T53" fmla="*/ 280 h 423"/>
                  <a:gd name="T54" fmla="*/ 151 w 209"/>
                  <a:gd name="T55" fmla="*/ 259 h 423"/>
                  <a:gd name="T56" fmla="*/ 139 w 209"/>
                  <a:gd name="T57" fmla="*/ 232 h 423"/>
                  <a:gd name="T58" fmla="*/ 137 w 209"/>
                  <a:gd name="T59" fmla="*/ 211 h 423"/>
                  <a:gd name="T60" fmla="*/ 139 w 209"/>
                  <a:gd name="T61" fmla="*/ 193 h 423"/>
                  <a:gd name="T62" fmla="*/ 149 w 209"/>
                  <a:gd name="T63" fmla="*/ 161 h 4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09"/>
                  <a:gd name="T97" fmla="*/ 0 h 423"/>
                  <a:gd name="T98" fmla="*/ 209 w 209"/>
                  <a:gd name="T99" fmla="*/ 423 h 4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09" h="423">
                    <a:moveTo>
                      <a:pt x="149" y="161"/>
                    </a:moveTo>
                    <a:lnTo>
                      <a:pt x="169" y="128"/>
                    </a:lnTo>
                    <a:lnTo>
                      <a:pt x="187" y="90"/>
                    </a:lnTo>
                    <a:lnTo>
                      <a:pt x="193" y="62"/>
                    </a:lnTo>
                    <a:lnTo>
                      <a:pt x="193" y="37"/>
                    </a:lnTo>
                    <a:lnTo>
                      <a:pt x="181" y="15"/>
                    </a:lnTo>
                    <a:lnTo>
                      <a:pt x="164" y="4"/>
                    </a:lnTo>
                    <a:lnTo>
                      <a:pt x="139" y="0"/>
                    </a:lnTo>
                    <a:lnTo>
                      <a:pt x="103" y="13"/>
                    </a:lnTo>
                    <a:lnTo>
                      <a:pt x="77" y="34"/>
                    </a:lnTo>
                    <a:lnTo>
                      <a:pt x="54" y="69"/>
                    </a:lnTo>
                    <a:lnTo>
                      <a:pt x="28" y="120"/>
                    </a:lnTo>
                    <a:lnTo>
                      <a:pt x="13" y="174"/>
                    </a:lnTo>
                    <a:lnTo>
                      <a:pt x="6" y="209"/>
                    </a:lnTo>
                    <a:lnTo>
                      <a:pt x="0" y="256"/>
                    </a:lnTo>
                    <a:lnTo>
                      <a:pt x="5" y="312"/>
                    </a:lnTo>
                    <a:lnTo>
                      <a:pt x="23" y="359"/>
                    </a:lnTo>
                    <a:lnTo>
                      <a:pt x="54" y="394"/>
                    </a:lnTo>
                    <a:lnTo>
                      <a:pt x="84" y="410"/>
                    </a:lnTo>
                    <a:lnTo>
                      <a:pt x="121" y="423"/>
                    </a:lnTo>
                    <a:lnTo>
                      <a:pt x="156" y="423"/>
                    </a:lnTo>
                    <a:lnTo>
                      <a:pt x="181" y="412"/>
                    </a:lnTo>
                    <a:lnTo>
                      <a:pt x="199" y="388"/>
                    </a:lnTo>
                    <a:lnTo>
                      <a:pt x="209" y="363"/>
                    </a:lnTo>
                    <a:lnTo>
                      <a:pt x="209" y="327"/>
                    </a:lnTo>
                    <a:lnTo>
                      <a:pt x="193" y="300"/>
                    </a:lnTo>
                    <a:lnTo>
                      <a:pt x="179" y="280"/>
                    </a:lnTo>
                    <a:lnTo>
                      <a:pt x="151" y="259"/>
                    </a:lnTo>
                    <a:lnTo>
                      <a:pt x="139" y="232"/>
                    </a:lnTo>
                    <a:lnTo>
                      <a:pt x="137" y="211"/>
                    </a:lnTo>
                    <a:lnTo>
                      <a:pt x="139" y="193"/>
                    </a:lnTo>
                    <a:lnTo>
                      <a:pt x="149" y="16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26" name="Freeform 38"/>
              <p:cNvSpPr>
                <a:spLocks/>
              </p:cNvSpPr>
              <p:nvPr/>
            </p:nvSpPr>
            <p:spPr bwMode="auto">
              <a:xfrm>
                <a:off x="3201" y="2771"/>
                <a:ext cx="447" cy="233"/>
              </a:xfrm>
              <a:custGeom>
                <a:avLst/>
                <a:gdLst>
                  <a:gd name="T0" fmla="*/ 106 w 447"/>
                  <a:gd name="T1" fmla="*/ 155 h 233"/>
                  <a:gd name="T2" fmla="*/ 55 w 447"/>
                  <a:gd name="T3" fmla="*/ 117 h 233"/>
                  <a:gd name="T4" fmla="*/ 24 w 447"/>
                  <a:gd name="T5" fmla="*/ 100 h 233"/>
                  <a:gd name="T6" fmla="*/ 8 w 447"/>
                  <a:gd name="T7" fmla="*/ 105 h 233"/>
                  <a:gd name="T8" fmla="*/ 0 w 447"/>
                  <a:gd name="T9" fmla="*/ 123 h 233"/>
                  <a:gd name="T10" fmla="*/ 17 w 447"/>
                  <a:gd name="T11" fmla="*/ 161 h 233"/>
                  <a:gd name="T12" fmla="*/ 66 w 447"/>
                  <a:gd name="T13" fmla="*/ 189 h 233"/>
                  <a:gd name="T14" fmla="*/ 141 w 447"/>
                  <a:gd name="T15" fmla="*/ 219 h 233"/>
                  <a:gd name="T16" fmla="*/ 182 w 447"/>
                  <a:gd name="T17" fmla="*/ 233 h 233"/>
                  <a:gd name="T18" fmla="*/ 210 w 447"/>
                  <a:gd name="T19" fmla="*/ 233 h 233"/>
                  <a:gd name="T20" fmla="*/ 234 w 447"/>
                  <a:gd name="T21" fmla="*/ 227 h 233"/>
                  <a:gd name="T22" fmla="*/ 251 w 447"/>
                  <a:gd name="T23" fmla="*/ 213 h 233"/>
                  <a:gd name="T24" fmla="*/ 281 w 447"/>
                  <a:gd name="T25" fmla="*/ 184 h 233"/>
                  <a:gd name="T26" fmla="*/ 318 w 447"/>
                  <a:gd name="T27" fmla="*/ 141 h 233"/>
                  <a:gd name="T28" fmla="*/ 352 w 447"/>
                  <a:gd name="T29" fmla="*/ 117 h 233"/>
                  <a:gd name="T30" fmla="*/ 371 w 447"/>
                  <a:gd name="T31" fmla="*/ 107 h 233"/>
                  <a:gd name="T32" fmla="*/ 395 w 447"/>
                  <a:gd name="T33" fmla="*/ 113 h 233"/>
                  <a:gd name="T34" fmla="*/ 430 w 447"/>
                  <a:gd name="T35" fmla="*/ 123 h 233"/>
                  <a:gd name="T36" fmla="*/ 447 w 447"/>
                  <a:gd name="T37" fmla="*/ 117 h 233"/>
                  <a:gd name="T38" fmla="*/ 437 w 447"/>
                  <a:gd name="T39" fmla="*/ 100 h 233"/>
                  <a:gd name="T40" fmla="*/ 416 w 447"/>
                  <a:gd name="T41" fmla="*/ 89 h 233"/>
                  <a:gd name="T42" fmla="*/ 393 w 447"/>
                  <a:gd name="T43" fmla="*/ 83 h 233"/>
                  <a:gd name="T44" fmla="*/ 395 w 447"/>
                  <a:gd name="T45" fmla="*/ 72 h 233"/>
                  <a:gd name="T46" fmla="*/ 413 w 447"/>
                  <a:gd name="T47" fmla="*/ 59 h 233"/>
                  <a:gd name="T48" fmla="*/ 447 w 447"/>
                  <a:gd name="T49" fmla="*/ 48 h 233"/>
                  <a:gd name="T50" fmla="*/ 447 w 447"/>
                  <a:gd name="T51" fmla="*/ 23 h 233"/>
                  <a:gd name="T52" fmla="*/ 422 w 447"/>
                  <a:gd name="T53" fmla="*/ 1 h 233"/>
                  <a:gd name="T54" fmla="*/ 405 w 447"/>
                  <a:gd name="T55" fmla="*/ 14 h 233"/>
                  <a:gd name="T56" fmla="*/ 389 w 447"/>
                  <a:gd name="T57" fmla="*/ 37 h 233"/>
                  <a:gd name="T58" fmla="*/ 377 w 447"/>
                  <a:gd name="T59" fmla="*/ 65 h 233"/>
                  <a:gd name="T60" fmla="*/ 363 w 447"/>
                  <a:gd name="T61" fmla="*/ 68 h 233"/>
                  <a:gd name="T62" fmla="*/ 348 w 447"/>
                  <a:gd name="T63" fmla="*/ 59 h 233"/>
                  <a:gd name="T64" fmla="*/ 346 w 447"/>
                  <a:gd name="T65" fmla="*/ 23 h 233"/>
                  <a:gd name="T66" fmla="*/ 346 w 447"/>
                  <a:gd name="T67" fmla="*/ 6 h 233"/>
                  <a:gd name="T68" fmla="*/ 324 w 447"/>
                  <a:gd name="T69" fmla="*/ 0 h 233"/>
                  <a:gd name="T70" fmla="*/ 312 w 447"/>
                  <a:gd name="T71" fmla="*/ 14 h 233"/>
                  <a:gd name="T72" fmla="*/ 316 w 447"/>
                  <a:gd name="T73" fmla="*/ 37 h 233"/>
                  <a:gd name="T74" fmla="*/ 330 w 447"/>
                  <a:gd name="T75" fmla="*/ 72 h 233"/>
                  <a:gd name="T76" fmla="*/ 333 w 447"/>
                  <a:gd name="T77" fmla="*/ 100 h 233"/>
                  <a:gd name="T78" fmla="*/ 299 w 447"/>
                  <a:gd name="T79" fmla="*/ 135 h 233"/>
                  <a:gd name="T80" fmla="*/ 246 w 447"/>
                  <a:gd name="T81" fmla="*/ 171 h 233"/>
                  <a:gd name="T82" fmla="*/ 204 w 447"/>
                  <a:gd name="T83" fmla="*/ 189 h 233"/>
                  <a:gd name="T84" fmla="*/ 187 w 447"/>
                  <a:gd name="T85" fmla="*/ 191 h 233"/>
                  <a:gd name="T86" fmla="*/ 151 w 447"/>
                  <a:gd name="T87" fmla="*/ 179 h 233"/>
                  <a:gd name="T88" fmla="*/ 106 w 447"/>
                  <a:gd name="T89" fmla="*/ 155 h 23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7"/>
                  <a:gd name="T136" fmla="*/ 0 h 233"/>
                  <a:gd name="T137" fmla="*/ 447 w 447"/>
                  <a:gd name="T138" fmla="*/ 233 h 23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7" h="233">
                    <a:moveTo>
                      <a:pt x="106" y="155"/>
                    </a:moveTo>
                    <a:lnTo>
                      <a:pt x="55" y="117"/>
                    </a:lnTo>
                    <a:lnTo>
                      <a:pt x="24" y="100"/>
                    </a:lnTo>
                    <a:lnTo>
                      <a:pt x="8" y="105"/>
                    </a:lnTo>
                    <a:lnTo>
                      <a:pt x="0" y="123"/>
                    </a:lnTo>
                    <a:lnTo>
                      <a:pt x="17" y="161"/>
                    </a:lnTo>
                    <a:lnTo>
                      <a:pt x="66" y="189"/>
                    </a:lnTo>
                    <a:lnTo>
                      <a:pt x="141" y="219"/>
                    </a:lnTo>
                    <a:lnTo>
                      <a:pt x="182" y="233"/>
                    </a:lnTo>
                    <a:lnTo>
                      <a:pt x="210" y="233"/>
                    </a:lnTo>
                    <a:lnTo>
                      <a:pt x="234" y="227"/>
                    </a:lnTo>
                    <a:lnTo>
                      <a:pt x="251" y="213"/>
                    </a:lnTo>
                    <a:lnTo>
                      <a:pt x="281" y="184"/>
                    </a:lnTo>
                    <a:lnTo>
                      <a:pt x="318" y="141"/>
                    </a:lnTo>
                    <a:lnTo>
                      <a:pt x="352" y="117"/>
                    </a:lnTo>
                    <a:lnTo>
                      <a:pt x="371" y="107"/>
                    </a:lnTo>
                    <a:lnTo>
                      <a:pt x="395" y="113"/>
                    </a:lnTo>
                    <a:lnTo>
                      <a:pt x="430" y="123"/>
                    </a:lnTo>
                    <a:lnTo>
                      <a:pt x="447" y="117"/>
                    </a:lnTo>
                    <a:lnTo>
                      <a:pt x="437" y="100"/>
                    </a:lnTo>
                    <a:lnTo>
                      <a:pt x="416" y="89"/>
                    </a:lnTo>
                    <a:lnTo>
                      <a:pt x="393" y="83"/>
                    </a:lnTo>
                    <a:lnTo>
                      <a:pt x="395" y="72"/>
                    </a:lnTo>
                    <a:lnTo>
                      <a:pt x="413" y="59"/>
                    </a:lnTo>
                    <a:lnTo>
                      <a:pt x="447" y="48"/>
                    </a:lnTo>
                    <a:lnTo>
                      <a:pt x="447" y="23"/>
                    </a:lnTo>
                    <a:lnTo>
                      <a:pt x="422" y="1"/>
                    </a:lnTo>
                    <a:lnTo>
                      <a:pt x="405" y="14"/>
                    </a:lnTo>
                    <a:lnTo>
                      <a:pt x="389" y="37"/>
                    </a:lnTo>
                    <a:lnTo>
                      <a:pt x="377" y="65"/>
                    </a:lnTo>
                    <a:lnTo>
                      <a:pt x="363" y="68"/>
                    </a:lnTo>
                    <a:lnTo>
                      <a:pt x="348" y="59"/>
                    </a:lnTo>
                    <a:lnTo>
                      <a:pt x="346" y="23"/>
                    </a:lnTo>
                    <a:lnTo>
                      <a:pt x="346" y="6"/>
                    </a:lnTo>
                    <a:lnTo>
                      <a:pt x="324" y="0"/>
                    </a:lnTo>
                    <a:lnTo>
                      <a:pt x="312" y="14"/>
                    </a:lnTo>
                    <a:lnTo>
                      <a:pt x="316" y="37"/>
                    </a:lnTo>
                    <a:lnTo>
                      <a:pt x="330" y="72"/>
                    </a:lnTo>
                    <a:lnTo>
                      <a:pt x="333" y="100"/>
                    </a:lnTo>
                    <a:lnTo>
                      <a:pt x="299" y="135"/>
                    </a:lnTo>
                    <a:lnTo>
                      <a:pt x="246" y="171"/>
                    </a:lnTo>
                    <a:lnTo>
                      <a:pt x="204" y="189"/>
                    </a:lnTo>
                    <a:lnTo>
                      <a:pt x="187" y="191"/>
                    </a:lnTo>
                    <a:lnTo>
                      <a:pt x="151" y="179"/>
                    </a:lnTo>
                    <a:lnTo>
                      <a:pt x="106" y="15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27" name="Freeform 39"/>
              <p:cNvSpPr>
                <a:spLocks/>
              </p:cNvSpPr>
              <p:nvPr/>
            </p:nvSpPr>
            <p:spPr bwMode="auto">
              <a:xfrm>
                <a:off x="3085" y="3201"/>
                <a:ext cx="183" cy="459"/>
              </a:xfrm>
              <a:custGeom>
                <a:avLst/>
                <a:gdLst>
                  <a:gd name="T0" fmla="*/ 98 w 183"/>
                  <a:gd name="T1" fmla="*/ 0 h 459"/>
                  <a:gd name="T2" fmla="*/ 69 w 183"/>
                  <a:gd name="T3" fmla="*/ 18 h 459"/>
                  <a:gd name="T4" fmla="*/ 49 w 183"/>
                  <a:gd name="T5" fmla="*/ 80 h 459"/>
                  <a:gd name="T6" fmla="*/ 16 w 183"/>
                  <a:gd name="T7" fmla="*/ 161 h 459"/>
                  <a:gd name="T8" fmla="*/ 2 w 183"/>
                  <a:gd name="T9" fmla="*/ 196 h 459"/>
                  <a:gd name="T10" fmla="*/ 0 w 183"/>
                  <a:gd name="T11" fmla="*/ 222 h 459"/>
                  <a:gd name="T12" fmla="*/ 21 w 183"/>
                  <a:gd name="T13" fmla="*/ 250 h 459"/>
                  <a:gd name="T14" fmla="*/ 57 w 183"/>
                  <a:gd name="T15" fmla="*/ 279 h 459"/>
                  <a:gd name="T16" fmla="*/ 93 w 183"/>
                  <a:gd name="T17" fmla="*/ 321 h 459"/>
                  <a:gd name="T18" fmla="*/ 116 w 183"/>
                  <a:gd name="T19" fmla="*/ 363 h 459"/>
                  <a:gd name="T20" fmla="*/ 109 w 183"/>
                  <a:gd name="T21" fmla="*/ 386 h 459"/>
                  <a:gd name="T22" fmla="*/ 99 w 183"/>
                  <a:gd name="T23" fmla="*/ 400 h 459"/>
                  <a:gd name="T24" fmla="*/ 49 w 183"/>
                  <a:gd name="T25" fmla="*/ 406 h 459"/>
                  <a:gd name="T26" fmla="*/ 6 w 183"/>
                  <a:gd name="T27" fmla="*/ 418 h 459"/>
                  <a:gd name="T28" fmla="*/ 0 w 183"/>
                  <a:gd name="T29" fmla="*/ 427 h 459"/>
                  <a:gd name="T30" fmla="*/ 8 w 183"/>
                  <a:gd name="T31" fmla="*/ 435 h 459"/>
                  <a:gd name="T32" fmla="*/ 57 w 183"/>
                  <a:gd name="T33" fmla="*/ 457 h 459"/>
                  <a:gd name="T34" fmla="*/ 73 w 183"/>
                  <a:gd name="T35" fmla="*/ 459 h 459"/>
                  <a:gd name="T36" fmla="*/ 93 w 183"/>
                  <a:gd name="T37" fmla="*/ 441 h 459"/>
                  <a:gd name="T38" fmla="*/ 118 w 183"/>
                  <a:gd name="T39" fmla="*/ 429 h 459"/>
                  <a:gd name="T40" fmla="*/ 140 w 183"/>
                  <a:gd name="T41" fmla="*/ 421 h 459"/>
                  <a:gd name="T42" fmla="*/ 160 w 183"/>
                  <a:gd name="T43" fmla="*/ 424 h 459"/>
                  <a:gd name="T44" fmla="*/ 178 w 183"/>
                  <a:gd name="T45" fmla="*/ 418 h 459"/>
                  <a:gd name="T46" fmla="*/ 183 w 183"/>
                  <a:gd name="T47" fmla="*/ 410 h 459"/>
                  <a:gd name="T48" fmla="*/ 183 w 183"/>
                  <a:gd name="T49" fmla="*/ 382 h 459"/>
                  <a:gd name="T50" fmla="*/ 163 w 183"/>
                  <a:gd name="T51" fmla="*/ 369 h 459"/>
                  <a:gd name="T52" fmla="*/ 151 w 183"/>
                  <a:gd name="T53" fmla="*/ 351 h 459"/>
                  <a:gd name="T54" fmla="*/ 118 w 183"/>
                  <a:gd name="T55" fmla="*/ 311 h 459"/>
                  <a:gd name="T56" fmla="*/ 76 w 183"/>
                  <a:gd name="T57" fmla="*/ 258 h 459"/>
                  <a:gd name="T58" fmla="*/ 56 w 183"/>
                  <a:gd name="T59" fmla="*/ 221 h 459"/>
                  <a:gd name="T60" fmla="*/ 43 w 183"/>
                  <a:gd name="T61" fmla="*/ 202 h 459"/>
                  <a:gd name="T62" fmla="*/ 49 w 183"/>
                  <a:gd name="T63" fmla="*/ 185 h 459"/>
                  <a:gd name="T64" fmla="*/ 76 w 183"/>
                  <a:gd name="T65" fmla="*/ 143 h 459"/>
                  <a:gd name="T66" fmla="*/ 99 w 183"/>
                  <a:gd name="T67" fmla="*/ 103 h 459"/>
                  <a:gd name="T68" fmla="*/ 123 w 183"/>
                  <a:gd name="T69" fmla="*/ 59 h 459"/>
                  <a:gd name="T70" fmla="*/ 127 w 183"/>
                  <a:gd name="T71" fmla="*/ 30 h 459"/>
                  <a:gd name="T72" fmla="*/ 127 w 183"/>
                  <a:gd name="T73" fmla="*/ 2 h 459"/>
                  <a:gd name="T74" fmla="*/ 98 w 183"/>
                  <a:gd name="T75" fmla="*/ 0 h 45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3"/>
                  <a:gd name="T115" fmla="*/ 0 h 459"/>
                  <a:gd name="T116" fmla="*/ 183 w 183"/>
                  <a:gd name="T117" fmla="*/ 459 h 459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3" h="459">
                    <a:moveTo>
                      <a:pt x="98" y="0"/>
                    </a:moveTo>
                    <a:lnTo>
                      <a:pt x="69" y="18"/>
                    </a:lnTo>
                    <a:lnTo>
                      <a:pt x="49" y="80"/>
                    </a:lnTo>
                    <a:lnTo>
                      <a:pt x="16" y="161"/>
                    </a:lnTo>
                    <a:lnTo>
                      <a:pt x="2" y="196"/>
                    </a:lnTo>
                    <a:lnTo>
                      <a:pt x="0" y="222"/>
                    </a:lnTo>
                    <a:lnTo>
                      <a:pt x="21" y="250"/>
                    </a:lnTo>
                    <a:lnTo>
                      <a:pt x="57" y="279"/>
                    </a:lnTo>
                    <a:lnTo>
                      <a:pt x="93" y="321"/>
                    </a:lnTo>
                    <a:lnTo>
                      <a:pt x="116" y="363"/>
                    </a:lnTo>
                    <a:lnTo>
                      <a:pt x="109" y="386"/>
                    </a:lnTo>
                    <a:lnTo>
                      <a:pt x="99" y="400"/>
                    </a:lnTo>
                    <a:lnTo>
                      <a:pt x="49" y="406"/>
                    </a:lnTo>
                    <a:lnTo>
                      <a:pt x="6" y="418"/>
                    </a:lnTo>
                    <a:lnTo>
                      <a:pt x="0" y="427"/>
                    </a:lnTo>
                    <a:lnTo>
                      <a:pt x="8" y="435"/>
                    </a:lnTo>
                    <a:lnTo>
                      <a:pt x="57" y="457"/>
                    </a:lnTo>
                    <a:lnTo>
                      <a:pt x="73" y="459"/>
                    </a:lnTo>
                    <a:lnTo>
                      <a:pt x="93" y="441"/>
                    </a:lnTo>
                    <a:lnTo>
                      <a:pt x="118" y="429"/>
                    </a:lnTo>
                    <a:lnTo>
                      <a:pt x="140" y="421"/>
                    </a:lnTo>
                    <a:lnTo>
                      <a:pt x="160" y="424"/>
                    </a:lnTo>
                    <a:lnTo>
                      <a:pt x="178" y="418"/>
                    </a:lnTo>
                    <a:lnTo>
                      <a:pt x="183" y="410"/>
                    </a:lnTo>
                    <a:lnTo>
                      <a:pt x="183" y="382"/>
                    </a:lnTo>
                    <a:lnTo>
                      <a:pt x="163" y="369"/>
                    </a:lnTo>
                    <a:lnTo>
                      <a:pt x="151" y="351"/>
                    </a:lnTo>
                    <a:lnTo>
                      <a:pt x="118" y="311"/>
                    </a:lnTo>
                    <a:lnTo>
                      <a:pt x="76" y="258"/>
                    </a:lnTo>
                    <a:lnTo>
                      <a:pt x="56" y="221"/>
                    </a:lnTo>
                    <a:lnTo>
                      <a:pt x="43" y="202"/>
                    </a:lnTo>
                    <a:lnTo>
                      <a:pt x="49" y="185"/>
                    </a:lnTo>
                    <a:lnTo>
                      <a:pt x="76" y="143"/>
                    </a:lnTo>
                    <a:lnTo>
                      <a:pt x="99" y="103"/>
                    </a:lnTo>
                    <a:lnTo>
                      <a:pt x="123" y="59"/>
                    </a:lnTo>
                    <a:lnTo>
                      <a:pt x="127" y="30"/>
                    </a:lnTo>
                    <a:lnTo>
                      <a:pt x="127" y="2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7128" name="Freeform 40"/>
              <p:cNvSpPr>
                <a:spLocks/>
              </p:cNvSpPr>
              <p:nvPr/>
            </p:nvSpPr>
            <p:spPr bwMode="auto">
              <a:xfrm>
                <a:off x="3223" y="3192"/>
                <a:ext cx="253" cy="415"/>
              </a:xfrm>
              <a:custGeom>
                <a:avLst/>
                <a:gdLst>
                  <a:gd name="T0" fmla="*/ 83 w 253"/>
                  <a:gd name="T1" fmla="*/ 52 h 415"/>
                  <a:gd name="T2" fmla="*/ 48 w 253"/>
                  <a:gd name="T3" fmla="*/ 6 h 415"/>
                  <a:gd name="T4" fmla="*/ 14 w 253"/>
                  <a:gd name="T5" fmla="*/ 0 h 415"/>
                  <a:gd name="T6" fmla="*/ 0 w 253"/>
                  <a:gd name="T7" fmla="*/ 6 h 415"/>
                  <a:gd name="T8" fmla="*/ 0 w 253"/>
                  <a:gd name="T9" fmla="*/ 34 h 415"/>
                  <a:gd name="T10" fmla="*/ 14 w 253"/>
                  <a:gd name="T11" fmla="*/ 59 h 415"/>
                  <a:gd name="T12" fmla="*/ 50 w 253"/>
                  <a:gd name="T13" fmla="*/ 101 h 415"/>
                  <a:gd name="T14" fmla="*/ 91 w 253"/>
                  <a:gd name="T15" fmla="*/ 146 h 415"/>
                  <a:gd name="T16" fmla="*/ 107 w 253"/>
                  <a:gd name="T17" fmla="*/ 179 h 415"/>
                  <a:gd name="T18" fmla="*/ 107 w 253"/>
                  <a:gd name="T19" fmla="*/ 207 h 415"/>
                  <a:gd name="T20" fmla="*/ 104 w 253"/>
                  <a:gd name="T21" fmla="*/ 256 h 415"/>
                  <a:gd name="T22" fmla="*/ 101 w 253"/>
                  <a:gd name="T23" fmla="*/ 308 h 415"/>
                  <a:gd name="T24" fmla="*/ 89 w 253"/>
                  <a:gd name="T25" fmla="*/ 360 h 415"/>
                  <a:gd name="T26" fmla="*/ 79 w 253"/>
                  <a:gd name="T27" fmla="*/ 384 h 415"/>
                  <a:gd name="T28" fmla="*/ 89 w 253"/>
                  <a:gd name="T29" fmla="*/ 404 h 415"/>
                  <a:gd name="T30" fmla="*/ 115 w 253"/>
                  <a:gd name="T31" fmla="*/ 404 h 415"/>
                  <a:gd name="T32" fmla="*/ 148 w 253"/>
                  <a:gd name="T33" fmla="*/ 396 h 415"/>
                  <a:gd name="T34" fmla="*/ 188 w 253"/>
                  <a:gd name="T35" fmla="*/ 396 h 415"/>
                  <a:gd name="T36" fmla="*/ 231 w 253"/>
                  <a:gd name="T37" fmla="*/ 415 h 415"/>
                  <a:gd name="T38" fmla="*/ 247 w 253"/>
                  <a:gd name="T39" fmla="*/ 414 h 415"/>
                  <a:gd name="T40" fmla="*/ 253 w 253"/>
                  <a:gd name="T41" fmla="*/ 398 h 415"/>
                  <a:gd name="T42" fmla="*/ 226 w 253"/>
                  <a:gd name="T43" fmla="*/ 363 h 415"/>
                  <a:gd name="T44" fmla="*/ 188 w 253"/>
                  <a:gd name="T45" fmla="*/ 360 h 415"/>
                  <a:gd name="T46" fmla="*/ 143 w 253"/>
                  <a:gd name="T47" fmla="*/ 360 h 415"/>
                  <a:gd name="T48" fmla="*/ 124 w 253"/>
                  <a:gd name="T49" fmla="*/ 360 h 415"/>
                  <a:gd name="T50" fmla="*/ 118 w 253"/>
                  <a:gd name="T51" fmla="*/ 331 h 415"/>
                  <a:gd name="T52" fmla="*/ 126 w 253"/>
                  <a:gd name="T53" fmla="*/ 284 h 415"/>
                  <a:gd name="T54" fmla="*/ 138 w 253"/>
                  <a:gd name="T55" fmla="*/ 242 h 415"/>
                  <a:gd name="T56" fmla="*/ 146 w 253"/>
                  <a:gd name="T57" fmla="*/ 201 h 415"/>
                  <a:gd name="T58" fmla="*/ 143 w 253"/>
                  <a:gd name="T59" fmla="*/ 155 h 415"/>
                  <a:gd name="T60" fmla="*/ 133 w 253"/>
                  <a:gd name="T61" fmla="*/ 119 h 415"/>
                  <a:gd name="T62" fmla="*/ 113 w 253"/>
                  <a:gd name="T63" fmla="*/ 87 h 415"/>
                  <a:gd name="T64" fmla="*/ 83 w 253"/>
                  <a:gd name="T65" fmla="*/ 52 h 4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3"/>
                  <a:gd name="T100" fmla="*/ 0 h 415"/>
                  <a:gd name="T101" fmla="*/ 253 w 253"/>
                  <a:gd name="T102" fmla="*/ 415 h 4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3" h="415">
                    <a:moveTo>
                      <a:pt x="83" y="52"/>
                    </a:moveTo>
                    <a:lnTo>
                      <a:pt x="48" y="6"/>
                    </a:lnTo>
                    <a:lnTo>
                      <a:pt x="14" y="0"/>
                    </a:lnTo>
                    <a:lnTo>
                      <a:pt x="0" y="6"/>
                    </a:lnTo>
                    <a:lnTo>
                      <a:pt x="0" y="34"/>
                    </a:lnTo>
                    <a:lnTo>
                      <a:pt x="14" y="59"/>
                    </a:lnTo>
                    <a:lnTo>
                      <a:pt x="50" y="101"/>
                    </a:lnTo>
                    <a:lnTo>
                      <a:pt x="91" y="146"/>
                    </a:lnTo>
                    <a:lnTo>
                      <a:pt x="107" y="179"/>
                    </a:lnTo>
                    <a:lnTo>
                      <a:pt x="107" y="207"/>
                    </a:lnTo>
                    <a:lnTo>
                      <a:pt x="104" y="256"/>
                    </a:lnTo>
                    <a:lnTo>
                      <a:pt x="101" y="308"/>
                    </a:lnTo>
                    <a:lnTo>
                      <a:pt x="89" y="360"/>
                    </a:lnTo>
                    <a:lnTo>
                      <a:pt x="79" y="384"/>
                    </a:lnTo>
                    <a:lnTo>
                      <a:pt x="89" y="404"/>
                    </a:lnTo>
                    <a:lnTo>
                      <a:pt x="115" y="404"/>
                    </a:lnTo>
                    <a:lnTo>
                      <a:pt x="148" y="396"/>
                    </a:lnTo>
                    <a:lnTo>
                      <a:pt x="188" y="396"/>
                    </a:lnTo>
                    <a:lnTo>
                      <a:pt x="231" y="415"/>
                    </a:lnTo>
                    <a:lnTo>
                      <a:pt x="247" y="414"/>
                    </a:lnTo>
                    <a:lnTo>
                      <a:pt x="253" y="398"/>
                    </a:lnTo>
                    <a:lnTo>
                      <a:pt x="226" y="363"/>
                    </a:lnTo>
                    <a:lnTo>
                      <a:pt x="188" y="360"/>
                    </a:lnTo>
                    <a:lnTo>
                      <a:pt x="143" y="360"/>
                    </a:lnTo>
                    <a:lnTo>
                      <a:pt x="124" y="360"/>
                    </a:lnTo>
                    <a:lnTo>
                      <a:pt x="118" y="331"/>
                    </a:lnTo>
                    <a:lnTo>
                      <a:pt x="126" y="284"/>
                    </a:lnTo>
                    <a:lnTo>
                      <a:pt x="138" y="242"/>
                    </a:lnTo>
                    <a:lnTo>
                      <a:pt x="146" y="201"/>
                    </a:lnTo>
                    <a:lnTo>
                      <a:pt x="143" y="155"/>
                    </a:lnTo>
                    <a:lnTo>
                      <a:pt x="133" y="119"/>
                    </a:lnTo>
                    <a:lnTo>
                      <a:pt x="113" y="87"/>
                    </a:lnTo>
                    <a:lnTo>
                      <a:pt x="83" y="5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42" name="CaixaDeTexto 4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322456915"/>
      </p:ext>
    </p:extLst>
  </p:cSld>
  <p:clrMapOvr>
    <a:masterClrMapping/>
  </p:clrMapOvr>
  <p:transition spd="med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588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Perfil do consumidor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351837" cy="5589587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sz="1500" dirty="0"/>
              <a:t>Geografia (Onde os consumidores moram?)</a:t>
            </a:r>
          </a:p>
          <a:p>
            <a:pPr lvl="1"/>
            <a:r>
              <a:rPr lang="pt-BR" altLang="pt-BR" sz="1500" dirty="0"/>
              <a:t>País, região, estado, cidade, bairro etc.</a:t>
            </a:r>
          </a:p>
          <a:p>
            <a:pPr lvl="1"/>
            <a:r>
              <a:rPr lang="pt-BR" altLang="pt-BR" sz="1500" dirty="0"/>
              <a:t>Moram isolados ou convivem com muitos vizinhos?</a:t>
            </a:r>
          </a:p>
          <a:p>
            <a:pPr lvl="1"/>
            <a:r>
              <a:rPr lang="pt-BR" altLang="pt-BR" sz="1500" dirty="0"/>
              <a:t>Na região prevalecem temperaturas baixas ou altas? Em que épocas do ano?</a:t>
            </a:r>
          </a:p>
          <a:p>
            <a:pPr lvl="1"/>
            <a:r>
              <a:rPr lang="pt-BR" altLang="pt-BR" sz="1500" dirty="0"/>
              <a:t>A região tem boa </a:t>
            </a:r>
            <a:r>
              <a:rPr lang="pt-BR" altLang="pt-BR" sz="1500" dirty="0" err="1"/>
              <a:t>infra-estrutura</a:t>
            </a:r>
            <a:r>
              <a:rPr lang="pt-BR" altLang="pt-BR" sz="1500" dirty="0"/>
              <a:t> rodoviária, aeroviária, portuária etc.?</a:t>
            </a:r>
          </a:p>
          <a:p>
            <a:pPr>
              <a:buFontTx/>
              <a:buNone/>
            </a:pPr>
            <a:endParaRPr lang="pt-BR" altLang="pt-BR" sz="1500" dirty="0"/>
          </a:p>
          <a:p>
            <a:pPr>
              <a:buFontTx/>
              <a:buNone/>
            </a:pPr>
            <a:r>
              <a:rPr lang="pt-BR" altLang="pt-BR" sz="1500" dirty="0"/>
              <a:t>Perfil (Como eles são?)</a:t>
            </a:r>
          </a:p>
          <a:p>
            <a:pPr lvl="1"/>
            <a:r>
              <a:rPr lang="pt-BR" altLang="pt-BR" sz="1500" dirty="0"/>
              <a:t>Pessoas: idade, sexo, tamanho da família, educação, ocupação, renda, nacionalidade, religião, time de futebol, partido político etc.</a:t>
            </a:r>
          </a:p>
          <a:p>
            <a:pPr lvl="1"/>
            <a:r>
              <a:rPr lang="pt-BR" altLang="pt-BR" sz="1500" dirty="0"/>
              <a:t>Empresas: setor, porte da empresa, número de funcionários, tempo de existência, faturamento, clientes etc.</a:t>
            </a:r>
          </a:p>
          <a:p>
            <a:pPr>
              <a:buFontTx/>
              <a:buNone/>
            </a:pPr>
            <a:endParaRPr lang="pt-BR" altLang="pt-BR" sz="1500" dirty="0"/>
          </a:p>
          <a:p>
            <a:pPr>
              <a:buFontTx/>
              <a:buNone/>
            </a:pPr>
            <a:r>
              <a:rPr lang="pt-BR" altLang="pt-BR" sz="1500" dirty="0"/>
              <a:t>Estilo de Vida (Como vivem e o que fazem?)</a:t>
            </a:r>
          </a:p>
          <a:p>
            <a:pPr lvl="1"/>
            <a:r>
              <a:rPr lang="pt-BR" altLang="pt-BR" sz="1500" dirty="0"/>
              <a:t>Pessoas: passatempos, hábitos ao assistir à televisão, hábitos de consumo (alimentação, vestuário, diversão), atividades sociais e culturais, afiliação a clubes, o que gostam de fazer nas férias etc.</a:t>
            </a:r>
          </a:p>
          <a:p>
            <a:pPr lvl="1"/>
            <a:r>
              <a:rPr lang="pt-BR" altLang="pt-BR" sz="1500" dirty="0"/>
              <a:t>Empresas: proteção do meio ambiente, doações a eventos beneficentes, investimento em cultura e esportes, investimento no treinamento dos funcionários, benefícios aos funcionários etc.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748622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6024" y="-26988"/>
            <a:ext cx="7772400" cy="1143001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Perfil do consumidor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68499"/>
            <a:ext cx="8569325" cy="58769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sz="1500" dirty="0"/>
              <a:t>	Personalidade (Como eles agem?):</a:t>
            </a:r>
          </a:p>
          <a:p>
            <a:pPr lvl="1">
              <a:lnSpc>
                <a:spcPct val="90000"/>
              </a:lnSpc>
            </a:pPr>
            <a:endParaRPr lang="pt-BR" altLang="pt-BR" sz="1500" i="1" dirty="0"/>
          </a:p>
          <a:p>
            <a:pPr lvl="1">
              <a:lnSpc>
                <a:spcPct val="90000"/>
              </a:lnSpc>
            </a:pPr>
            <a:r>
              <a:rPr lang="pt-BR" altLang="pt-BR" sz="1500" i="1" dirty="0"/>
              <a:t>Inovadores (5% da população)</a:t>
            </a:r>
            <a:r>
              <a:rPr lang="pt-BR" altLang="pt-BR" sz="1500" dirty="0"/>
              <a:t>: correm todos os riscos; geralmente são jovens e bem educados; são familiarizados e fascinados por novas </a:t>
            </a:r>
            <a:r>
              <a:rPr lang="pt-BR" altLang="pt-BR" sz="1500" dirty="0" err="1"/>
              <a:t>idéias</a:t>
            </a:r>
            <a:r>
              <a:rPr lang="pt-BR" altLang="pt-BR" sz="1500" dirty="0"/>
              <a:t> e tecnologias; têm computadores portáteis e estão conectados a redes, Internet e celular; são bem informados.</a:t>
            </a:r>
          </a:p>
          <a:p>
            <a:pPr lvl="1">
              <a:lnSpc>
                <a:spcPct val="90000"/>
              </a:lnSpc>
            </a:pPr>
            <a:endParaRPr lang="pt-BR" altLang="pt-BR" sz="1500" i="1" dirty="0"/>
          </a:p>
          <a:p>
            <a:pPr lvl="1">
              <a:lnSpc>
                <a:spcPct val="90000"/>
              </a:lnSpc>
            </a:pPr>
            <a:r>
              <a:rPr lang="pt-BR" altLang="pt-BR" sz="1500" i="1" dirty="0"/>
              <a:t>Primeiros adeptos (10% da população)</a:t>
            </a:r>
            <a:r>
              <a:rPr lang="pt-BR" altLang="pt-BR" sz="1500" dirty="0"/>
              <a:t>: são líderes de opinião em suas comunidades e avaliadores cautelosos; são abertos a argumentos bem justificados e respeitados por seus companheiros.</a:t>
            </a:r>
          </a:p>
          <a:p>
            <a:pPr lvl="1">
              <a:lnSpc>
                <a:spcPct val="90000"/>
              </a:lnSpc>
            </a:pPr>
            <a:endParaRPr lang="pt-BR" altLang="pt-BR" sz="1500" i="1" dirty="0"/>
          </a:p>
          <a:p>
            <a:pPr lvl="1">
              <a:lnSpc>
                <a:spcPct val="90000"/>
              </a:lnSpc>
            </a:pPr>
            <a:r>
              <a:rPr lang="pt-BR" altLang="pt-BR" sz="1500" i="1" dirty="0"/>
              <a:t>Maioria inicial (35% da população)</a:t>
            </a:r>
            <a:r>
              <a:rPr lang="pt-BR" altLang="pt-BR" sz="1500" dirty="0"/>
              <a:t>: evitam riscos sempre que possível; agem de forma deliberada; não experimentam novos produtos, a não ser que se tornem populares.</a:t>
            </a:r>
          </a:p>
          <a:p>
            <a:pPr lvl="1">
              <a:lnSpc>
                <a:spcPct val="90000"/>
              </a:lnSpc>
            </a:pPr>
            <a:endParaRPr lang="pt-BR" altLang="pt-BR" sz="1500" i="1" dirty="0"/>
          </a:p>
          <a:p>
            <a:pPr lvl="1">
              <a:lnSpc>
                <a:spcPct val="90000"/>
              </a:lnSpc>
            </a:pPr>
            <a:r>
              <a:rPr lang="pt-BR" altLang="pt-BR" sz="1500" i="1" dirty="0"/>
              <a:t>Maioria tardia (35% da população)</a:t>
            </a:r>
            <a:r>
              <a:rPr lang="pt-BR" altLang="pt-BR" sz="1500" dirty="0"/>
              <a:t>: são céticos, extremamente cautelosos, desapontados com outros produtos, relutantes com novos produtos; respondem apenas à pressão de amigos.</a:t>
            </a:r>
          </a:p>
          <a:p>
            <a:pPr lvl="1">
              <a:lnSpc>
                <a:spcPct val="90000"/>
              </a:lnSpc>
            </a:pPr>
            <a:endParaRPr lang="pt-BR" altLang="pt-BR" sz="1500" i="1" dirty="0"/>
          </a:p>
          <a:p>
            <a:pPr lvl="1">
              <a:lnSpc>
                <a:spcPct val="90000"/>
              </a:lnSpc>
            </a:pPr>
            <a:r>
              <a:rPr lang="pt-BR" altLang="pt-BR" sz="1500" i="1" dirty="0"/>
              <a:t>Retardatários (15% da população)</a:t>
            </a:r>
            <a:r>
              <a:rPr lang="pt-BR" altLang="pt-BR" sz="1500" dirty="0"/>
              <a:t>: esperam até o último momento; às vezes esperam até os produtos ficarem desatualizados e, mesmo assim, ainda hesitam.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5205199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Análise do mercado-alvo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27239" r="31157" b="41231"/>
          <a:stretch/>
        </p:blipFill>
        <p:spPr bwMode="auto">
          <a:xfrm>
            <a:off x="1412471" y="1992572"/>
            <a:ext cx="5895833" cy="2306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160508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5715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Análise da Concorrência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772400" cy="4114800"/>
          </a:xfrm>
          <a:noFill/>
        </p:spPr>
        <p:txBody>
          <a:bodyPr/>
          <a:lstStyle/>
          <a:p>
            <a:r>
              <a:rPr lang="pt-BR" altLang="pt-BR" sz="1600"/>
              <a:t>Quem são seus concorrentes? </a:t>
            </a:r>
          </a:p>
          <a:p>
            <a:endParaRPr lang="pt-BR" altLang="pt-BR" sz="1600"/>
          </a:p>
          <a:p>
            <a:r>
              <a:rPr lang="pt-BR" altLang="pt-BR" sz="1600"/>
              <a:t>De que maneira seu produto ou serviço pode ser comparado ao do concorrente?</a:t>
            </a:r>
          </a:p>
          <a:p>
            <a:endParaRPr lang="pt-BR" altLang="pt-BR" sz="1600"/>
          </a:p>
          <a:p>
            <a:r>
              <a:rPr lang="pt-BR" altLang="pt-BR" sz="1600"/>
              <a:t>De que maneira ele está organizado?</a:t>
            </a:r>
          </a:p>
          <a:p>
            <a:endParaRPr lang="pt-BR" altLang="pt-BR" sz="1600"/>
          </a:p>
          <a:p>
            <a:r>
              <a:rPr lang="pt-BR" altLang="pt-BR" sz="1600"/>
              <a:t>Ele pode tomar decisões mais rápidas do que você?</a:t>
            </a:r>
          </a:p>
          <a:p>
            <a:endParaRPr lang="pt-BR" altLang="pt-BR" sz="1600"/>
          </a:p>
          <a:p>
            <a:r>
              <a:rPr lang="pt-BR" altLang="pt-BR" sz="1600"/>
              <a:t>Ele responde rapidamente a mudanças?</a:t>
            </a:r>
          </a:p>
          <a:p>
            <a:endParaRPr lang="pt-BR" altLang="pt-BR" sz="1600"/>
          </a:p>
          <a:p>
            <a:r>
              <a:rPr lang="pt-BR" altLang="pt-BR" sz="1600"/>
              <a:t>Ele tem uma equipe gerencial eficiente?</a:t>
            </a:r>
          </a:p>
          <a:p>
            <a:endParaRPr lang="pt-BR" altLang="pt-BR" sz="1600"/>
          </a:p>
          <a:p>
            <a:r>
              <a:rPr lang="pt-BR" altLang="pt-BR" sz="1600"/>
              <a:t>A concorrência é líder ou seguidora no mercado?</a:t>
            </a:r>
          </a:p>
          <a:p>
            <a:endParaRPr lang="pt-BR" altLang="pt-BR" sz="1600"/>
          </a:p>
          <a:p>
            <a:r>
              <a:rPr lang="pt-BR" altLang="pt-BR" sz="1600"/>
              <a:t>Eles poderão vir a ser os seus concorrentes no futuro?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8579412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Análise da concorrência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6" t="36007" r="31157" b="23321"/>
          <a:stretch/>
        </p:blipFill>
        <p:spPr bwMode="auto">
          <a:xfrm>
            <a:off x="1259632" y="1772816"/>
            <a:ext cx="5882186" cy="2975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103234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600" b="0" dirty="0">
                <a:solidFill>
                  <a:srgbClr val="002060"/>
                </a:solidFill>
                <a:effectLst/>
                <a:latin typeface="Arial Rounded MT Bold"/>
              </a:rPr>
              <a:t>Como conhecer melhor o público-alvo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8"/>
            <a:ext cx="8229600" cy="4525962"/>
          </a:xfrm>
        </p:spPr>
        <p:txBody>
          <a:bodyPr/>
          <a:lstStyle/>
          <a:p>
            <a:r>
              <a:rPr lang="pt-BR" altLang="pt-BR" sz="2200" dirty="0"/>
              <a:t>Pesquisa de mercado secundária X primária</a:t>
            </a:r>
          </a:p>
          <a:p>
            <a:endParaRPr lang="pt-BR" altLang="pt-BR" sz="2200" dirty="0"/>
          </a:p>
          <a:p>
            <a:r>
              <a:rPr lang="pt-BR" altLang="pt-BR" sz="2200" dirty="0"/>
              <a:t>Primária: foco no seu nicho de mercado e PAP</a:t>
            </a:r>
          </a:p>
          <a:p>
            <a:endParaRPr lang="pt-BR" altLang="pt-BR" sz="2200" dirty="0"/>
          </a:p>
          <a:p>
            <a:r>
              <a:rPr lang="pt-BR" altLang="pt-BR" sz="2200" dirty="0"/>
              <a:t>Definição do tamanho da amostra</a:t>
            </a:r>
          </a:p>
          <a:p>
            <a:endParaRPr lang="pt-BR" altLang="pt-BR" sz="2200" dirty="0"/>
          </a:p>
          <a:p>
            <a:r>
              <a:rPr lang="pt-BR" altLang="pt-BR" sz="2200" dirty="0"/>
              <a:t>Construção do instrumento de pesquisa</a:t>
            </a:r>
          </a:p>
          <a:p>
            <a:endParaRPr lang="pt-BR" altLang="pt-BR" sz="2200" dirty="0"/>
          </a:p>
          <a:p>
            <a:r>
              <a:rPr lang="pt-BR" altLang="pt-BR" sz="2200" dirty="0"/>
              <a:t>Coleta e análise dos dados</a:t>
            </a:r>
          </a:p>
          <a:p>
            <a:endParaRPr lang="pt-BR" altLang="pt-BR" sz="2200" dirty="0"/>
          </a:p>
          <a:p>
            <a:pPr>
              <a:buFontTx/>
              <a:buNone/>
            </a:pPr>
            <a:r>
              <a:rPr lang="pt-BR" altLang="pt-BR" sz="2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2784004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tângulo de cantos arredondados 5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Equipe gerencial</a:t>
            </a:r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685800" y="1524000"/>
            <a:ext cx="53260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Fator crítico de sucesso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Quem são os principais envolvidos no negócio / área de vendas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De onde eles vêm? As áreas envolvidas e em que fase(s)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Qual a experiência prévia de cada um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A equipe é complementar?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Quais as responsabilidades de cada área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/>
              <a:t>O que está faltando?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400" b="0">
              <a:latin typeface="Times New Roman" panose="02020603050405020304" pitchFamily="18" charset="0"/>
            </a:endParaRPr>
          </a:p>
        </p:txBody>
      </p:sp>
      <p:grpSp>
        <p:nvGrpSpPr>
          <p:cNvPr id="52228" name="Group 4"/>
          <p:cNvGrpSpPr>
            <a:grpSpLocks/>
          </p:cNvGrpSpPr>
          <p:nvPr/>
        </p:nvGrpSpPr>
        <p:grpSpPr bwMode="auto">
          <a:xfrm>
            <a:off x="5292725" y="4564063"/>
            <a:ext cx="2560638" cy="1385887"/>
            <a:chOff x="1632" y="2736"/>
            <a:chExt cx="2055" cy="1099"/>
          </a:xfrm>
        </p:grpSpPr>
        <p:grpSp>
          <p:nvGrpSpPr>
            <p:cNvPr id="52251" name="Group 5"/>
            <p:cNvGrpSpPr>
              <a:grpSpLocks/>
            </p:cNvGrpSpPr>
            <p:nvPr/>
          </p:nvGrpSpPr>
          <p:grpSpPr bwMode="auto">
            <a:xfrm>
              <a:off x="1632" y="2758"/>
              <a:ext cx="531" cy="1053"/>
              <a:chOff x="1632" y="2758"/>
              <a:chExt cx="531" cy="1053"/>
            </a:xfrm>
          </p:grpSpPr>
          <p:sp>
            <p:nvSpPr>
              <p:cNvPr id="52270" name="Freeform 6"/>
              <p:cNvSpPr>
                <a:spLocks/>
              </p:cNvSpPr>
              <p:nvPr/>
            </p:nvSpPr>
            <p:spPr bwMode="auto">
              <a:xfrm>
                <a:off x="1875" y="2758"/>
                <a:ext cx="219" cy="234"/>
              </a:xfrm>
              <a:custGeom>
                <a:avLst/>
                <a:gdLst>
                  <a:gd name="T0" fmla="*/ 1 w 437"/>
                  <a:gd name="T1" fmla="*/ 1 h 467"/>
                  <a:gd name="T2" fmla="*/ 1 w 437"/>
                  <a:gd name="T3" fmla="*/ 1 h 467"/>
                  <a:gd name="T4" fmla="*/ 1 w 437"/>
                  <a:gd name="T5" fmla="*/ 1 h 467"/>
                  <a:gd name="T6" fmla="*/ 1 w 437"/>
                  <a:gd name="T7" fmla="*/ 1 h 467"/>
                  <a:gd name="T8" fmla="*/ 1 w 437"/>
                  <a:gd name="T9" fmla="*/ 1 h 467"/>
                  <a:gd name="T10" fmla="*/ 1 w 437"/>
                  <a:gd name="T11" fmla="*/ 0 h 467"/>
                  <a:gd name="T12" fmla="*/ 1 w 437"/>
                  <a:gd name="T13" fmla="*/ 1 h 467"/>
                  <a:gd name="T14" fmla="*/ 1 w 437"/>
                  <a:gd name="T15" fmla="*/ 1 h 467"/>
                  <a:gd name="T16" fmla="*/ 1 w 437"/>
                  <a:gd name="T17" fmla="*/ 1 h 467"/>
                  <a:gd name="T18" fmla="*/ 1 w 437"/>
                  <a:gd name="T19" fmla="*/ 1 h 467"/>
                  <a:gd name="T20" fmla="*/ 1 w 437"/>
                  <a:gd name="T21" fmla="*/ 1 h 467"/>
                  <a:gd name="T22" fmla="*/ 1 w 437"/>
                  <a:gd name="T23" fmla="*/ 1 h 467"/>
                  <a:gd name="T24" fmla="*/ 1 w 437"/>
                  <a:gd name="T25" fmla="*/ 1 h 467"/>
                  <a:gd name="T26" fmla="*/ 1 w 437"/>
                  <a:gd name="T27" fmla="*/ 1 h 467"/>
                  <a:gd name="T28" fmla="*/ 1 w 437"/>
                  <a:gd name="T29" fmla="*/ 1 h 467"/>
                  <a:gd name="T30" fmla="*/ 1 w 437"/>
                  <a:gd name="T31" fmla="*/ 1 h 467"/>
                  <a:gd name="T32" fmla="*/ 1 w 437"/>
                  <a:gd name="T33" fmla="*/ 1 h 467"/>
                  <a:gd name="T34" fmla="*/ 1 w 437"/>
                  <a:gd name="T35" fmla="*/ 1 h 467"/>
                  <a:gd name="T36" fmla="*/ 0 w 437"/>
                  <a:gd name="T37" fmla="*/ 1 h 467"/>
                  <a:gd name="T38" fmla="*/ 1 w 437"/>
                  <a:gd name="T39" fmla="*/ 1 h 467"/>
                  <a:gd name="T40" fmla="*/ 1 w 437"/>
                  <a:gd name="T41" fmla="*/ 1 h 467"/>
                  <a:gd name="T42" fmla="*/ 1 w 437"/>
                  <a:gd name="T43" fmla="*/ 1 h 4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37"/>
                  <a:gd name="T67" fmla="*/ 0 h 467"/>
                  <a:gd name="T68" fmla="*/ 437 w 437"/>
                  <a:gd name="T69" fmla="*/ 467 h 4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37" h="467">
                    <a:moveTo>
                      <a:pt x="147" y="223"/>
                    </a:moveTo>
                    <a:lnTo>
                      <a:pt x="138" y="156"/>
                    </a:lnTo>
                    <a:lnTo>
                      <a:pt x="138" y="91"/>
                    </a:lnTo>
                    <a:lnTo>
                      <a:pt x="157" y="37"/>
                    </a:lnTo>
                    <a:lnTo>
                      <a:pt x="199" y="14"/>
                    </a:lnTo>
                    <a:lnTo>
                      <a:pt x="257" y="0"/>
                    </a:lnTo>
                    <a:lnTo>
                      <a:pt x="328" y="24"/>
                    </a:lnTo>
                    <a:lnTo>
                      <a:pt x="380" y="95"/>
                    </a:lnTo>
                    <a:lnTo>
                      <a:pt x="421" y="203"/>
                    </a:lnTo>
                    <a:lnTo>
                      <a:pt x="436" y="285"/>
                    </a:lnTo>
                    <a:lnTo>
                      <a:pt x="437" y="387"/>
                    </a:lnTo>
                    <a:lnTo>
                      <a:pt x="414" y="442"/>
                    </a:lnTo>
                    <a:lnTo>
                      <a:pt x="378" y="467"/>
                    </a:lnTo>
                    <a:lnTo>
                      <a:pt x="306" y="467"/>
                    </a:lnTo>
                    <a:lnTo>
                      <a:pt x="254" y="433"/>
                    </a:lnTo>
                    <a:lnTo>
                      <a:pt x="205" y="362"/>
                    </a:lnTo>
                    <a:lnTo>
                      <a:pt x="166" y="304"/>
                    </a:lnTo>
                    <a:lnTo>
                      <a:pt x="15" y="288"/>
                    </a:lnTo>
                    <a:lnTo>
                      <a:pt x="0" y="263"/>
                    </a:lnTo>
                    <a:lnTo>
                      <a:pt x="6" y="246"/>
                    </a:lnTo>
                    <a:lnTo>
                      <a:pt x="154" y="243"/>
                    </a:lnTo>
                    <a:lnTo>
                      <a:pt x="147" y="22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71" name="Freeform 7"/>
              <p:cNvSpPr>
                <a:spLocks/>
              </p:cNvSpPr>
              <p:nvPr/>
            </p:nvSpPr>
            <p:spPr bwMode="auto">
              <a:xfrm>
                <a:off x="1632" y="2931"/>
                <a:ext cx="428" cy="155"/>
              </a:xfrm>
              <a:custGeom>
                <a:avLst/>
                <a:gdLst>
                  <a:gd name="T0" fmla="*/ 0 w 857"/>
                  <a:gd name="T1" fmla="*/ 1 h 309"/>
                  <a:gd name="T2" fmla="*/ 0 w 857"/>
                  <a:gd name="T3" fmla="*/ 1 h 309"/>
                  <a:gd name="T4" fmla="*/ 0 w 857"/>
                  <a:gd name="T5" fmla="*/ 1 h 309"/>
                  <a:gd name="T6" fmla="*/ 0 w 857"/>
                  <a:gd name="T7" fmla="*/ 1 h 309"/>
                  <a:gd name="T8" fmla="*/ 0 w 857"/>
                  <a:gd name="T9" fmla="*/ 1 h 309"/>
                  <a:gd name="T10" fmla="*/ 0 w 857"/>
                  <a:gd name="T11" fmla="*/ 1 h 309"/>
                  <a:gd name="T12" fmla="*/ 0 w 857"/>
                  <a:gd name="T13" fmla="*/ 0 h 309"/>
                  <a:gd name="T14" fmla="*/ 0 w 857"/>
                  <a:gd name="T15" fmla="*/ 1 h 309"/>
                  <a:gd name="T16" fmla="*/ 0 w 857"/>
                  <a:gd name="T17" fmla="*/ 1 h 309"/>
                  <a:gd name="T18" fmla="*/ 0 w 857"/>
                  <a:gd name="T19" fmla="*/ 1 h 309"/>
                  <a:gd name="T20" fmla="*/ 0 w 857"/>
                  <a:gd name="T21" fmla="*/ 1 h 309"/>
                  <a:gd name="T22" fmla="*/ 0 w 857"/>
                  <a:gd name="T23" fmla="*/ 1 h 309"/>
                  <a:gd name="T24" fmla="*/ 0 w 857"/>
                  <a:gd name="T25" fmla="*/ 1 h 309"/>
                  <a:gd name="T26" fmla="*/ 0 w 857"/>
                  <a:gd name="T27" fmla="*/ 1 h 309"/>
                  <a:gd name="T28" fmla="*/ 0 w 857"/>
                  <a:gd name="T29" fmla="*/ 1 h 309"/>
                  <a:gd name="T30" fmla="*/ 0 w 857"/>
                  <a:gd name="T31" fmla="*/ 1 h 309"/>
                  <a:gd name="T32" fmla="*/ 0 w 857"/>
                  <a:gd name="T33" fmla="*/ 1 h 309"/>
                  <a:gd name="T34" fmla="*/ 0 w 857"/>
                  <a:gd name="T35" fmla="*/ 1 h 309"/>
                  <a:gd name="T36" fmla="*/ 0 w 857"/>
                  <a:gd name="T37" fmla="*/ 1 h 309"/>
                  <a:gd name="T38" fmla="*/ 0 w 857"/>
                  <a:gd name="T39" fmla="*/ 1 h 309"/>
                  <a:gd name="T40" fmla="*/ 0 w 857"/>
                  <a:gd name="T41" fmla="*/ 1 h 309"/>
                  <a:gd name="T42" fmla="*/ 0 w 857"/>
                  <a:gd name="T43" fmla="*/ 1 h 309"/>
                  <a:gd name="T44" fmla="*/ 0 w 857"/>
                  <a:gd name="T45" fmla="*/ 1 h 309"/>
                  <a:gd name="T46" fmla="*/ 0 w 857"/>
                  <a:gd name="T47" fmla="*/ 1 h 309"/>
                  <a:gd name="T48" fmla="*/ 0 w 857"/>
                  <a:gd name="T49" fmla="*/ 1 h 3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57"/>
                  <a:gd name="T76" fmla="*/ 0 h 309"/>
                  <a:gd name="T77" fmla="*/ 857 w 857"/>
                  <a:gd name="T78" fmla="*/ 309 h 3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57" h="309">
                    <a:moveTo>
                      <a:pt x="854" y="260"/>
                    </a:moveTo>
                    <a:lnTo>
                      <a:pt x="741" y="222"/>
                    </a:lnTo>
                    <a:lnTo>
                      <a:pt x="698" y="211"/>
                    </a:lnTo>
                    <a:lnTo>
                      <a:pt x="568" y="179"/>
                    </a:lnTo>
                    <a:lnTo>
                      <a:pt x="310" y="105"/>
                    </a:lnTo>
                    <a:lnTo>
                      <a:pt x="139" y="54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16" y="38"/>
                    </a:lnTo>
                    <a:lnTo>
                      <a:pt x="99" y="80"/>
                    </a:lnTo>
                    <a:lnTo>
                      <a:pt x="154" y="90"/>
                    </a:lnTo>
                    <a:lnTo>
                      <a:pt x="132" y="115"/>
                    </a:lnTo>
                    <a:lnTo>
                      <a:pt x="139" y="154"/>
                    </a:lnTo>
                    <a:lnTo>
                      <a:pt x="206" y="198"/>
                    </a:lnTo>
                    <a:lnTo>
                      <a:pt x="277" y="214"/>
                    </a:lnTo>
                    <a:lnTo>
                      <a:pt x="319" y="186"/>
                    </a:lnTo>
                    <a:lnTo>
                      <a:pt x="335" y="148"/>
                    </a:lnTo>
                    <a:lnTo>
                      <a:pt x="428" y="164"/>
                    </a:lnTo>
                    <a:lnTo>
                      <a:pt x="519" y="203"/>
                    </a:lnTo>
                    <a:lnTo>
                      <a:pt x="626" y="238"/>
                    </a:lnTo>
                    <a:lnTo>
                      <a:pt x="706" y="277"/>
                    </a:lnTo>
                    <a:lnTo>
                      <a:pt x="789" y="305"/>
                    </a:lnTo>
                    <a:lnTo>
                      <a:pt x="832" y="309"/>
                    </a:lnTo>
                    <a:lnTo>
                      <a:pt x="857" y="289"/>
                    </a:lnTo>
                    <a:lnTo>
                      <a:pt x="854" y="26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72" name="Freeform 8"/>
              <p:cNvSpPr>
                <a:spLocks/>
              </p:cNvSpPr>
              <p:nvPr/>
            </p:nvSpPr>
            <p:spPr bwMode="auto">
              <a:xfrm>
                <a:off x="2022" y="3009"/>
                <a:ext cx="141" cy="448"/>
              </a:xfrm>
              <a:custGeom>
                <a:avLst/>
                <a:gdLst>
                  <a:gd name="T0" fmla="*/ 0 w 283"/>
                  <a:gd name="T1" fmla="*/ 0 h 898"/>
                  <a:gd name="T2" fmla="*/ 0 w 283"/>
                  <a:gd name="T3" fmla="*/ 0 h 898"/>
                  <a:gd name="T4" fmla="*/ 0 w 283"/>
                  <a:gd name="T5" fmla="*/ 0 h 898"/>
                  <a:gd name="T6" fmla="*/ 0 w 283"/>
                  <a:gd name="T7" fmla="*/ 0 h 898"/>
                  <a:gd name="T8" fmla="*/ 0 w 283"/>
                  <a:gd name="T9" fmla="*/ 0 h 898"/>
                  <a:gd name="T10" fmla="*/ 0 w 283"/>
                  <a:gd name="T11" fmla="*/ 0 h 898"/>
                  <a:gd name="T12" fmla="*/ 0 w 283"/>
                  <a:gd name="T13" fmla="*/ 0 h 898"/>
                  <a:gd name="T14" fmla="*/ 0 w 283"/>
                  <a:gd name="T15" fmla="*/ 0 h 898"/>
                  <a:gd name="T16" fmla="*/ 0 w 283"/>
                  <a:gd name="T17" fmla="*/ 0 h 898"/>
                  <a:gd name="T18" fmla="*/ 0 w 283"/>
                  <a:gd name="T19" fmla="*/ 0 h 898"/>
                  <a:gd name="T20" fmla="*/ 0 w 283"/>
                  <a:gd name="T21" fmla="*/ 0 h 898"/>
                  <a:gd name="T22" fmla="*/ 0 w 283"/>
                  <a:gd name="T23" fmla="*/ 0 h 898"/>
                  <a:gd name="T24" fmla="*/ 0 w 283"/>
                  <a:gd name="T25" fmla="*/ 0 h 898"/>
                  <a:gd name="T26" fmla="*/ 0 w 283"/>
                  <a:gd name="T27" fmla="*/ 0 h 898"/>
                  <a:gd name="T28" fmla="*/ 0 w 283"/>
                  <a:gd name="T29" fmla="*/ 0 h 898"/>
                  <a:gd name="T30" fmla="*/ 0 w 283"/>
                  <a:gd name="T31" fmla="*/ 0 h 898"/>
                  <a:gd name="T32" fmla="*/ 0 w 283"/>
                  <a:gd name="T33" fmla="*/ 0 h 898"/>
                  <a:gd name="T34" fmla="*/ 0 w 283"/>
                  <a:gd name="T35" fmla="*/ 0 h 898"/>
                  <a:gd name="T36" fmla="*/ 0 w 283"/>
                  <a:gd name="T37" fmla="*/ 0 h 898"/>
                  <a:gd name="T38" fmla="*/ 0 w 283"/>
                  <a:gd name="T39" fmla="*/ 0 h 898"/>
                  <a:gd name="T40" fmla="*/ 0 w 283"/>
                  <a:gd name="T41" fmla="*/ 0 h 898"/>
                  <a:gd name="T42" fmla="*/ 0 w 283"/>
                  <a:gd name="T43" fmla="*/ 0 h 898"/>
                  <a:gd name="T44" fmla="*/ 0 w 283"/>
                  <a:gd name="T45" fmla="*/ 0 h 898"/>
                  <a:gd name="T46" fmla="*/ 0 w 283"/>
                  <a:gd name="T47" fmla="*/ 0 h 898"/>
                  <a:gd name="T48" fmla="*/ 0 w 283"/>
                  <a:gd name="T49" fmla="*/ 0 h 898"/>
                  <a:gd name="T50" fmla="*/ 0 w 283"/>
                  <a:gd name="T51" fmla="*/ 0 h 898"/>
                  <a:gd name="T52" fmla="*/ 0 w 283"/>
                  <a:gd name="T53" fmla="*/ 0 h 898"/>
                  <a:gd name="T54" fmla="*/ 0 w 283"/>
                  <a:gd name="T55" fmla="*/ 0 h 89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83"/>
                  <a:gd name="T85" fmla="*/ 0 h 898"/>
                  <a:gd name="T86" fmla="*/ 283 w 283"/>
                  <a:gd name="T87" fmla="*/ 898 h 89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83" h="898">
                    <a:moveTo>
                      <a:pt x="41" y="45"/>
                    </a:moveTo>
                    <a:lnTo>
                      <a:pt x="60" y="11"/>
                    </a:lnTo>
                    <a:lnTo>
                      <a:pt x="111" y="0"/>
                    </a:lnTo>
                    <a:lnTo>
                      <a:pt x="173" y="33"/>
                    </a:lnTo>
                    <a:lnTo>
                      <a:pt x="231" y="139"/>
                    </a:lnTo>
                    <a:lnTo>
                      <a:pt x="256" y="222"/>
                    </a:lnTo>
                    <a:lnTo>
                      <a:pt x="275" y="322"/>
                    </a:lnTo>
                    <a:lnTo>
                      <a:pt x="283" y="456"/>
                    </a:lnTo>
                    <a:lnTo>
                      <a:pt x="281" y="576"/>
                    </a:lnTo>
                    <a:lnTo>
                      <a:pt x="275" y="719"/>
                    </a:lnTo>
                    <a:lnTo>
                      <a:pt x="267" y="827"/>
                    </a:lnTo>
                    <a:lnTo>
                      <a:pt x="243" y="873"/>
                    </a:lnTo>
                    <a:lnTo>
                      <a:pt x="201" y="889"/>
                    </a:lnTo>
                    <a:lnTo>
                      <a:pt x="151" y="898"/>
                    </a:lnTo>
                    <a:lnTo>
                      <a:pt x="86" y="882"/>
                    </a:lnTo>
                    <a:lnTo>
                      <a:pt x="37" y="859"/>
                    </a:lnTo>
                    <a:lnTo>
                      <a:pt x="12" y="811"/>
                    </a:lnTo>
                    <a:lnTo>
                      <a:pt x="0" y="719"/>
                    </a:lnTo>
                    <a:lnTo>
                      <a:pt x="3" y="609"/>
                    </a:lnTo>
                    <a:lnTo>
                      <a:pt x="28" y="535"/>
                    </a:lnTo>
                    <a:lnTo>
                      <a:pt x="37" y="419"/>
                    </a:lnTo>
                    <a:lnTo>
                      <a:pt x="34" y="363"/>
                    </a:lnTo>
                    <a:lnTo>
                      <a:pt x="19" y="296"/>
                    </a:lnTo>
                    <a:lnTo>
                      <a:pt x="9" y="231"/>
                    </a:lnTo>
                    <a:lnTo>
                      <a:pt x="3" y="151"/>
                    </a:lnTo>
                    <a:lnTo>
                      <a:pt x="3" y="94"/>
                    </a:lnTo>
                    <a:lnTo>
                      <a:pt x="25" y="61"/>
                    </a:lnTo>
                    <a:lnTo>
                      <a:pt x="41" y="4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73" name="Freeform 9"/>
              <p:cNvSpPr>
                <a:spLocks/>
              </p:cNvSpPr>
              <p:nvPr/>
            </p:nvSpPr>
            <p:spPr bwMode="auto">
              <a:xfrm>
                <a:off x="1978" y="3383"/>
                <a:ext cx="181" cy="428"/>
              </a:xfrm>
              <a:custGeom>
                <a:avLst/>
                <a:gdLst>
                  <a:gd name="T0" fmla="*/ 1 w 362"/>
                  <a:gd name="T1" fmla="*/ 0 h 857"/>
                  <a:gd name="T2" fmla="*/ 1 w 362"/>
                  <a:gd name="T3" fmla="*/ 0 h 857"/>
                  <a:gd name="T4" fmla="*/ 1 w 362"/>
                  <a:gd name="T5" fmla="*/ 0 h 857"/>
                  <a:gd name="T6" fmla="*/ 1 w 362"/>
                  <a:gd name="T7" fmla="*/ 0 h 857"/>
                  <a:gd name="T8" fmla="*/ 1 w 362"/>
                  <a:gd name="T9" fmla="*/ 0 h 857"/>
                  <a:gd name="T10" fmla="*/ 1 w 362"/>
                  <a:gd name="T11" fmla="*/ 0 h 857"/>
                  <a:gd name="T12" fmla="*/ 1 w 362"/>
                  <a:gd name="T13" fmla="*/ 0 h 857"/>
                  <a:gd name="T14" fmla="*/ 1 w 362"/>
                  <a:gd name="T15" fmla="*/ 0 h 857"/>
                  <a:gd name="T16" fmla="*/ 1 w 362"/>
                  <a:gd name="T17" fmla="*/ 0 h 857"/>
                  <a:gd name="T18" fmla="*/ 1 w 362"/>
                  <a:gd name="T19" fmla="*/ 0 h 857"/>
                  <a:gd name="T20" fmla="*/ 1 w 362"/>
                  <a:gd name="T21" fmla="*/ 0 h 857"/>
                  <a:gd name="T22" fmla="*/ 1 w 362"/>
                  <a:gd name="T23" fmla="*/ 0 h 857"/>
                  <a:gd name="T24" fmla="*/ 1 w 362"/>
                  <a:gd name="T25" fmla="*/ 0 h 857"/>
                  <a:gd name="T26" fmla="*/ 1 w 362"/>
                  <a:gd name="T27" fmla="*/ 0 h 857"/>
                  <a:gd name="T28" fmla="*/ 1 w 362"/>
                  <a:gd name="T29" fmla="*/ 0 h 857"/>
                  <a:gd name="T30" fmla="*/ 1 w 362"/>
                  <a:gd name="T31" fmla="*/ 0 h 857"/>
                  <a:gd name="T32" fmla="*/ 1 w 362"/>
                  <a:gd name="T33" fmla="*/ 0 h 857"/>
                  <a:gd name="T34" fmla="*/ 0 w 362"/>
                  <a:gd name="T35" fmla="*/ 0 h 857"/>
                  <a:gd name="T36" fmla="*/ 1 w 362"/>
                  <a:gd name="T37" fmla="*/ 0 h 857"/>
                  <a:gd name="T38" fmla="*/ 1 w 362"/>
                  <a:gd name="T39" fmla="*/ 0 h 857"/>
                  <a:gd name="T40" fmla="*/ 1 w 362"/>
                  <a:gd name="T41" fmla="*/ 0 h 857"/>
                  <a:gd name="T42" fmla="*/ 1 w 362"/>
                  <a:gd name="T43" fmla="*/ 0 h 857"/>
                  <a:gd name="T44" fmla="*/ 1 w 362"/>
                  <a:gd name="T45" fmla="*/ 0 h 857"/>
                  <a:gd name="T46" fmla="*/ 1 w 362"/>
                  <a:gd name="T47" fmla="*/ 0 h 857"/>
                  <a:gd name="T48" fmla="*/ 1 w 362"/>
                  <a:gd name="T49" fmla="*/ 0 h 857"/>
                  <a:gd name="T50" fmla="*/ 1 w 362"/>
                  <a:gd name="T51" fmla="*/ 0 h 857"/>
                  <a:gd name="T52" fmla="*/ 1 w 362"/>
                  <a:gd name="T53" fmla="*/ 0 h 857"/>
                  <a:gd name="T54" fmla="*/ 1 w 362"/>
                  <a:gd name="T55" fmla="*/ 0 h 857"/>
                  <a:gd name="T56" fmla="*/ 1 w 362"/>
                  <a:gd name="T57" fmla="*/ 0 h 857"/>
                  <a:gd name="T58" fmla="*/ 1 w 362"/>
                  <a:gd name="T59" fmla="*/ 0 h 857"/>
                  <a:gd name="T60" fmla="*/ 1 w 362"/>
                  <a:gd name="T61" fmla="*/ 0 h 857"/>
                  <a:gd name="T62" fmla="*/ 1 w 362"/>
                  <a:gd name="T63" fmla="*/ 0 h 857"/>
                  <a:gd name="T64" fmla="*/ 1 w 362"/>
                  <a:gd name="T65" fmla="*/ 0 h 857"/>
                  <a:gd name="T66" fmla="*/ 1 w 362"/>
                  <a:gd name="T67" fmla="*/ 0 h 8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2"/>
                  <a:gd name="T103" fmla="*/ 0 h 857"/>
                  <a:gd name="T104" fmla="*/ 362 w 362"/>
                  <a:gd name="T105" fmla="*/ 857 h 8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2" h="857">
                    <a:moveTo>
                      <a:pt x="227" y="0"/>
                    </a:moveTo>
                    <a:lnTo>
                      <a:pt x="294" y="17"/>
                    </a:lnTo>
                    <a:lnTo>
                      <a:pt x="304" y="68"/>
                    </a:lnTo>
                    <a:lnTo>
                      <a:pt x="310" y="165"/>
                    </a:lnTo>
                    <a:lnTo>
                      <a:pt x="294" y="280"/>
                    </a:lnTo>
                    <a:lnTo>
                      <a:pt x="280" y="406"/>
                    </a:lnTo>
                    <a:lnTo>
                      <a:pt x="269" y="547"/>
                    </a:lnTo>
                    <a:lnTo>
                      <a:pt x="277" y="618"/>
                    </a:lnTo>
                    <a:lnTo>
                      <a:pt x="297" y="686"/>
                    </a:lnTo>
                    <a:lnTo>
                      <a:pt x="343" y="750"/>
                    </a:lnTo>
                    <a:lnTo>
                      <a:pt x="362" y="777"/>
                    </a:lnTo>
                    <a:lnTo>
                      <a:pt x="353" y="802"/>
                    </a:lnTo>
                    <a:lnTo>
                      <a:pt x="301" y="802"/>
                    </a:lnTo>
                    <a:lnTo>
                      <a:pt x="223" y="815"/>
                    </a:lnTo>
                    <a:lnTo>
                      <a:pt x="116" y="843"/>
                    </a:lnTo>
                    <a:lnTo>
                      <a:pt x="49" y="857"/>
                    </a:lnTo>
                    <a:lnTo>
                      <a:pt x="9" y="827"/>
                    </a:lnTo>
                    <a:lnTo>
                      <a:pt x="0" y="783"/>
                    </a:lnTo>
                    <a:lnTo>
                      <a:pt x="49" y="769"/>
                    </a:lnTo>
                    <a:lnTo>
                      <a:pt x="137" y="766"/>
                    </a:lnTo>
                    <a:lnTo>
                      <a:pt x="236" y="766"/>
                    </a:lnTo>
                    <a:lnTo>
                      <a:pt x="310" y="769"/>
                    </a:lnTo>
                    <a:lnTo>
                      <a:pt x="304" y="757"/>
                    </a:lnTo>
                    <a:lnTo>
                      <a:pt x="272" y="725"/>
                    </a:lnTo>
                    <a:lnTo>
                      <a:pt x="245" y="667"/>
                    </a:lnTo>
                    <a:lnTo>
                      <a:pt x="223" y="593"/>
                    </a:lnTo>
                    <a:lnTo>
                      <a:pt x="223" y="544"/>
                    </a:lnTo>
                    <a:lnTo>
                      <a:pt x="236" y="396"/>
                    </a:lnTo>
                    <a:lnTo>
                      <a:pt x="236" y="289"/>
                    </a:lnTo>
                    <a:lnTo>
                      <a:pt x="227" y="174"/>
                    </a:lnTo>
                    <a:lnTo>
                      <a:pt x="211" y="119"/>
                    </a:lnTo>
                    <a:lnTo>
                      <a:pt x="197" y="49"/>
                    </a:lnTo>
                    <a:lnTo>
                      <a:pt x="220" y="17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74" name="Freeform 10"/>
              <p:cNvSpPr>
                <a:spLocks/>
              </p:cNvSpPr>
              <p:nvPr/>
            </p:nvSpPr>
            <p:spPr bwMode="auto">
              <a:xfrm>
                <a:off x="1905" y="3328"/>
                <a:ext cx="181" cy="419"/>
              </a:xfrm>
              <a:custGeom>
                <a:avLst/>
                <a:gdLst>
                  <a:gd name="T0" fmla="*/ 1 w 362"/>
                  <a:gd name="T1" fmla="*/ 0 h 838"/>
                  <a:gd name="T2" fmla="*/ 1 w 362"/>
                  <a:gd name="T3" fmla="*/ 1 h 838"/>
                  <a:gd name="T4" fmla="*/ 1 w 362"/>
                  <a:gd name="T5" fmla="*/ 1 h 838"/>
                  <a:gd name="T6" fmla="*/ 1 w 362"/>
                  <a:gd name="T7" fmla="*/ 1 h 838"/>
                  <a:gd name="T8" fmla="*/ 1 w 362"/>
                  <a:gd name="T9" fmla="*/ 1 h 838"/>
                  <a:gd name="T10" fmla="*/ 1 w 362"/>
                  <a:gd name="T11" fmla="*/ 1 h 838"/>
                  <a:gd name="T12" fmla="*/ 1 w 362"/>
                  <a:gd name="T13" fmla="*/ 1 h 838"/>
                  <a:gd name="T14" fmla="*/ 1 w 362"/>
                  <a:gd name="T15" fmla="*/ 1 h 838"/>
                  <a:gd name="T16" fmla="*/ 1 w 362"/>
                  <a:gd name="T17" fmla="*/ 1 h 838"/>
                  <a:gd name="T18" fmla="*/ 1 w 362"/>
                  <a:gd name="T19" fmla="*/ 1 h 838"/>
                  <a:gd name="T20" fmla="*/ 1 w 362"/>
                  <a:gd name="T21" fmla="*/ 1 h 838"/>
                  <a:gd name="T22" fmla="*/ 1 w 362"/>
                  <a:gd name="T23" fmla="*/ 1 h 838"/>
                  <a:gd name="T24" fmla="*/ 1 w 362"/>
                  <a:gd name="T25" fmla="*/ 1 h 838"/>
                  <a:gd name="T26" fmla="*/ 1 w 362"/>
                  <a:gd name="T27" fmla="*/ 1 h 838"/>
                  <a:gd name="T28" fmla="*/ 1 w 362"/>
                  <a:gd name="T29" fmla="*/ 1 h 838"/>
                  <a:gd name="T30" fmla="*/ 1 w 362"/>
                  <a:gd name="T31" fmla="*/ 1 h 838"/>
                  <a:gd name="T32" fmla="*/ 1 w 362"/>
                  <a:gd name="T33" fmla="*/ 1 h 838"/>
                  <a:gd name="T34" fmla="*/ 0 w 362"/>
                  <a:gd name="T35" fmla="*/ 1 h 838"/>
                  <a:gd name="T36" fmla="*/ 1 w 362"/>
                  <a:gd name="T37" fmla="*/ 1 h 838"/>
                  <a:gd name="T38" fmla="*/ 1 w 362"/>
                  <a:gd name="T39" fmla="*/ 1 h 838"/>
                  <a:gd name="T40" fmla="*/ 1 w 362"/>
                  <a:gd name="T41" fmla="*/ 1 h 838"/>
                  <a:gd name="T42" fmla="*/ 1 w 362"/>
                  <a:gd name="T43" fmla="*/ 1 h 838"/>
                  <a:gd name="T44" fmla="*/ 1 w 362"/>
                  <a:gd name="T45" fmla="*/ 1 h 838"/>
                  <a:gd name="T46" fmla="*/ 1 w 362"/>
                  <a:gd name="T47" fmla="*/ 1 h 838"/>
                  <a:gd name="T48" fmla="*/ 1 w 362"/>
                  <a:gd name="T49" fmla="*/ 1 h 838"/>
                  <a:gd name="T50" fmla="*/ 1 w 362"/>
                  <a:gd name="T51" fmla="*/ 1 h 838"/>
                  <a:gd name="T52" fmla="*/ 1 w 362"/>
                  <a:gd name="T53" fmla="*/ 1 h 838"/>
                  <a:gd name="T54" fmla="*/ 1 w 362"/>
                  <a:gd name="T55" fmla="*/ 1 h 838"/>
                  <a:gd name="T56" fmla="*/ 1 w 362"/>
                  <a:gd name="T57" fmla="*/ 1 h 838"/>
                  <a:gd name="T58" fmla="*/ 1 w 362"/>
                  <a:gd name="T59" fmla="*/ 1 h 838"/>
                  <a:gd name="T60" fmla="*/ 1 w 362"/>
                  <a:gd name="T61" fmla="*/ 1 h 838"/>
                  <a:gd name="T62" fmla="*/ 1 w 362"/>
                  <a:gd name="T63" fmla="*/ 1 h 838"/>
                  <a:gd name="T64" fmla="*/ 1 w 362"/>
                  <a:gd name="T65" fmla="*/ 1 h 838"/>
                  <a:gd name="T66" fmla="*/ 1 w 362"/>
                  <a:gd name="T67" fmla="*/ 0 h 83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62"/>
                  <a:gd name="T103" fmla="*/ 0 h 838"/>
                  <a:gd name="T104" fmla="*/ 362 w 362"/>
                  <a:gd name="T105" fmla="*/ 838 h 83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62" h="838">
                    <a:moveTo>
                      <a:pt x="282" y="0"/>
                    </a:moveTo>
                    <a:lnTo>
                      <a:pt x="345" y="19"/>
                    </a:lnTo>
                    <a:lnTo>
                      <a:pt x="353" y="71"/>
                    </a:lnTo>
                    <a:lnTo>
                      <a:pt x="353" y="170"/>
                    </a:lnTo>
                    <a:lnTo>
                      <a:pt x="329" y="283"/>
                    </a:lnTo>
                    <a:lnTo>
                      <a:pt x="304" y="409"/>
                    </a:lnTo>
                    <a:lnTo>
                      <a:pt x="285" y="545"/>
                    </a:lnTo>
                    <a:lnTo>
                      <a:pt x="288" y="616"/>
                    </a:lnTo>
                    <a:lnTo>
                      <a:pt x="301" y="687"/>
                    </a:lnTo>
                    <a:lnTo>
                      <a:pt x="345" y="754"/>
                    </a:lnTo>
                    <a:lnTo>
                      <a:pt x="362" y="780"/>
                    </a:lnTo>
                    <a:lnTo>
                      <a:pt x="351" y="806"/>
                    </a:lnTo>
                    <a:lnTo>
                      <a:pt x="298" y="803"/>
                    </a:lnTo>
                    <a:lnTo>
                      <a:pt x="219" y="812"/>
                    </a:lnTo>
                    <a:lnTo>
                      <a:pt x="113" y="829"/>
                    </a:lnTo>
                    <a:lnTo>
                      <a:pt x="44" y="838"/>
                    </a:lnTo>
                    <a:lnTo>
                      <a:pt x="6" y="806"/>
                    </a:lnTo>
                    <a:lnTo>
                      <a:pt x="0" y="761"/>
                    </a:lnTo>
                    <a:lnTo>
                      <a:pt x="49" y="751"/>
                    </a:lnTo>
                    <a:lnTo>
                      <a:pt x="136" y="757"/>
                    </a:lnTo>
                    <a:lnTo>
                      <a:pt x="236" y="761"/>
                    </a:lnTo>
                    <a:lnTo>
                      <a:pt x="310" y="770"/>
                    </a:lnTo>
                    <a:lnTo>
                      <a:pt x="307" y="758"/>
                    </a:lnTo>
                    <a:lnTo>
                      <a:pt x="274" y="723"/>
                    </a:lnTo>
                    <a:lnTo>
                      <a:pt x="252" y="663"/>
                    </a:lnTo>
                    <a:lnTo>
                      <a:pt x="236" y="589"/>
                    </a:lnTo>
                    <a:lnTo>
                      <a:pt x="239" y="539"/>
                    </a:lnTo>
                    <a:lnTo>
                      <a:pt x="262" y="392"/>
                    </a:lnTo>
                    <a:lnTo>
                      <a:pt x="271" y="287"/>
                    </a:lnTo>
                    <a:lnTo>
                      <a:pt x="268" y="170"/>
                    </a:lnTo>
                    <a:lnTo>
                      <a:pt x="258" y="115"/>
                    </a:lnTo>
                    <a:lnTo>
                      <a:pt x="249" y="46"/>
                    </a:lnTo>
                    <a:lnTo>
                      <a:pt x="271" y="13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2252" name="Group 11"/>
            <p:cNvGrpSpPr>
              <a:grpSpLocks/>
            </p:cNvGrpSpPr>
            <p:nvPr/>
          </p:nvGrpSpPr>
          <p:grpSpPr bwMode="auto">
            <a:xfrm>
              <a:off x="3313" y="2864"/>
              <a:ext cx="374" cy="959"/>
              <a:chOff x="3313" y="2864"/>
              <a:chExt cx="374" cy="959"/>
            </a:xfrm>
          </p:grpSpPr>
          <p:sp>
            <p:nvSpPr>
              <p:cNvPr id="52265" name="Freeform 12"/>
              <p:cNvSpPr>
                <a:spLocks/>
              </p:cNvSpPr>
              <p:nvPr/>
            </p:nvSpPr>
            <p:spPr bwMode="auto">
              <a:xfrm>
                <a:off x="3410" y="3100"/>
                <a:ext cx="154" cy="386"/>
              </a:xfrm>
              <a:custGeom>
                <a:avLst/>
                <a:gdLst>
                  <a:gd name="T0" fmla="*/ 1 w 308"/>
                  <a:gd name="T1" fmla="*/ 0 h 774"/>
                  <a:gd name="T2" fmla="*/ 1 w 308"/>
                  <a:gd name="T3" fmla="*/ 0 h 774"/>
                  <a:gd name="T4" fmla="*/ 1 w 308"/>
                  <a:gd name="T5" fmla="*/ 0 h 774"/>
                  <a:gd name="T6" fmla="*/ 1 w 308"/>
                  <a:gd name="T7" fmla="*/ 0 h 774"/>
                  <a:gd name="T8" fmla="*/ 1 w 308"/>
                  <a:gd name="T9" fmla="*/ 0 h 774"/>
                  <a:gd name="T10" fmla="*/ 1 w 308"/>
                  <a:gd name="T11" fmla="*/ 0 h 774"/>
                  <a:gd name="T12" fmla="*/ 1 w 308"/>
                  <a:gd name="T13" fmla="*/ 0 h 774"/>
                  <a:gd name="T14" fmla="*/ 1 w 308"/>
                  <a:gd name="T15" fmla="*/ 0 h 774"/>
                  <a:gd name="T16" fmla="*/ 1 w 308"/>
                  <a:gd name="T17" fmla="*/ 0 h 774"/>
                  <a:gd name="T18" fmla="*/ 1 w 308"/>
                  <a:gd name="T19" fmla="*/ 0 h 774"/>
                  <a:gd name="T20" fmla="*/ 1 w 308"/>
                  <a:gd name="T21" fmla="*/ 0 h 774"/>
                  <a:gd name="T22" fmla="*/ 1 w 308"/>
                  <a:gd name="T23" fmla="*/ 0 h 774"/>
                  <a:gd name="T24" fmla="*/ 1 w 308"/>
                  <a:gd name="T25" fmla="*/ 0 h 774"/>
                  <a:gd name="T26" fmla="*/ 1 w 308"/>
                  <a:gd name="T27" fmla="*/ 0 h 774"/>
                  <a:gd name="T28" fmla="*/ 1 w 308"/>
                  <a:gd name="T29" fmla="*/ 0 h 774"/>
                  <a:gd name="T30" fmla="*/ 1 w 308"/>
                  <a:gd name="T31" fmla="*/ 0 h 774"/>
                  <a:gd name="T32" fmla="*/ 1 w 308"/>
                  <a:gd name="T33" fmla="*/ 0 h 774"/>
                  <a:gd name="T34" fmla="*/ 0 w 308"/>
                  <a:gd name="T35" fmla="*/ 0 h 774"/>
                  <a:gd name="T36" fmla="*/ 0 w 308"/>
                  <a:gd name="T37" fmla="*/ 0 h 774"/>
                  <a:gd name="T38" fmla="*/ 1 w 308"/>
                  <a:gd name="T39" fmla="*/ 0 h 774"/>
                  <a:gd name="T40" fmla="*/ 1 w 308"/>
                  <a:gd name="T41" fmla="*/ 0 h 774"/>
                  <a:gd name="T42" fmla="*/ 1 w 308"/>
                  <a:gd name="T43" fmla="*/ 0 h 774"/>
                  <a:gd name="T44" fmla="*/ 1 w 308"/>
                  <a:gd name="T45" fmla="*/ 0 h 774"/>
                  <a:gd name="T46" fmla="*/ 1 w 308"/>
                  <a:gd name="T47" fmla="*/ 0 h 774"/>
                  <a:gd name="T48" fmla="*/ 1 w 308"/>
                  <a:gd name="T49" fmla="*/ 0 h 77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08"/>
                  <a:gd name="T76" fmla="*/ 0 h 774"/>
                  <a:gd name="T77" fmla="*/ 308 w 308"/>
                  <a:gd name="T78" fmla="*/ 774 h 77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08" h="774">
                    <a:moveTo>
                      <a:pt x="83" y="33"/>
                    </a:moveTo>
                    <a:lnTo>
                      <a:pt x="116" y="9"/>
                    </a:lnTo>
                    <a:lnTo>
                      <a:pt x="157" y="0"/>
                    </a:lnTo>
                    <a:lnTo>
                      <a:pt x="190" y="6"/>
                    </a:lnTo>
                    <a:lnTo>
                      <a:pt x="218" y="42"/>
                    </a:lnTo>
                    <a:lnTo>
                      <a:pt x="240" y="116"/>
                    </a:lnTo>
                    <a:lnTo>
                      <a:pt x="259" y="214"/>
                    </a:lnTo>
                    <a:lnTo>
                      <a:pt x="280" y="310"/>
                    </a:lnTo>
                    <a:lnTo>
                      <a:pt x="298" y="393"/>
                    </a:lnTo>
                    <a:lnTo>
                      <a:pt x="298" y="486"/>
                    </a:lnTo>
                    <a:lnTo>
                      <a:pt x="308" y="600"/>
                    </a:lnTo>
                    <a:lnTo>
                      <a:pt x="298" y="667"/>
                    </a:lnTo>
                    <a:lnTo>
                      <a:pt x="283" y="725"/>
                    </a:lnTo>
                    <a:lnTo>
                      <a:pt x="234" y="757"/>
                    </a:lnTo>
                    <a:lnTo>
                      <a:pt x="144" y="774"/>
                    </a:lnTo>
                    <a:lnTo>
                      <a:pt x="77" y="754"/>
                    </a:lnTo>
                    <a:lnTo>
                      <a:pt x="16" y="709"/>
                    </a:lnTo>
                    <a:lnTo>
                      <a:pt x="0" y="634"/>
                    </a:lnTo>
                    <a:lnTo>
                      <a:pt x="0" y="557"/>
                    </a:lnTo>
                    <a:lnTo>
                      <a:pt x="19" y="417"/>
                    </a:lnTo>
                    <a:lnTo>
                      <a:pt x="19" y="304"/>
                    </a:lnTo>
                    <a:lnTo>
                      <a:pt x="25" y="197"/>
                    </a:lnTo>
                    <a:lnTo>
                      <a:pt x="49" y="129"/>
                    </a:lnTo>
                    <a:lnTo>
                      <a:pt x="77" y="83"/>
                    </a:lnTo>
                    <a:lnTo>
                      <a:pt x="83" y="33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6" name="Freeform 13"/>
              <p:cNvSpPr>
                <a:spLocks/>
              </p:cNvSpPr>
              <p:nvPr/>
            </p:nvSpPr>
            <p:spPr bwMode="auto">
              <a:xfrm>
                <a:off x="3502" y="3415"/>
                <a:ext cx="185" cy="383"/>
              </a:xfrm>
              <a:custGeom>
                <a:avLst/>
                <a:gdLst>
                  <a:gd name="T0" fmla="*/ 0 w 370"/>
                  <a:gd name="T1" fmla="*/ 1 h 765"/>
                  <a:gd name="T2" fmla="*/ 1 w 370"/>
                  <a:gd name="T3" fmla="*/ 1 h 765"/>
                  <a:gd name="T4" fmla="*/ 1 w 370"/>
                  <a:gd name="T5" fmla="*/ 0 h 765"/>
                  <a:gd name="T6" fmla="*/ 1 w 370"/>
                  <a:gd name="T7" fmla="*/ 1 h 765"/>
                  <a:gd name="T8" fmla="*/ 1 w 370"/>
                  <a:gd name="T9" fmla="*/ 1 h 765"/>
                  <a:gd name="T10" fmla="*/ 1 w 370"/>
                  <a:gd name="T11" fmla="*/ 1 h 765"/>
                  <a:gd name="T12" fmla="*/ 1 w 370"/>
                  <a:gd name="T13" fmla="*/ 1 h 765"/>
                  <a:gd name="T14" fmla="*/ 1 w 370"/>
                  <a:gd name="T15" fmla="*/ 1 h 765"/>
                  <a:gd name="T16" fmla="*/ 1 w 370"/>
                  <a:gd name="T17" fmla="*/ 1 h 765"/>
                  <a:gd name="T18" fmla="*/ 1 w 370"/>
                  <a:gd name="T19" fmla="*/ 1 h 765"/>
                  <a:gd name="T20" fmla="*/ 1 w 370"/>
                  <a:gd name="T21" fmla="*/ 1 h 765"/>
                  <a:gd name="T22" fmla="*/ 1 w 370"/>
                  <a:gd name="T23" fmla="*/ 1 h 765"/>
                  <a:gd name="T24" fmla="*/ 1 w 370"/>
                  <a:gd name="T25" fmla="*/ 1 h 765"/>
                  <a:gd name="T26" fmla="*/ 1 w 370"/>
                  <a:gd name="T27" fmla="*/ 1 h 765"/>
                  <a:gd name="T28" fmla="*/ 1 w 370"/>
                  <a:gd name="T29" fmla="*/ 1 h 765"/>
                  <a:gd name="T30" fmla="*/ 1 w 370"/>
                  <a:gd name="T31" fmla="*/ 1 h 765"/>
                  <a:gd name="T32" fmla="*/ 1 w 370"/>
                  <a:gd name="T33" fmla="*/ 1 h 765"/>
                  <a:gd name="T34" fmla="*/ 1 w 370"/>
                  <a:gd name="T35" fmla="*/ 1 h 765"/>
                  <a:gd name="T36" fmla="*/ 1 w 370"/>
                  <a:gd name="T37" fmla="*/ 1 h 765"/>
                  <a:gd name="T38" fmla="*/ 1 w 370"/>
                  <a:gd name="T39" fmla="*/ 1 h 765"/>
                  <a:gd name="T40" fmla="*/ 1 w 370"/>
                  <a:gd name="T41" fmla="*/ 1 h 765"/>
                  <a:gd name="T42" fmla="*/ 1 w 370"/>
                  <a:gd name="T43" fmla="*/ 1 h 765"/>
                  <a:gd name="T44" fmla="*/ 1 w 370"/>
                  <a:gd name="T45" fmla="*/ 1 h 765"/>
                  <a:gd name="T46" fmla="*/ 1 w 370"/>
                  <a:gd name="T47" fmla="*/ 1 h 765"/>
                  <a:gd name="T48" fmla="*/ 1 w 370"/>
                  <a:gd name="T49" fmla="*/ 1 h 765"/>
                  <a:gd name="T50" fmla="*/ 1 w 370"/>
                  <a:gd name="T51" fmla="*/ 1 h 765"/>
                  <a:gd name="T52" fmla="*/ 1 w 370"/>
                  <a:gd name="T53" fmla="*/ 1 h 765"/>
                  <a:gd name="T54" fmla="*/ 1 w 370"/>
                  <a:gd name="T55" fmla="*/ 1 h 765"/>
                  <a:gd name="T56" fmla="*/ 1 w 370"/>
                  <a:gd name="T57" fmla="*/ 1 h 765"/>
                  <a:gd name="T58" fmla="*/ 1 w 370"/>
                  <a:gd name="T59" fmla="*/ 1 h 765"/>
                  <a:gd name="T60" fmla="*/ 1 w 370"/>
                  <a:gd name="T61" fmla="*/ 1 h 765"/>
                  <a:gd name="T62" fmla="*/ 1 w 370"/>
                  <a:gd name="T63" fmla="*/ 1 h 765"/>
                  <a:gd name="T64" fmla="*/ 0 w 370"/>
                  <a:gd name="T65" fmla="*/ 1 h 7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70"/>
                  <a:gd name="T100" fmla="*/ 0 h 765"/>
                  <a:gd name="T101" fmla="*/ 370 w 370"/>
                  <a:gd name="T102" fmla="*/ 765 h 7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70" h="765">
                    <a:moveTo>
                      <a:pt x="0" y="66"/>
                    </a:moveTo>
                    <a:lnTo>
                      <a:pt x="3" y="8"/>
                    </a:lnTo>
                    <a:lnTo>
                      <a:pt x="32" y="0"/>
                    </a:lnTo>
                    <a:lnTo>
                      <a:pt x="90" y="2"/>
                    </a:lnTo>
                    <a:lnTo>
                      <a:pt x="107" y="53"/>
                    </a:lnTo>
                    <a:lnTo>
                      <a:pt x="156" y="157"/>
                    </a:lnTo>
                    <a:lnTo>
                      <a:pt x="181" y="240"/>
                    </a:lnTo>
                    <a:lnTo>
                      <a:pt x="197" y="337"/>
                    </a:lnTo>
                    <a:lnTo>
                      <a:pt x="193" y="395"/>
                    </a:lnTo>
                    <a:lnTo>
                      <a:pt x="158" y="485"/>
                    </a:lnTo>
                    <a:lnTo>
                      <a:pt x="126" y="571"/>
                    </a:lnTo>
                    <a:lnTo>
                      <a:pt x="115" y="642"/>
                    </a:lnTo>
                    <a:lnTo>
                      <a:pt x="115" y="671"/>
                    </a:lnTo>
                    <a:lnTo>
                      <a:pt x="151" y="675"/>
                    </a:lnTo>
                    <a:lnTo>
                      <a:pt x="197" y="659"/>
                    </a:lnTo>
                    <a:lnTo>
                      <a:pt x="322" y="671"/>
                    </a:lnTo>
                    <a:lnTo>
                      <a:pt x="370" y="700"/>
                    </a:lnTo>
                    <a:lnTo>
                      <a:pt x="362" y="720"/>
                    </a:lnTo>
                    <a:lnTo>
                      <a:pt x="296" y="758"/>
                    </a:lnTo>
                    <a:lnTo>
                      <a:pt x="258" y="765"/>
                    </a:lnTo>
                    <a:lnTo>
                      <a:pt x="222" y="733"/>
                    </a:lnTo>
                    <a:lnTo>
                      <a:pt x="139" y="717"/>
                    </a:lnTo>
                    <a:lnTo>
                      <a:pt x="68" y="717"/>
                    </a:lnTo>
                    <a:lnTo>
                      <a:pt x="44" y="709"/>
                    </a:lnTo>
                    <a:lnTo>
                      <a:pt x="41" y="684"/>
                    </a:lnTo>
                    <a:lnTo>
                      <a:pt x="84" y="555"/>
                    </a:lnTo>
                    <a:lnTo>
                      <a:pt x="126" y="456"/>
                    </a:lnTo>
                    <a:lnTo>
                      <a:pt x="142" y="391"/>
                    </a:lnTo>
                    <a:lnTo>
                      <a:pt x="142" y="299"/>
                    </a:lnTo>
                    <a:lnTo>
                      <a:pt x="110" y="217"/>
                    </a:lnTo>
                    <a:lnTo>
                      <a:pt x="41" y="131"/>
                    </a:lnTo>
                    <a:lnTo>
                      <a:pt x="10" y="91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7" name="Freeform 14"/>
              <p:cNvSpPr>
                <a:spLocks/>
              </p:cNvSpPr>
              <p:nvPr/>
            </p:nvSpPr>
            <p:spPr bwMode="auto">
              <a:xfrm>
                <a:off x="3313" y="3420"/>
                <a:ext cx="164" cy="403"/>
              </a:xfrm>
              <a:custGeom>
                <a:avLst/>
                <a:gdLst>
                  <a:gd name="T0" fmla="*/ 0 w 329"/>
                  <a:gd name="T1" fmla="*/ 1 h 804"/>
                  <a:gd name="T2" fmla="*/ 0 w 329"/>
                  <a:gd name="T3" fmla="*/ 1 h 804"/>
                  <a:gd name="T4" fmla="*/ 0 w 329"/>
                  <a:gd name="T5" fmla="*/ 0 h 804"/>
                  <a:gd name="T6" fmla="*/ 0 w 329"/>
                  <a:gd name="T7" fmla="*/ 0 h 804"/>
                  <a:gd name="T8" fmla="*/ 0 w 329"/>
                  <a:gd name="T9" fmla="*/ 1 h 804"/>
                  <a:gd name="T10" fmla="*/ 0 w 329"/>
                  <a:gd name="T11" fmla="*/ 1 h 804"/>
                  <a:gd name="T12" fmla="*/ 0 w 329"/>
                  <a:gd name="T13" fmla="*/ 1 h 804"/>
                  <a:gd name="T14" fmla="*/ 0 w 329"/>
                  <a:gd name="T15" fmla="*/ 1 h 804"/>
                  <a:gd name="T16" fmla="*/ 0 w 329"/>
                  <a:gd name="T17" fmla="*/ 1 h 804"/>
                  <a:gd name="T18" fmla="*/ 0 w 329"/>
                  <a:gd name="T19" fmla="*/ 1 h 804"/>
                  <a:gd name="T20" fmla="*/ 0 w 329"/>
                  <a:gd name="T21" fmla="*/ 1 h 804"/>
                  <a:gd name="T22" fmla="*/ 0 w 329"/>
                  <a:gd name="T23" fmla="*/ 1 h 804"/>
                  <a:gd name="T24" fmla="*/ 0 w 329"/>
                  <a:gd name="T25" fmla="*/ 1 h 804"/>
                  <a:gd name="T26" fmla="*/ 0 w 329"/>
                  <a:gd name="T27" fmla="*/ 1 h 804"/>
                  <a:gd name="T28" fmla="*/ 0 w 329"/>
                  <a:gd name="T29" fmla="*/ 1 h 804"/>
                  <a:gd name="T30" fmla="*/ 0 w 329"/>
                  <a:gd name="T31" fmla="*/ 1 h 804"/>
                  <a:gd name="T32" fmla="*/ 0 w 329"/>
                  <a:gd name="T33" fmla="*/ 1 h 804"/>
                  <a:gd name="T34" fmla="*/ 0 w 329"/>
                  <a:gd name="T35" fmla="*/ 1 h 804"/>
                  <a:gd name="T36" fmla="*/ 0 w 329"/>
                  <a:gd name="T37" fmla="*/ 1 h 804"/>
                  <a:gd name="T38" fmla="*/ 0 w 329"/>
                  <a:gd name="T39" fmla="*/ 1 h 804"/>
                  <a:gd name="T40" fmla="*/ 0 w 329"/>
                  <a:gd name="T41" fmla="*/ 1 h 804"/>
                  <a:gd name="T42" fmla="*/ 0 w 329"/>
                  <a:gd name="T43" fmla="*/ 1 h 804"/>
                  <a:gd name="T44" fmla="*/ 0 w 329"/>
                  <a:gd name="T45" fmla="*/ 1 h 804"/>
                  <a:gd name="T46" fmla="*/ 0 w 329"/>
                  <a:gd name="T47" fmla="*/ 1 h 804"/>
                  <a:gd name="T48" fmla="*/ 0 w 329"/>
                  <a:gd name="T49" fmla="*/ 1 h 804"/>
                  <a:gd name="T50" fmla="*/ 0 w 329"/>
                  <a:gd name="T51" fmla="*/ 1 h 804"/>
                  <a:gd name="T52" fmla="*/ 0 w 329"/>
                  <a:gd name="T53" fmla="*/ 1 h 804"/>
                  <a:gd name="T54" fmla="*/ 0 w 329"/>
                  <a:gd name="T55" fmla="*/ 1 h 804"/>
                  <a:gd name="T56" fmla="*/ 0 w 329"/>
                  <a:gd name="T57" fmla="*/ 1 h 804"/>
                  <a:gd name="T58" fmla="*/ 0 w 329"/>
                  <a:gd name="T59" fmla="*/ 1 h 804"/>
                  <a:gd name="T60" fmla="*/ 0 w 329"/>
                  <a:gd name="T61" fmla="*/ 1 h 804"/>
                  <a:gd name="T62" fmla="*/ 0 w 329"/>
                  <a:gd name="T63" fmla="*/ 1 h 80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29"/>
                  <a:gd name="T97" fmla="*/ 0 h 804"/>
                  <a:gd name="T98" fmla="*/ 329 w 329"/>
                  <a:gd name="T99" fmla="*/ 804 h 80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29" h="804">
                    <a:moveTo>
                      <a:pt x="194" y="130"/>
                    </a:moveTo>
                    <a:lnTo>
                      <a:pt x="213" y="64"/>
                    </a:lnTo>
                    <a:lnTo>
                      <a:pt x="255" y="0"/>
                    </a:lnTo>
                    <a:lnTo>
                      <a:pt x="293" y="0"/>
                    </a:lnTo>
                    <a:lnTo>
                      <a:pt x="329" y="34"/>
                    </a:lnTo>
                    <a:lnTo>
                      <a:pt x="326" y="74"/>
                    </a:lnTo>
                    <a:lnTo>
                      <a:pt x="277" y="132"/>
                    </a:lnTo>
                    <a:lnTo>
                      <a:pt x="228" y="237"/>
                    </a:lnTo>
                    <a:lnTo>
                      <a:pt x="206" y="330"/>
                    </a:lnTo>
                    <a:lnTo>
                      <a:pt x="203" y="437"/>
                    </a:lnTo>
                    <a:lnTo>
                      <a:pt x="228" y="558"/>
                    </a:lnTo>
                    <a:lnTo>
                      <a:pt x="252" y="627"/>
                    </a:lnTo>
                    <a:lnTo>
                      <a:pt x="277" y="681"/>
                    </a:lnTo>
                    <a:lnTo>
                      <a:pt x="284" y="710"/>
                    </a:lnTo>
                    <a:lnTo>
                      <a:pt x="280" y="748"/>
                    </a:lnTo>
                    <a:lnTo>
                      <a:pt x="239" y="750"/>
                    </a:lnTo>
                    <a:lnTo>
                      <a:pt x="139" y="772"/>
                    </a:lnTo>
                    <a:lnTo>
                      <a:pt x="49" y="804"/>
                    </a:lnTo>
                    <a:lnTo>
                      <a:pt x="30" y="791"/>
                    </a:lnTo>
                    <a:lnTo>
                      <a:pt x="0" y="755"/>
                    </a:lnTo>
                    <a:lnTo>
                      <a:pt x="9" y="733"/>
                    </a:lnTo>
                    <a:lnTo>
                      <a:pt x="96" y="723"/>
                    </a:lnTo>
                    <a:lnTo>
                      <a:pt x="173" y="723"/>
                    </a:lnTo>
                    <a:lnTo>
                      <a:pt x="213" y="723"/>
                    </a:lnTo>
                    <a:lnTo>
                      <a:pt x="239" y="701"/>
                    </a:lnTo>
                    <a:lnTo>
                      <a:pt x="228" y="652"/>
                    </a:lnTo>
                    <a:lnTo>
                      <a:pt x="187" y="552"/>
                    </a:lnTo>
                    <a:lnTo>
                      <a:pt x="161" y="459"/>
                    </a:lnTo>
                    <a:lnTo>
                      <a:pt x="154" y="363"/>
                    </a:lnTo>
                    <a:lnTo>
                      <a:pt x="161" y="272"/>
                    </a:lnTo>
                    <a:lnTo>
                      <a:pt x="178" y="195"/>
                    </a:lnTo>
                    <a:lnTo>
                      <a:pt x="194" y="13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8" name="Freeform 15"/>
              <p:cNvSpPr>
                <a:spLocks/>
              </p:cNvSpPr>
              <p:nvPr/>
            </p:nvSpPr>
            <p:spPr bwMode="auto">
              <a:xfrm>
                <a:off x="3337" y="3108"/>
                <a:ext cx="117" cy="324"/>
              </a:xfrm>
              <a:custGeom>
                <a:avLst/>
                <a:gdLst>
                  <a:gd name="T0" fmla="*/ 0 w 235"/>
                  <a:gd name="T1" fmla="*/ 1 h 647"/>
                  <a:gd name="T2" fmla="*/ 0 w 235"/>
                  <a:gd name="T3" fmla="*/ 0 h 647"/>
                  <a:gd name="T4" fmla="*/ 0 w 235"/>
                  <a:gd name="T5" fmla="*/ 1 h 647"/>
                  <a:gd name="T6" fmla="*/ 0 w 235"/>
                  <a:gd name="T7" fmla="*/ 1 h 647"/>
                  <a:gd name="T8" fmla="*/ 0 w 235"/>
                  <a:gd name="T9" fmla="*/ 1 h 647"/>
                  <a:gd name="T10" fmla="*/ 0 w 235"/>
                  <a:gd name="T11" fmla="*/ 1 h 647"/>
                  <a:gd name="T12" fmla="*/ 0 w 235"/>
                  <a:gd name="T13" fmla="*/ 1 h 647"/>
                  <a:gd name="T14" fmla="*/ 0 w 235"/>
                  <a:gd name="T15" fmla="*/ 1 h 647"/>
                  <a:gd name="T16" fmla="*/ 0 w 235"/>
                  <a:gd name="T17" fmla="*/ 1 h 647"/>
                  <a:gd name="T18" fmla="*/ 0 w 235"/>
                  <a:gd name="T19" fmla="*/ 1 h 647"/>
                  <a:gd name="T20" fmla="*/ 0 w 235"/>
                  <a:gd name="T21" fmla="*/ 1 h 647"/>
                  <a:gd name="T22" fmla="*/ 0 w 235"/>
                  <a:gd name="T23" fmla="*/ 1 h 647"/>
                  <a:gd name="T24" fmla="*/ 0 w 235"/>
                  <a:gd name="T25" fmla="*/ 1 h 647"/>
                  <a:gd name="T26" fmla="*/ 0 w 235"/>
                  <a:gd name="T27" fmla="*/ 1 h 647"/>
                  <a:gd name="T28" fmla="*/ 0 w 235"/>
                  <a:gd name="T29" fmla="*/ 1 h 647"/>
                  <a:gd name="T30" fmla="*/ 0 w 235"/>
                  <a:gd name="T31" fmla="*/ 1 h 647"/>
                  <a:gd name="T32" fmla="*/ 0 w 235"/>
                  <a:gd name="T33" fmla="*/ 1 h 647"/>
                  <a:gd name="T34" fmla="*/ 0 w 235"/>
                  <a:gd name="T35" fmla="*/ 1 h 647"/>
                  <a:gd name="T36" fmla="*/ 0 w 235"/>
                  <a:gd name="T37" fmla="*/ 1 h 647"/>
                  <a:gd name="T38" fmla="*/ 0 w 235"/>
                  <a:gd name="T39" fmla="*/ 1 h 647"/>
                  <a:gd name="T40" fmla="*/ 0 w 235"/>
                  <a:gd name="T41" fmla="*/ 1 h 647"/>
                  <a:gd name="T42" fmla="*/ 0 w 235"/>
                  <a:gd name="T43" fmla="*/ 1 h 647"/>
                  <a:gd name="T44" fmla="*/ 0 w 235"/>
                  <a:gd name="T45" fmla="*/ 1 h 647"/>
                  <a:gd name="T46" fmla="*/ 0 w 235"/>
                  <a:gd name="T47" fmla="*/ 1 h 647"/>
                  <a:gd name="T48" fmla="*/ 0 w 235"/>
                  <a:gd name="T49" fmla="*/ 1 h 6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5"/>
                  <a:gd name="T76" fmla="*/ 0 h 647"/>
                  <a:gd name="T77" fmla="*/ 235 w 235"/>
                  <a:gd name="T78" fmla="*/ 647 h 6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5" h="647">
                    <a:moveTo>
                      <a:pt x="119" y="16"/>
                    </a:moveTo>
                    <a:lnTo>
                      <a:pt x="165" y="0"/>
                    </a:lnTo>
                    <a:lnTo>
                      <a:pt x="215" y="4"/>
                    </a:lnTo>
                    <a:lnTo>
                      <a:pt x="235" y="32"/>
                    </a:lnTo>
                    <a:lnTo>
                      <a:pt x="223" y="106"/>
                    </a:lnTo>
                    <a:lnTo>
                      <a:pt x="168" y="130"/>
                    </a:lnTo>
                    <a:lnTo>
                      <a:pt x="103" y="177"/>
                    </a:lnTo>
                    <a:lnTo>
                      <a:pt x="77" y="243"/>
                    </a:lnTo>
                    <a:lnTo>
                      <a:pt x="58" y="303"/>
                    </a:lnTo>
                    <a:lnTo>
                      <a:pt x="52" y="394"/>
                    </a:lnTo>
                    <a:lnTo>
                      <a:pt x="61" y="481"/>
                    </a:lnTo>
                    <a:lnTo>
                      <a:pt x="74" y="517"/>
                    </a:lnTo>
                    <a:lnTo>
                      <a:pt x="94" y="542"/>
                    </a:lnTo>
                    <a:lnTo>
                      <a:pt x="126" y="551"/>
                    </a:lnTo>
                    <a:lnTo>
                      <a:pt x="126" y="591"/>
                    </a:lnTo>
                    <a:lnTo>
                      <a:pt x="77" y="629"/>
                    </a:lnTo>
                    <a:lnTo>
                      <a:pt x="52" y="647"/>
                    </a:lnTo>
                    <a:lnTo>
                      <a:pt x="20" y="622"/>
                    </a:lnTo>
                    <a:lnTo>
                      <a:pt x="0" y="551"/>
                    </a:lnTo>
                    <a:lnTo>
                      <a:pt x="0" y="460"/>
                    </a:lnTo>
                    <a:lnTo>
                      <a:pt x="3" y="345"/>
                    </a:lnTo>
                    <a:lnTo>
                      <a:pt x="36" y="226"/>
                    </a:lnTo>
                    <a:lnTo>
                      <a:pt x="74" y="129"/>
                    </a:lnTo>
                    <a:lnTo>
                      <a:pt x="103" y="55"/>
                    </a:lnTo>
                    <a:lnTo>
                      <a:pt x="119" y="1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9" name="Freeform 16"/>
              <p:cNvSpPr>
                <a:spLocks/>
              </p:cNvSpPr>
              <p:nvPr/>
            </p:nvSpPr>
            <p:spPr bwMode="auto">
              <a:xfrm>
                <a:off x="3326" y="2864"/>
                <a:ext cx="201" cy="230"/>
              </a:xfrm>
              <a:custGeom>
                <a:avLst/>
                <a:gdLst>
                  <a:gd name="T0" fmla="*/ 1 w 401"/>
                  <a:gd name="T1" fmla="*/ 1 h 460"/>
                  <a:gd name="T2" fmla="*/ 1 w 401"/>
                  <a:gd name="T3" fmla="*/ 0 h 460"/>
                  <a:gd name="T4" fmla="*/ 1 w 401"/>
                  <a:gd name="T5" fmla="*/ 1 h 460"/>
                  <a:gd name="T6" fmla="*/ 1 w 401"/>
                  <a:gd name="T7" fmla="*/ 1 h 460"/>
                  <a:gd name="T8" fmla="*/ 1 w 401"/>
                  <a:gd name="T9" fmla="*/ 1 h 460"/>
                  <a:gd name="T10" fmla="*/ 1 w 401"/>
                  <a:gd name="T11" fmla="*/ 1 h 460"/>
                  <a:gd name="T12" fmla="*/ 1 w 401"/>
                  <a:gd name="T13" fmla="*/ 1 h 460"/>
                  <a:gd name="T14" fmla="*/ 1 w 401"/>
                  <a:gd name="T15" fmla="*/ 1 h 460"/>
                  <a:gd name="T16" fmla="*/ 1 w 401"/>
                  <a:gd name="T17" fmla="*/ 1 h 460"/>
                  <a:gd name="T18" fmla="*/ 1 w 401"/>
                  <a:gd name="T19" fmla="*/ 1 h 460"/>
                  <a:gd name="T20" fmla="*/ 1 w 401"/>
                  <a:gd name="T21" fmla="*/ 1 h 460"/>
                  <a:gd name="T22" fmla="*/ 1 w 401"/>
                  <a:gd name="T23" fmla="*/ 1 h 460"/>
                  <a:gd name="T24" fmla="*/ 1 w 401"/>
                  <a:gd name="T25" fmla="*/ 1 h 460"/>
                  <a:gd name="T26" fmla="*/ 1 w 401"/>
                  <a:gd name="T27" fmla="*/ 1 h 460"/>
                  <a:gd name="T28" fmla="*/ 1 w 401"/>
                  <a:gd name="T29" fmla="*/ 1 h 460"/>
                  <a:gd name="T30" fmla="*/ 0 w 401"/>
                  <a:gd name="T31" fmla="*/ 1 h 460"/>
                  <a:gd name="T32" fmla="*/ 1 w 401"/>
                  <a:gd name="T33" fmla="*/ 1 h 460"/>
                  <a:gd name="T34" fmla="*/ 1 w 401"/>
                  <a:gd name="T35" fmla="*/ 1 h 460"/>
                  <a:gd name="T36" fmla="*/ 1 w 401"/>
                  <a:gd name="T37" fmla="*/ 1 h 460"/>
                  <a:gd name="T38" fmla="*/ 1 w 401"/>
                  <a:gd name="T39" fmla="*/ 1 h 460"/>
                  <a:gd name="T40" fmla="*/ 1 w 401"/>
                  <a:gd name="T41" fmla="*/ 1 h 460"/>
                  <a:gd name="T42" fmla="*/ 1 w 401"/>
                  <a:gd name="T43" fmla="*/ 1 h 460"/>
                  <a:gd name="T44" fmla="*/ 1 w 401"/>
                  <a:gd name="T45" fmla="*/ 1 h 460"/>
                  <a:gd name="T46" fmla="*/ 1 w 401"/>
                  <a:gd name="T47" fmla="*/ 1 h 4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01"/>
                  <a:gd name="T73" fmla="*/ 0 h 460"/>
                  <a:gd name="T74" fmla="*/ 401 w 401"/>
                  <a:gd name="T75" fmla="*/ 460 h 4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01" h="460">
                    <a:moveTo>
                      <a:pt x="210" y="6"/>
                    </a:moveTo>
                    <a:lnTo>
                      <a:pt x="249" y="0"/>
                    </a:lnTo>
                    <a:lnTo>
                      <a:pt x="302" y="23"/>
                    </a:lnTo>
                    <a:lnTo>
                      <a:pt x="363" y="94"/>
                    </a:lnTo>
                    <a:lnTo>
                      <a:pt x="401" y="199"/>
                    </a:lnTo>
                    <a:lnTo>
                      <a:pt x="395" y="267"/>
                    </a:lnTo>
                    <a:lnTo>
                      <a:pt x="383" y="353"/>
                    </a:lnTo>
                    <a:lnTo>
                      <a:pt x="357" y="412"/>
                    </a:lnTo>
                    <a:lnTo>
                      <a:pt x="299" y="460"/>
                    </a:lnTo>
                    <a:lnTo>
                      <a:pt x="238" y="449"/>
                    </a:lnTo>
                    <a:lnTo>
                      <a:pt x="172" y="402"/>
                    </a:lnTo>
                    <a:lnTo>
                      <a:pt x="142" y="331"/>
                    </a:lnTo>
                    <a:lnTo>
                      <a:pt x="117" y="283"/>
                    </a:lnTo>
                    <a:lnTo>
                      <a:pt x="46" y="314"/>
                    </a:lnTo>
                    <a:lnTo>
                      <a:pt x="13" y="314"/>
                    </a:lnTo>
                    <a:lnTo>
                      <a:pt x="0" y="308"/>
                    </a:lnTo>
                    <a:lnTo>
                      <a:pt x="10" y="283"/>
                    </a:lnTo>
                    <a:lnTo>
                      <a:pt x="78" y="264"/>
                    </a:lnTo>
                    <a:lnTo>
                      <a:pt x="112" y="258"/>
                    </a:lnTo>
                    <a:lnTo>
                      <a:pt x="109" y="203"/>
                    </a:lnTo>
                    <a:lnTo>
                      <a:pt x="126" y="148"/>
                    </a:lnTo>
                    <a:lnTo>
                      <a:pt x="142" y="91"/>
                    </a:lnTo>
                    <a:lnTo>
                      <a:pt x="174" y="27"/>
                    </a:lnTo>
                    <a:lnTo>
                      <a:pt x="210" y="6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2253" name="Group 17"/>
            <p:cNvGrpSpPr>
              <a:grpSpLocks/>
            </p:cNvGrpSpPr>
            <p:nvPr/>
          </p:nvGrpSpPr>
          <p:grpSpPr bwMode="auto">
            <a:xfrm>
              <a:off x="2813" y="2786"/>
              <a:ext cx="312" cy="1049"/>
              <a:chOff x="2813" y="2786"/>
              <a:chExt cx="312" cy="1049"/>
            </a:xfrm>
          </p:grpSpPr>
          <p:sp>
            <p:nvSpPr>
              <p:cNvPr id="52260" name="Freeform 18"/>
              <p:cNvSpPr>
                <a:spLocks/>
              </p:cNvSpPr>
              <p:nvPr/>
            </p:nvSpPr>
            <p:spPr bwMode="auto">
              <a:xfrm>
                <a:off x="2918" y="3041"/>
                <a:ext cx="153" cy="449"/>
              </a:xfrm>
              <a:custGeom>
                <a:avLst/>
                <a:gdLst>
                  <a:gd name="T0" fmla="*/ 1 w 305"/>
                  <a:gd name="T1" fmla="*/ 1 h 898"/>
                  <a:gd name="T2" fmla="*/ 1 w 305"/>
                  <a:gd name="T3" fmla="*/ 1 h 898"/>
                  <a:gd name="T4" fmla="*/ 1 w 305"/>
                  <a:gd name="T5" fmla="*/ 0 h 898"/>
                  <a:gd name="T6" fmla="*/ 1 w 305"/>
                  <a:gd name="T7" fmla="*/ 1 h 898"/>
                  <a:gd name="T8" fmla="*/ 1 w 305"/>
                  <a:gd name="T9" fmla="*/ 1 h 898"/>
                  <a:gd name="T10" fmla="*/ 1 w 305"/>
                  <a:gd name="T11" fmla="*/ 1 h 898"/>
                  <a:gd name="T12" fmla="*/ 1 w 305"/>
                  <a:gd name="T13" fmla="*/ 1 h 898"/>
                  <a:gd name="T14" fmla="*/ 1 w 305"/>
                  <a:gd name="T15" fmla="*/ 1 h 898"/>
                  <a:gd name="T16" fmla="*/ 1 w 305"/>
                  <a:gd name="T17" fmla="*/ 1 h 898"/>
                  <a:gd name="T18" fmla="*/ 1 w 305"/>
                  <a:gd name="T19" fmla="*/ 1 h 898"/>
                  <a:gd name="T20" fmla="*/ 1 w 305"/>
                  <a:gd name="T21" fmla="*/ 1 h 898"/>
                  <a:gd name="T22" fmla="*/ 1 w 305"/>
                  <a:gd name="T23" fmla="*/ 1 h 898"/>
                  <a:gd name="T24" fmla="*/ 1 w 305"/>
                  <a:gd name="T25" fmla="*/ 1 h 898"/>
                  <a:gd name="T26" fmla="*/ 1 w 305"/>
                  <a:gd name="T27" fmla="*/ 1 h 898"/>
                  <a:gd name="T28" fmla="*/ 1 w 305"/>
                  <a:gd name="T29" fmla="*/ 1 h 898"/>
                  <a:gd name="T30" fmla="*/ 1 w 305"/>
                  <a:gd name="T31" fmla="*/ 1 h 898"/>
                  <a:gd name="T32" fmla="*/ 1 w 305"/>
                  <a:gd name="T33" fmla="*/ 1 h 898"/>
                  <a:gd name="T34" fmla="*/ 0 w 305"/>
                  <a:gd name="T35" fmla="*/ 1 h 898"/>
                  <a:gd name="T36" fmla="*/ 0 w 305"/>
                  <a:gd name="T37" fmla="*/ 1 h 898"/>
                  <a:gd name="T38" fmla="*/ 1 w 305"/>
                  <a:gd name="T39" fmla="*/ 1 h 898"/>
                  <a:gd name="T40" fmla="*/ 1 w 305"/>
                  <a:gd name="T41" fmla="*/ 1 h 898"/>
                  <a:gd name="T42" fmla="*/ 1 w 305"/>
                  <a:gd name="T43" fmla="*/ 1 h 898"/>
                  <a:gd name="T44" fmla="*/ 1 w 305"/>
                  <a:gd name="T45" fmla="*/ 1 h 89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5"/>
                  <a:gd name="T70" fmla="*/ 0 h 898"/>
                  <a:gd name="T71" fmla="*/ 305 w 305"/>
                  <a:gd name="T72" fmla="*/ 898 h 89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5" h="898">
                    <a:moveTo>
                      <a:pt x="104" y="77"/>
                    </a:moveTo>
                    <a:lnTo>
                      <a:pt x="141" y="20"/>
                    </a:lnTo>
                    <a:lnTo>
                      <a:pt x="179" y="0"/>
                    </a:lnTo>
                    <a:lnTo>
                      <a:pt x="212" y="11"/>
                    </a:lnTo>
                    <a:lnTo>
                      <a:pt x="253" y="61"/>
                    </a:lnTo>
                    <a:lnTo>
                      <a:pt x="286" y="140"/>
                    </a:lnTo>
                    <a:lnTo>
                      <a:pt x="305" y="242"/>
                    </a:lnTo>
                    <a:lnTo>
                      <a:pt x="305" y="387"/>
                    </a:lnTo>
                    <a:lnTo>
                      <a:pt x="289" y="554"/>
                    </a:lnTo>
                    <a:lnTo>
                      <a:pt x="277" y="725"/>
                    </a:lnTo>
                    <a:lnTo>
                      <a:pt x="253" y="808"/>
                    </a:lnTo>
                    <a:lnTo>
                      <a:pt x="228" y="851"/>
                    </a:lnTo>
                    <a:lnTo>
                      <a:pt x="198" y="882"/>
                    </a:lnTo>
                    <a:lnTo>
                      <a:pt x="157" y="898"/>
                    </a:lnTo>
                    <a:lnTo>
                      <a:pt x="83" y="898"/>
                    </a:lnTo>
                    <a:lnTo>
                      <a:pt x="41" y="882"/>
                    </a:lnTo>
                    <a:lnTo>
                      <a:pt x="6" y="808"/>
                    </a:lnTo>
                    <a:lnTo>
                      <a:pt x="0" y="703"/>
                    </a:lnTo>
                    <a:lnTo>
                      <a:pt x="0" y="571"/>
                    </a:lnTo>
                    <a:lnTo>
                      <a:pt x="16" y="396"/>
                    </a:lnTo>
                    <a:lnTo>
                      <a:pt x="38" y="255"/>
                    </a:lnTo>
                    <a:lnTo>
                      <a:pt x="71" y="132"/>
                    </a:lnTo>
                    <a:lnTo>
                      <a:pt x="104" y="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1" name="Freeform 19"/>
              <p:cNvSpPr>
                <a:spLocks/>
              </p:cNvSpPr>
              <p:nvPr/>
            </p:nvSpPr>
            <p:spPr bwMode="auto">
              <a:xfrm>
                <a:off x="2850" y="3046"/>
                <a:ext cx="141" cy="394"/>
              </a:xfrm>
              <a:custGeom>
                <a:avLst/>
                <a:gdLst>
                  <a:gd name="T0" fmla="*/ 0 w 284"/>
                  <a:gd name="T1" fmla="*/ 1 h 788"/>
                  <a:gd name="T2" fmla="*/ 0 w 284"/>
                  <a:gd name="T3" fmla="*/ 0 h 788"/>
                  <a:gd name="T4" fmla="*/ 0 w 284"/>
                  <a:gd name="T5" fmla="*/ 0 h 788"/>
                  <a:gd name="T6" fmla="*/ 0 w 284"/>
                  <a:gd name="T7" fmla="*/ 1 h 788"/>
                  <a:gd name="T8" fmla="*/ 0 w 284"/>
                  <a:gd name="T9" fmla="*/ 1 h 788"/>
                  <a:gd name="T10" fmla="*/ 0 w 284"/>
                  <a:gd name="T11" fmla="*/ 1 h 788"/>
                  <a:gd name="T12" fmla="*/ 0 w 284"/>
                  <a:gd name="T13" fmla="*/ 1 h 788"/>
                  <a:gd name="T14" fmla="*/ 0 w 284"/>
                  <a:gd name="T15" fmla="*/ 1 h 788"/>
                  <a:gd name="T16" fmla="*/ 0 w 284"/>
                  <a:gd name="T17" fmla="*/ 1 h 788"/>
                  <a:gd name="T18" fmla="*/ 0 w 284"/>
                  <a:gd name="T19" fmla="*/ 1 h 788"/>
                  <a:gd name="T20" fmla="*/ 0 w 284"/>
                  <a:gd name="T21" fmla="*/ 1 h 788"/>
                  <a:gd name="T22" fmla="*/ 0 w 284"/>
                  <a:gd name="T23" fmla="*/ 1 h 788"/>
                  <a:gd name="T24" fmla="*/ 0 w 284"/>
                  <a:gd name="T25" fmla="*/ 1 h 788"/>
                  <a:gd name="T26" fmla="*/ 0 w 284"/>
                  <a:gd name="T27" fmla="*/ 1 h 788"/>
                  <a:gd name="T28" fmla="*/ 0 w 284"/>
                  <a:gd name="T29" fmla="*/ 1 h 788"/>
                  <a:gd name="T30" fmla="*/ 0 w 284"/>
                  <a:gd name="T31" fmla="*/ 1 h 788"/>
                  <a:gd name="T32" fmla="*/ 0 w 284"/>
                  <a:gd name="T33" fmla="*/ 1 h 788"/>
                  <a:gd name="T34" fmla="*/ 0 w 284"/>
                  <a:gd name="T35" fmla="*/ 1 h 788"/>
                  <a:gd name="T36" fmla="*/ 0 w 284"/>
                  <a:gd name="T37" fmla="*/ 1 h 788"/>
                  <a:gd name="T38" fmla="*/ 0 w 284"/>
                  <a:gd name="T39" fmla="*/ 1 h 788"/>
                  <a:gd name="T40" fmla="*/ 0 w 284"/>
                  <a:gd name="T41" fmla="*/ 1 h 788"/>
                  <a:gd name="T42" fmla="*/ 0 w 284"/>
                  <a:gd name="T43" fmla="*/ 1 h 788"/>
                  <a:gd name="T44" fmla="*/ 0 w 284"/>
                  <a:gd name="T45" fmla="*/ 1 h 788"/>
                  <a:gd name="T46" fmla="*/ 0 w 284"/>
                  <a:gd name="T47" fmla="*/ 1 h 788"/>
                  <a:gd name="T48" fmla="*/ 0 w 284"/>
                  <a:gd name="T49" fmla="*/ 1 h 788"/>
                  <a:gd name="T50" fmla="*/ 0 w 284"/>
                  <a:gd name="T51" fmla="*/ 1 h 78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84"/>
                  <a:gd name="T79" fmla="*/ 0 h 788"/>
                  <a:gd name="T80" fmla="*/ 284 w 284"/>
                  <a:gd name="T81" fmla="*/ 788 h 78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84" h="788">
                    <a:moveTo>
                      <a:pt x="150" y="64"/>
                    </a:moveTo>
                    <a:lnTo>
                      <a:pt x="196" y="0"/>
                    </a:lnTo>
                    <a:lnTo>
                      <a:pt x="254" y="0"/>
                    </a:lnTo>
                    <a:lnTo>
                      <a:pt x="284" y="49"/>
                    </a:lnTo>
                    <a:lnTo>
                      <a:pt x="270" y="102"/>
                    </a:lnTo>
                    <a:lnTo>
                      <a:pt x="235" y="113"/>
                    </a:lnTo>
                    <a:lnTo>
                      <a:pt x="190" y="140"/>
                    </a:lnTo>
                    <a:lnTo>
                      <a:pt x="152" y="184"/>
                    </a:lnTo>
                    <a:lnTo>
                      <a:pt x="125" y="233"/>
                    </a:lnTo>
                    <a:lnTo>
                      <a:pt x="92" y="322"/>
                    </a:lnTo>
                    <a:lnTo>
                      <a:pt x="54" y="434"/>
                    </a:lnTo>
                    <a:lnTo>
                      <a:pt x="42" y="554"/>
                    </a:lnTo>
                    <a:lnTo>
                      <a:pt x="58" y="634"/>
                    </a:lnTo>
                    <a:lnTo>
                      <a:pt x="67" y="692"/>
                    </a:lnTo>
                    <a:lnTo>
                      <a:pt x="86" y="734"/>
                    </a:lnTo>
                    <a:lnTo>
                      <a:pt x="80" y="775"/>
                    </a:lnTo>
                    <a:lnTo>
                      <a:pt x="51" y="788"/>
                    </a:lnTo>
                    <a:lnTo>
                      <a:pt x="26" y="756"/>
                    </a:lnTo>
                    <a:lnTo>
                      <a:pt x="0" y="708"/>
                    </a:lnTo>
                    <a:lnTo>
                      <a:pt x="9" y="670"/>
                    </a:lnTo>
                    <a:lnTo>
                      <a:pt x="15" y="547"/>
                    </a:lnTo>
                    <a:lnTo>
                      <a:pt x="15" y="457"/>
                    </a:lnTo>
                    <a:lnTo>
                      <a:pt x="29" y="363"/>
                    </a:lnTo>
                    <a:lnTo>
                      <a:pt x="58" y="236"/>
                    </a:lnTo>
                    <a:lnTo>
                      <a:pt x="109" y="138"/>
                    </a:lnTo>
                    <a:lnTo>
                      <a:pt x="150" y="6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2" name="Freeform 20"/>
              <p:cNvSpPr>
                <a:spLocks/>
              </p:cNvSpPr>
              <p:nvPr/>
            </p:nvSpPr>
            <p:spPr bwMode="auto">
              <a:xfrm>
                <a:off x="2813" y="3395"/>
                <a:ext cx="158" cy="405"/>
              </a:xfrm>
              <a:custGeom>
                <a:avLst/>
                <a:gdLst>
                  <a:gd name="T0" fmla="*/ 1 w 316"/>
                  <a:gd name="T1" fmla="*/ 0 h 810"/>
                  <a:gd name="T2" fmla="*/ 1 w 316"/>
                  <a:gd name="T3" fmla="*/ 1 h 810"/>
                  <a:gd name="T4" fmla="*/ 1 w 316"/>
                  <a:gd name="T5" fmla="*/ 1 h 810"/>
                  <a:gd name="T6" fmla="*/ 1 w 316"/>
                  <a:gd name="T7" fmla="*/ 1 h 810"/>
                  <a:gd name="T8" fmla="*/ 1 w 316"/>
                  <a:gd name="T9" fmla="*/ 1 h 810"/>
                  <a:gd name="T10" fmla="*/ 1 w 316"/>
                  <a:gd name="T11" fmla="*/ 1 h 810"/>
                  <a:gd name="T12" fmla="*/ 1 w 316"/>
                  <a:gd name="T13" fmla="*/ 1 h 810"/>
                  <a:gd name="T14" fmla="*/ 1 w 316"/>
                  <a:gd name="T15" fmla="*/ 1 h 810"/>
                  <a:gd name="T16" fmla="*/ 1 w 316"/>
                  <a:gd name="T17" fmla="*/ 1 h 810"/>
                  <a:gd name="T18" fmla="*/ 1 w 316"/>
                  <a:gd name="T19" fmla="*/ 1 h 810"/>
                  <a:gd name="T20" fmla="*/ 1 w 316"/>
                  <a:gd name="T21" fmla="*/ 1 h 810"/>
                  <a:gd name="T22" fmla="*/ 1 w 316"/>
                  <a:gd name="T23" fmla="*/ 1 h 810"/>
                  <a:gd name="T24" fmla="*/ 1 w 316"/>
                  <a:gd name="T25" fmla="*/ 1 h 810"/>
                  <a:gd name="T26" fmla="*/ 1 w 316"/>
                  <a:gd name="T27" fmla="*/ 1 h 810"/>
                  <a:gd name="T28" fmla="*/ 1 w 316"/>
                  <a:gd name="T29" fmla="*/ 1 h 810"/>
                  <a:gd name="T30" fmla="*/ 0 w 316"/>
                  <a:gd name="T31" fmla="*/ 1 h 810"/>
                  <a:gd name="T32" fmla="*/ 1 w 316"/>
                  <a:gd name="T33" fmla="*/ 1 h 810"/>
                  <a:gd name="T34" fmla="*/ 1 w 316"/>
                  <a:gd name="T35" fmla="*/ 1 h 810"/>
                  <a:gd name="T36" fmla="*/ 1 w 316"/>
                  <a:gd name="T37" fmla="*/ 1 h 810"/>
                  <a:gd name="T38" fmla="*/ 1 w 316"/>
                  <a:gd name="T39" fmla="*/ 1 h 810"/>
                  <a:gd name="T40" fmla="*/ 1 w 316"/>
                  <a:gd name="T41" fmla="*/ 1 h 810"/>
                  <a:gd name="T42" fmla="*/ 1 w 316"/>
                  <a:gd name="T43" fmla="*/ 1 h 810"/>
                  <a:gd name="T44" fmla="*/ 1 w 316"/>
                  <a:gd name="T45" fmla="*/ 1 h 810"/>
                  <a:gd name="T46" fmla="*/ 1 w 316"/>
                  <a:gd name="T47" fmla="*/ 1 h 810"/>
                  <a:gd name="T48" fmla="*/ 1 w 316"/>
                  <a:gd name="T49" fmla="*/ 1 h 810"/>
                  <a:gd name="T50" fmla="*/ 1 w 316"/>
                  <a:gd name="T51" fmla="*/ 1 h 810"/>
                  <a:gd name="T52" fmla="*/ 1 w 316"/>
                  <a:gd name="T53" fmla="*/ 1 h 810"/>
                  <a:gd name="T54" fmla="*/ 1 w 316"/>
                  <a:gd name="T55" fmla="*/ 1 h 810"/>
                  <a:gd name="T56" fmla="*/ 1 w 316"/>
                  <a:gd name="T57" fmla="*/ 0 h 8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16"/>
                  <a:gd name="T88" fmla="*/ 0 h 810"/>
                  <a:gd name="T89" fmla="*/ 316 w 316"/>
                  <a:gd name="T90" fmla="*/ 810 h 81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16" h="810">
                    <a:moveTo>
                      <a:pt x="267" y="0"/>
                    </a:moveTo>
                    <a:lnTo>
                      <a:pt x="316" y="42"/>
                    </a:lnTo>
                    <a:lnTo>
                      <a:pt x="315" y="111"/>
                    </a:lnTo>
                    <a:lnTo>
                      <a:pt x="292" y="173"/>
                    </a:lnTo>
                    <a:lnTo>
                      <a:pt x="264" y="292"/>
                    </a:lnTo>
                    <a:lnTo>
                      <a:pt x="242" y="413"/>
                    </a:lnTo>
                    <a:lnTo>
                      <a:pt x="242" y="507"/>
                    </a:lnTo>
                    <a:lnTo>
                      <a:pt x="251" y="630"/>
                    </a:lnTo>
                    <a:lnTo>
                      <a:pt x="267" y="701"/>
                    </a:lnTo>
                    <a:lnTo>
                      <a:pt x="292" y="735"/>
                    </a:lnTo>
                    <a:lnTo>
                      <a:pt x="292" y="778"/>
                    </a:lnTo>
                    <a:lnTo>
                      <a:pt x="251" y="787"/>
                    </a:lnTo>
                    <a:lnTo>
                      <a:pt x="193" y="803"/>
                    </a:lnTo>
                    <a:lnTo>
                      <a:pt x="119" y="810"/>
                    </a:lnTo>
                    <a:lnTo>
                      <a:pt x="28" y="810"/>
                    </a:lnTo>
                    <a:lnTo>
                      <a:pt x="0" y="787"/>
                    </a:lnTo>
                    <a:lnTo>
                      <a:pt x="20" y="759"/>
                    </a:lnTo>
                    <a:lnTo>
                      <a:pt x="100" y="762"/>
                    </a:lnTo>
                    <a:lnTo>
                      <a:pt x="152" y="762"/>
                    </a:lnTo>
                    <a:lnTo>
                      <a:pt x="218" y="751"/>
                    </a:lnTo>
                    <a:lnTo>
                      <a:pt x="235" y="729"/>
                    </a:lnTo>
                    <a:lnTo>
                      <a:pt x="226" y="671"/>
                    </a:lnTo>
                    <a:lnTo>
                      <a:pt x="202" y="562"/>
                    </a:lnTo>
                    <a:lnTo>
                      <a:pt x="202" y="449"/>
                    </a:lnTo>
                    <a:lnTo>
                      <a:pt x="209" y="308"/>
                    </a:lnTo>
                    <a:lnTo>
                      <a:pt x="218" y="166"/>
                    </a:lnTo>
                    <a:lnTo>
                      <a:pt x="240" y="58"/>
                    </a:lnTo>
                    <a:lnTo>
                      <a:pt x="260" y="19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3" name="Freeform 21"/>
              <p:cNvSpPr>
                <a:spLocks/>
              </p:cNvSpPr>
              <p:nvPr/>
            </p:nvSpPr>
            <p:spPr bwMode="auto">
              <a:xfrm>
                <a:off x="2946" y="3404"/>
                <a:ext cx="110" cy="431"/>
              </a:xfrm>
              <a:custGeom>
                <a:avLst/>
                <a:gdLst>
                  <a:gd name="T0" fmla="*/ 1 w 220"/>
                  <a:gd name="T1" fmla="*/ 0 h 863"/>
                  <a:gd name="T2" fmla="*/ 1 w 220"/>
                  <a:gd name="T3" fmla="*/ 0 h 863"/>
                  <a:gd name="T4" fmla="*/ 1 w 220"/>
                  <a:gd name="T5" fmla="*/ 0 h 863"/>
                  <a:gd name="T6" fmla="*/ 1 w 220"/>
                  <a:gd name="T7" fmla="*/ 0 h 863"/>
                  <a:gd name="T8" fmla="*/ 1 w 220"/>
                  <a:gd name="T9" fmla="*/ 0 h 863"/>
                  <a:gd name="T10" fmla="*/ 1 w 220"/>
                  <a:gd name="T11" fmla="*/ 0 h 863"/>
                  <a:gd name="T12" fmla="*/ 1 w 220"/>
                  <a:gd name="T13" fmla="*/ 0 h 863"/>
                  <a:gd name="T14" fmla="*/ 1 w 220"/>
                  <a:gd name="T15" fmla="*/ 0 h 863"/>
                  <a:gd name="T16" fmla="*/ 1 w 220"/>
                  <a:gd name="T17" fmla="*/ 0 h 863"/>
                  <a:gd name="T18" fmla="*/ 1 w 220"/>
                  <a:gd name="T19" fmla="*/ 0 h 863"/>
                  <a:gd name="T20" fmla="*/ 1 w 220"/>
                  <a:gd name="T21" fmla="*/ 0 h 863"/>
                  <a:gd name="T22" fmla="*/ 1 w 220"/>
                  <a:gd name="T23" fmla="*/ 0 h 863"/>
                  <a:gd name="T24" fmla="*/ 1 w 220"/>
                  <a:gd name="T25" fmla="*/ 0 h 863"/>
                  <a:gd name="T26" fmla="*/ 0 w 220"/>
                  <a:gd name="T27" fmla="*/ 0 h 863"/>
                  <a:gd name="T28" fmla="*/ 1 w 220"/>
                  <a:gd name="T29" fmla="*/ 0 h 863"/>
                  <a:gd name="T30" fmla="*/ 1 w 220"/>
                  <a:gd name="T31" fmla="*/ 0 h 863"/>
                  <a:gd name="T32" fmla="*/ 1 w 220"/>
                  <a:gd name="T33" fmla="*/ 0 h 863"/>
                  <a:gd name="T34" fmla="*/ 1 w 220"/>
                  <a:gd name="T35" fmla="*/ 0 h 863"/>
                  <a:gd name="T36" fmla="*/ 1 w 220"/>
                  <a:gd name="T37" fmla="*/ 0 h 863"/>
                  <a:gd name="T38" fmla="*/ 1 w 220"/>
                  <a:gd name="T39" fmla="*/ 0 h 863"/>
                  <a:gd name="T40" fmla="*/ 1 w 220"/>
                  <a:gd name="T41" fmla="*/ 0 h 863"/>
                  <a:gd name="T42" fmla="*/ 1 w 220"/>
                  <a:gd name="T43" fmla="*/ 0 h 863"/>
                  <a:gd name="T44" fmla="*/ 1 w 220"/>
                  <a:gd name="T45" fmla="*/ 0 h 863"/>
                  <a:gd name="T46" fmla="*/ 1 w 220"/>
                  <a:gd name="T47" fmla="*/ 0 h 863"/>
                  <a:gd name="T48" fmla="*/ 1 w 220"/>
                  <a:gd name="T49" fmla="*/ 0 h 863"/>
                  <a:gd name="T50" fmla="*/ 1 w 220"/>
                  <a:gd name="T51" fmla="*/ 0 h 863"/>
                  <a:gd name="T52" fmla="*/ 1 w 220"/>
                  <a:gd name="T53" fmla="*/ 0 h 863"/>
                  <a:gd name="T54" fmla="*/ 1 w 220"/>
                  <a:gd name="T55" fmla="*/ 0 h 8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20"/>
                  <a:gd name="T85" fmla="*/ 0 h 863"/>
                  <a:gd name="T86" fmla="*/ 220 w 220"/>
                  <a:gd name="T87" fmla="*/ 863 h 8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20" h="863">
                    <a:moveTo>
                      <a:pt x="148" y="17"/>
                    </a:moveTo>
                    <a:lnTo>
                      <a:pt x="99" y="0"/>
                    </a:lnTo>
                    <a:lnTo>
                      <a:pt x="71" y="39"/>
                    </a:lnTo>
                    <a:lnTo>
                      <a:pt x="65" y="100"/>
                    </a:lnTo>
                    <a:lnTo>
                      <a:pt x="83" y="154"/>
                    </a:lnTo>
                    <a:lnTo>
                      <a:pt x="107" y="212"/>
                    </a:lnTo>
                    <a:lnTo>
                      <a:pt x="129" y="303"/>
                    </a:lnTo>
                    <a:lnTo>
                      <a:pt x="132" y="393"/>
                    </a:lnTo>
                    <a:lnTo>
                      <a:pt x="132" y="486"/>
                    </a:lnTo>
                    <a:lnTo>
                      <a:pt x="138" y="682"/>
                    </a:lnTo>
                    <a:lnTo>
                      <a:pt x="145" y="734"/>
                    </a:lnTo>
                    <a:lnTo>
                      <a:pt x="74" y="763"/>
                    </a:lnTo>
                    <a:lnTo>
                      <a:pt x="22" y="815"/>
                    </a:lnTo>
                    <a:lnTo>
                      <a:pt x="0" y="837"/>
                    </a:lnTo>
                    <a:lnTo>
                      <a:pt x="13" y="854"/>
                    </a:lnTo>
                    <a:lnTo>
                      <a:pt x="83" y="863"/>
                    </a:lnTo>
                    <a:lnTo>
                      <a:pt x="99" y="814"/>
                    </a:lnTo>
                    <a:lnTo>
                      <a:pt x="156" y="766"/>
                    </a:lnTo>
                    <a:lnTo>
                      <a:pt x="206" y="740"/>
                    </a:lnTo>
                    <a:lnTo>
                      <a:pt x="220" y="717"/>
                    </a:lnTo>
                    <a:lnTo>
                      <a:pt x="197" y="698"/>
                    </a:lnTo>
                    <a:lnTo>
                      <a:pt x="178" y="660"/>
                    </a:lnTo>
                    <a:lnTo>
                      <a:pt x="178" y="569"/>
                    </a:lnTo>
                    <a:lnTo>
                      <a:pt x="171" y="403"/>
                    </a:lnTo>
                    <a:lnTo>
                      <a:pt x="165" y="271"/>
                    </a:lnTo>
                    <a:lnTo>
                      <a:pt x="165" y="165"/>
                    </a:lnTo>
                    <a:lnTo>
                      <a:pt x="165" y="64"/>
                    </a:lnTo>
                    <a:lnTo>
                      <a:pt x="148" y="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64" name="Freeform 22"/>
              <p:cNvSpPr>
                <a:spLocks/>
              </p:cNvSpPr>
              <p:nvPr/>
            </p:nvSpPr>
            <p:spPr bwMode="auto">
              <a:xfrm>
                <a:off x="2915" y="2786"/>
                <a:ext cx="210" cy="239"/>
              </a:xfrm>
              <a:custGeom>
                <a:avLst/>
                <a:gdLst>
                  <a:gd name="T0" fmla="*/ 0 w 421"/>
                  <a:gd name="T1" fmla="*/ 1 h 477"/>
                  <a:gd name="T2" fmla="*/ 0 w 421"/>
                  <a:gd name="T3" fmla="*/ 1 h 477"/>
                  <a:gd name="T4" fmla="*/ 0 w 421"/>
                  <a:gd name="T5" fmla="*/ 1 h 477"/>
                  <a:gd name="T6" fmla="*/ 0 w 421"/>
                  <a:gd name="T7" fmla="*/ 1 h 477"/>
                  <a:gd name="T8" fmla="*/ 0 w 421"/>
                  <a:gd name="T9" fmla="*/ 0 h 477"/>
                  <a:gd name="T10" fmla="*/ 0 w 421"/>
                  <a:gd name="T11" fmla="*/ 1 h 477"/>
                  <a:gd name="T12" fmla="*/ 0 w 421"/>
                  <a:gd name="T13" fmla="*/ 1 h 477"/>
                  <a:gd name="T14" fmla="*/ 0 w 421"/>
                  <a:gd name="T15" fmla="*/ 1 h 477"/>
                  <a:gd name="T16" fmla="*/ 0 w 421"/>
                  <a:gd name="T17" fmla="*/ 1 h 477"/>
                  <a:gd name="T18" fmla="*/ 0 w 421"/>
                  <a:gd name="T19" fmla="*/ 1 h 477"/>
                  <a:gd name="T20" fmla="*/ 0 w 421"/>
                  <a:gd name="T21" fmla="*/ 1 h 477"/>
                  <a:gd name="T22" fmla="*/ 0 w 421"/>
                  <a:gd name="T23" fmla="*/ 1 h 477"/>
                  <a:gd name="T24" fmla="*/ 0 w 421"/>
                  <a:gd name="T25" fmla="*/ 1 h 477"/>
                  <a:gd name="T26" fmla="*/ 0 w 421"/>
                  <a:gd name="T27" fmla="*/ 1 h 477"/>
                  <a:gd name="T28" fmla="*/ 0 w 421"/>
                  <a:gd name="T29" fmla="*/ 1 h 477"/>
                  <a:gd name="T30" fmla="*/ 0 w 421"/>
                  <a:gd name="T31" fmla="*/ 1 h 477"/>
                  <a:gd name="T32" fmla="*/ 0 w 421"/>
                  <a:gd name="T33" fmla="*/ 1 h 477"/>
                  <a:gd name="T34" fmla="*/ 0 w 421"/>
                  <a:gd name="T35" fmla="*/ 1 h 477"/>
                  <a:gd name="T36" fmla="*/ 0 w 421"/>
                  <a:gd name="T37" fmla="*/ 1 h 477"/>
                  <a:gd name="T38" fmla="*/ 0 w 421"/>
                  <a:gd name="T39" fmla="*/ 1 h 477"/>
                  <a:gd name="T40" fmla="*/ 0 w 421"/>
                  <a:gd name="T41" fmla="*/ 1 h 477"/>
                  <a:gd name="T42" fmla="*/ 0 w 421"/>
                  <a:gd name="T43" fmla="*/ 1 h 477"/>
                  <a:gd name="T44" fmla="*/ 0 w 421"/>
                  <a:gd name="T45" fmla="*/ 1 h 4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21"/>
                  <a:gd name="T70" fmla="*/ 0 h 477"/>
                  <a:gd name="T71" fmla="*/ 421 w 421"/>
                  <a:gd name="T72" fmla="*/ 477 h 4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21" h="477">
                    <a:moveTo>
                      <a:pt x="393" y="271"/>
                    </a:moveTo>
                    <a:lnTo>
                      <a:pt x="406" y="216"/>
                    </a:lnTo>
                    <a:lnTo>
                      <a:pt x="421" y="139"/>
                    </a:lnTo>
                    <a:lnTo>
                      <a:pt x="387" y="65"/>
                    </a:lnTo>
                    <a:lnTo>
                      <a:pt x="320" y="0"/>
                    </a:lnTo>
                    <a:lnTo>
                      <a:pt x="264" y="6"/>
                    </a:lnTo>
                    <a:lnTo>
                      <a:pt x="216" y="41"/>
                    </a:lnTo>
                    <a:lnTo>
                      <a:pt x="158" y="111"/>
                    </a:lnTo>
                    <a:lnTo>
                      <a:pt x="126" y="188"/>
                    </a:lnTo>
                    <a:lnTo>
                      <a:pt x="87" y="215"/>
                    </a:lnTo>
                    <a:lnTo>
                      <a:pt x="27" y="234"/>
                    </a:lnTo>
                    <a:lnTo>
                      <a:pt x="0" y="265"/>
                    </a:lnTo>
                    <a:lnTo>
                      <a:pt x="13" y="280"/>
                    </a:lnTo>
                    <a:lnTo>
                      <a:pt x="73" y="262"/>
                    </a:lnTo>
                    <a:lnTo>
                      <a:pt x="105" y="260"/>
                    </a:lnTo>
                    <a:lnTo>
                      <a:pt x="99" y="332"/>
                    </a:lnTo>
                    <a:lnTo>
                      <a:pt x="111" y="406"/>
                    </a:lnTo>
                    <a:lnTo>
                      <a:pt x="135" y="449"/>
                    </a:lnTo>
                    <a:lnTo>
                      <a:pt x="169" y="477"/>
                    </a:lnTo>
                    <a:lnTo>
                      <a:pt x="250" y="453"/>
                    </a:lnTo>
                    <a:lnTo>
                      <a:pt x="326" y="406"/>
                    </a:lnTo>
                    <a:lnTo>
                      <a:pt x="369" y="345"/>
                    </a:lnTo>
                    <a:lnTo>
                      <a:pt x="393" y="2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2254" name="Group 23"/>
            <p:cNvGrpSpPr>
              <a:grpSpLocks/>
            </p:cNvGrpSpPr>
            <p:nvPr/>
          </p:nvGrpSpPr>
          <p:grpSpPr bwMode="auto">
            <a:xfrm>
              <a:off x="2406" y="2736"/>
              <a:ext cx="260" cy="1079"/>
              <a:chOff x="2406" y="2736"/>
              <a:chExt cx="260" cy="1079"/>
            </a:xfrm>
          </p:grpSpPr>
          <p:sp>
            <p:nvSpPr>
              <p:cNvPr id="52255" name="Freeform 24"/>
              <p:cNvSpPr>
                <a:spLocks/>
              </p:cNvSpPr>
              <p:nvPr/>
            </p:nvSpPr>
            <p:spPr bwMode="auto">
              <a:xfrm>
                <a:off x="2512" y="2984"/>
                <a:ext cx="153" cy="470"/>
              </a:xfrm>
              <a:custGeom>
                <a:avLst/>
                <a:gdLst>
                  <a:gd name="T0" fmla="*/ 1 w 306"/>
                  <a:gd name="T1" fmla="*/ 1 h 940"/>
                  <a:gd name="T2" fmla="*/ 1 w 306"/>
                  <a:gd name="T3" fmla="*/ 1 h 940"/>
                  <a:gd name="T4" fmla="*/ 1 w 306"/>
                  <a:gd name="T5" fmla="*/ 0 h 940"/>
                  <a:gd name="T6" fmla="*/ 1 w 306"/>
                  <a:gd name="T7" fmla="*/ 0 h 940"/>
                  <a:gd name="T8" fmla="*/ 1 w 306"/>
                  <a:gd name="T9" fmla="*/ 1 h 940"/>
                  <a:gd name="T10" fmla="*/ 1 w 306"/>
                  <a:gd name="T11" fmla="*/ 1 h 940"/>
                  <a:gd name="T12" fmla="*/ 1 w 306"/>
                  <a:gd name="T13" fmla="*/ 1 h 940"/>
                  <a:gd name="T14" fmla="*/ 1 w 306"/>
                  <a:gd name="T15" fmla="*/ 1 h 940"/>
                  <a:gd name="T16" fmla="*/ 1 w 306"/>
                  <a:gd name="T17" fmla="*/ 1 h 940"/>
                  <a:gd name="T18" fmla="*/ 1 w 306"/>
                  <a:gd name="T19" fmla="*/ 1 h 940"/>
                  <a:gd name="T20" fmla="*/ 1 w 306"/>
                  <a:gd name="T21" fmla="*/ 1 h 940"/>
                  <a:gd name="T22" fmla="*/ 1 w 306"/>
                  <a:gd name="T23" fmla="*/ 1 h 940"/>
                  <a:gd name="T24" fmla="*/ 1 w 306"/>
                  <a:gd name="T25" fmla="*/ 1 h 940"/>
                  <a:gd name="T26" fmla="*/ 1 w 306"/>
                  <a:gd name="T27" fmla="*/ 1 h 940"/>
                  <a:gd name="T28" fmla="*/ 1 w 306"/>
                  <a:gd name="T29" fmla="*/ 1 h 940"/>
                  <a:gd name="T30" fmla="*/ 0 w 306"/>
                  <a:gd name="T31" fmla="*/ 1 h 940"/>
                  <a:gd name="T32" fmla="*/ 1 w 306"/>
                  <a:gd name="T33" fmla="*/ 1 h 940"/>
                  <a:gd name="T34" fmla="*/ 1 w 306"/>
                  <a:gd name="T35" fmla="*/ 1 h 940"/>
                  <a:gd name="T36" fmla="*/ 1 w 306"/>
                  <a:gd name="T37" fmla="*/ 1 h 940"/>
                  <a:gd name="T38" fmla="*/ 1 w 306"/>
                  <a:gd name="T39" fmla="*/ 1 h 940"/>
                  <a:gd name="T40" fmla="*/ 1 w 306"/>
                  <a:gd name="T41" fmla="*/ 1 h 940"/>
                  <a:gd name="T42" fmla="*/ 1 w 306"/>
                  <a:gd name="T43" fmla="*/ 1 h 940"/>
                  <a:gd name="T44" fmla="*/ 1 w 306"/>
                  <a:gd name="T45" fmla="*/ 1 h 9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6"/>
                  <a:gd name="T70" fmla="*/ 0 h 940"/>
                  <a:gd name="T71" fmla="*/ 306 w 306"/>
                  <a:gd name="T72" fmla="*/ 940 h 9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6" h="940">
                    <a:moveTo>
                      <a:pt x="50" y="71"/>
                    </a:moveTo>
                    <a:lnTo>
                      <a:pt x="74" y="25"/>
                    </a:lnTo>
                    <a:lnTo>
                      <a:pt x="115" y="0"/>
                    </a:lnTo>
                    <a:lnTo>
                      <a:pt x="160" y="0"/>
                    </a:lnTo>
                    <a:lnTo>
                      <a:pt x="238" y="17"/>
                    </a:lnTo>
                    <a:lnTo>
                      <a:pt x="257" y="91"/>
                    </a:lnTo>
                    <a:lnTo>
                      <a:pt x="289" y="245"/>
                    </a:lnTo>
                    <a:lnTo>
                      <a:pt x="299" y="371"/>
                    </a:lnTo>
                    <a:lnTo>
                      <a:pt x="306" y="495"/>
                    </a:lnTo>
                    <a:lnTo>
                      <a:pt x="306" y="676"/>
                    </a:lnTo>
                    <a:lnTo>
                      <a:pt x="289" y="840"/>
                    </a:lnTo>
                    <a:lnTo>
                      <a:pt x="254" y="931"/>
                    </a:lnTo>
                    <a:lnTo>
                      <a:pt x="198" y="940"/>
                    </a:lnTo>
                    <a:lnTo>
                      <a:pt x="77" y="940"/>
                    </a:lnTo>
                    <a:lnTo>
                      <a:pt x="19" y="891"/>
                    </a:lnTo>
                    <a:lnTo>
                      <a:pt x="0" y="775"/>
                    </a:lnTo>
                    <a:lnTo>
                      <a:pt x="8" y="624"/>
                    </a:lnTo>
                    <a:lnTo>
                      <a:pt x="19" y="503"/>
                    </a:lnTo>
                    <a:lnTo>
                      <a:pt x="53" y="428"/>
                    </a:lnTo>
                    <a:lnTo>
                      <a:pt x="53" y="322"/>
                    </a:lnTo>
                    <a:lnTo>
                      <a:pt x="53" y="206"/>
                    </a:lnTo>
                    <a:lnTo>
                      <a:pt x="44" y="122"/>
                    </a:lnTo>
                    <a:lnTo>
                      <a:pt x="50" y="7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56" name="Freeform 25"/>
              <p:cNvSpPr>
                <a:spLocks/>
              </p:cNvSpPr>
              <p:nvPr/>
            </p:nvSpPr>
            <p:spPr bwMode="auto">
              <a:xfrm>
                <a:off x="2501" y="3383"/>
                <a:ext cx="165" cy="432"/>
              </a:xfrm>
              <a:custGeom>
                <a:avLst/>
                <a:gdLst>
                  <a:gd name="T0" fmla="*/ 1 w 329"/>
                  <a:gd name="T1" fmla="*/ 0 h 864"/>
                  <a:gd name="T2" fmla="*/ 1 w 329"/>
                  <a:gd name="T3" fmla="*/ 1 h 864"/>
                  <a:gd name="T4" fmla="*/ 1 w 329"/>
                  <a:gd name="T5" fmla="*/ 1 h 864"/>
                  <a:gd name="T6" fmla="*/ 1 w 329"/>
                  <a:gd name="T7" fmla="*/ 1 h 864"/>
                  <a:gd name="T8" fmla="*/ 1 w 329"/>
                  <a:gd name="T9" fmla="*/ 1 h 864"/>
                  <a:gd name="T10" fmla="*/ 1 w 329"/>
                  <a:gd name="T11" fmla="*/ 1 h 864"/>
                  <a:gd name="T12" fmla="*/ 1 w 329"/>
                  <a:gd name="T13" fmla="*/ 1 h 864"/>
                  <a:gd name="T14" fmla="*/ 1 w 329"/>
                  <a:gd name="T15" fmla="*/ 1 h 864"/>
                  <a:gd name="T16" fmla="*/ 1 w 329"/>
                  <a:gd name="T17" fmla="*/ 1 h 864"/>
                  <a:gd name="T18" fmla="*/ 1 w 329"/>
                  <a:gd name="T19" fmla="*/ 1 h 864"/>
                  <a:gd name="T20" fmla="*/ 1 w 329"/>
                  <a:gd name="T21" fmla="*/ 1 h 864"/>
                  <a:gd name="T22" fmla="*/ 1 w 329"/>
                  <a:gd name="T23" fmla="*/ 1 h 864"/>
                  <a:gd name="T24" fmla="*/ 1 w 329"/>
                  <a:gd name="T25" fmla="*/ 1 h 864"/>
                  <a:gd name="T26" fmla="*/ 1 w 329"/>
                  <a:gd name="T27" fmla="*/ 1 h 864"/>
                  <a:gd name="T28" fmla="*/ 1 w 329"/>
                  <a:gd name="T29" fmla="*/ 1 h 864"/>
                  <a:gd name="T30" fmla="*/ 1 w 329"/>
                  <a:gd name="T31" fmla="*/ 1 h 864"/>
                  <a:gd name="T32" fmla="*/ 0 w 329"/>
                  <a:gd name="T33" fmla="*/ 1 h 864"/>
                  <a:gd name="T34" fmla="*/ 1 w 329"/>
                  <a:gd name="T35" fmla="*/ 1 h 864"/>
                  <a:gd name="T36" fmla="*/ 1 w 329"/>
                  <a:gd name="T37" fmla="*/ 1 h 864"/>
                  <a:gd name="T38" fmla="*/ 1 w 329"/>
                  <a:gd name="T39" fmla="*/ 1 h 864"/>
                  <a:gd name="T40" fmla="*/ 1 w 329"/>
                  <a:gd name="T41" fmla="*/ 1 h 864"/>
                  <a:gd name="T42" fmla="*/ 1 w 329"/>
                  <a:gd name="T43" fmla="*/ 1 h 864"/>
                  <a:gd name="T44" fmla="*/ 1 w 329"/>
                  <a:gd name="T45" fmla="*/ 1 h 864"/>
                  <a:gd name="T46" fmla="*/ 1 w 329"/>
                  <a:gd name="T47" fmla="*/ 1 h 864"/>
                  <a:gd name="T48" fmla="*/ 1 w 329"/>
                  <a:gd name="T49" fmla="*/ 1 h 864"/>
                  <a:gd name="T50" fmla="*/ 1 w 329"/>
                  <a:gd name="T51" fmla="*/ 1 h 864"/>
                  <a:gd name="T52" fmla="*/ 1 w 329"/>
                  <a:gd name="T53" fmla="*/ 1 h 864"/>
                  <a:gd name="T54" fmla="*/ 1 w 329"/>
                  <a:gd name="T55" fmla="*/ 1 h 864"/>
                  <a:gd name="T56" fmla="*/ 1 w 329"/>
                  <a:gd name="T57" fmla="*/ 1 h 864"/>
                  <a:gd name="T58" fmla="*/ 1 w 329"/>
                  <a:gd name="T59" fmla="*/ 0 h 86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29"/>
                  <a:gd name="T91" fmla="*/ 0 h 864"/>
                  <a:gd name="T92" fmla="*/ 329 w 329"/>
                  <a:gd name="T93" fmla="*/ 864 h 86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29" h="864">
                    <a:moveTo>
                      <a:pt x="206" y="0"/>
                    </a:moveTo>
                    <a:lnTo>
                      <a:pt x="255" y="34"/>
                    </a:lnTo>
                    <a:lnTo>
                      <a:pt x="271" y="86"/>
                    </a:lnTo>
                    <a:lnTo>
                      <a:pt x="277" y="206"/>
                    </a:lnTo>
                    <a:lnTo>
                      <a:pt x="287" y="322"/>
                    </a:lnTo>
                    <a:lnTo>
                      <a:pt x="301" y="457"/>
                    </a:lnTo>
                    <a:lnTo>
                      <a:pt x="310" y="593"/>
                    </a:lnTo>
                    <a:lnTo>
                      <a:pt x="313" y="683"/>
                    </a:lnTo>
                    <a:lnTo>
                      <a:pt x="326" y="734"/>
                    </a:lnTo>
                    <a:lnTo>
                      <a:pt x="329" y="757"/>
                    </a:lnTo>
                    <a:lnTo>
                      <a:pt x="310" y="777"/>
                    </a:lnTo>
                    <a:lnTo>
                      <a:pt x="264" y="786"/>
                    </a:lnTo>
                    <a:lnTo>
                      <a:pt x="189" y="802"/>
                    </a:lnTo>
                    <a:lnTo>
                      <a:pt x="115" y="840"/>
                    </a:lnTo>
                    <a:lnTo>
                      <a:pt x="58" y="864"/>
                    </a:lnTo>
                    <a:lnTo>
                      <a:pt x="25" y="848"/>
                    </a:lnTo>
                    <a:lnTo>
                      <a:pt x="0" y="808"/>
                    </a:lnTo>
                    <a:lnTo>
                      <a:pt x="29" y="786"/>
                    </a:lnTo>
                    <a:lnTo>
                      <a:pt x="120" y="769"/>
                    </a:lnTo>
                    <a:lnTo>
                      <a:pt x="222" y="757"/>
                    </a:lnTo>
                    <a:lnTo>
                      <a:pt x="268" y="757"/>
                    </a:lnTo>
                    <a:lnTo>
                      <a:pt x="280" y="728"/>
                    </a:lnTo>
                    <a:lnTo>
                      <a:pt x="277" y="643"/>
                    </a:lnTo>
                    <a:lnTo>
                      <a:pt x="264" y="511"/>
                    </a:lnTo>
                    <a:lnTo>
                      <a:pt x="244" y="374"/>
                    </a:lnTo>
                    <a:lnTo>
                      <a:pt x="228" y="234"/>
                    </a:lnTo>
                    <a:lnTo>
                      <a:pt x="181" y="128"/>
                    </a:lnTo>
                    <a:lnTo>
                      <a:pt x="155" y="45"/>
                    </a:lnTo>
                    <a:lnTo>
                      <a:pt x="173" y="18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57" name="Freeform 26"/>
              <p:cNvSpPr>
                <a:spLocks/>
              </p:cNvSpPr>
              <p:nvPr/>
            </p:nvSpPr>
            <p:spPr bwMode="auto">
              <a:xfrm>
                <a:off x="2406" y="3393"/>
                <a:ext cx="169" cy="382"/>
              </a:xfrm>
              <a:custGeom>
                <a:avLst/>
                <a:gdLst>
                  <a:gd name="T0" fmla="*/ 1 w 338"/>
                  <a:gd name="T1" fmla="*/ 0 h 765"/>
                  <a:gd name="T2" fmla="*/ 1 w 338"/>
                  <a:gd name="T3" fmla="*/ 0 h 765"/>
                  <a:gd name="T4" fmla="*/ 1 w 338"/>
                  <a:gd name="T5" fmla="*/ 0 h 765"/>
                  <a:gd name="T6" fmla="*/ 1 w 338"/>
                  <a:gd name="T7" fmla="*/ 0 h 765"/>
                  <a:gd name="T8" fmla="*/ 1 w 338"/>
                  <a:gd name="T9" fmla="*/ 0 h 765"/>
                  <a:gd name="T10" fmla="*/ 1 w 338"/>
                  <a:gd name="T11" fmla="*/ 0 h 765"/>
                  <a:gd name="T12" fmla="*/ 1 w 338"/>
                  <a:gd name="T13" fmla="*/ 0 h 765"/>
                  <a:gd name="T14" fmla="*/ 1 w 338"/>
                  <a:gd name="T15" fmla="*/ 0 h 765"/>
                  <a:gd name="T16" fmla="*/ 1 w 338"/>
                  <a:gd name="T17" fmla="*/ 0 h 765"/>
                  <a:gd name="T18" fmla="*/ 1 w 338"/>
                  <a:gd name="T19" fmla="*/ 0 h 765"/>
                  <a:gd name="T20" fmla="*/ 1 w 338"/>
                  <a:gd name="T21" fmla="*/ 0 h 765"/>
                  <a:gd name="T22" fmla="*/ 1 w 338"/>
                  <a:gd name="T23" fmla="*/ 0 h 765"/>
                  <a:gd name="T24" fmla="*/ 1 w 338"/>
                  <a:gd name="T25" fmla="*/ 0 h 765"/>
                  <a:gd name="T26" fmla="*/ 1 w 338"/>
                  <a:gd name="T27" fmla="*/ 0 h 765"/>
                  <a:gd name="T28" fmla="*/ 1 w 338"/>
                  <a:gd name="T29" fmla="*/ 0 h 765"/>
                  <a:gd name="T30" fmla="*/ 1 w 338"/>
                  <a:gd name="T31" fmla="*/ 0 h 765"/>
                  <a:gd name="T32" fmla="*/ 1 w 338"/>
                  <a:gd name="T33" fmla="*/ 0 h 765"/>
                  <a:gd name="T34" fmla="*/ 1 w 338"/>
                  <a:gd name="T35" fmla="*/ 0 h 765"/>
                  <a:gd name="T36" fmla="*/ 1 w 338"/>
                  <a:gd name="T37" fmla="*/ 0 h 765"/>
                  <a:gd name="T38" fmla="*/ 0 w 338"/>
                  <a:gd name="T39" fmla="*/ 0 h 765"/>
                  <a:gd name="T40" fmla="*/ 0 w 338"/>
                  <a:gd name="T41" fmla="*/ 0 h 765"/>
                  <a:gd name="T42" fmla="*/ 1 w 338"/>
                  <a:gd name="T43" fmla="*/ 0 h 765"/>
                  <a:gd name="T44" fmla="*/ 1 w 338"/>
                  <a:gd name="T45" fmla="*/ 0 h 765"/>
                  <a:gd name="T46" fmla="*/ 1 w 338"/>
                  <a:gd name="T47" fmla="*/ 0 h 765"/>
                  <a:gd name="T48" fmla="*/ 1 w 338"/>
                  <a:gd name="T49" fmla="*/ 0 h 765"/>
                  <a:gd name="T50" fmla="*/ 1 w 338"/>
                  <a:gd name="T51" fmla="*/ 0 h 765"/>
                  <a:gd name="T52" fmla="*/ 1 w 338"/>
                  <a:gd name="T53" fmla="*/ 0 h 765"/>
                  <a:gd name="T54" fmla="*/ 1 w 338"/>
                  <a:gd name="T55" fmla="*/ 0 h 765"/>
                  <a:gd name="T56" fmla="*/ 1 w 338"/>
                  <a:gd name="T57" fmla="*/ 0 h 765"/>
                  <a:gd name="T58" fmla="*/ 1 w 338"/>
                  <a:gd name="T59" fmla="*/ 0 h 7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8"/>
                  <a:gd name="T91" fmla="*/ 0 h 765"/>
                  <a:gd name="T92" fmla="*/ 338 w 338"/>
                  <a:gd name="T93" fmla="*/ 765 h 7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8" h="765">
                    <a:moveTo>
                      <a:pt x="214" y="162"/>
                    </a:moveTo>
                    <a:lnTo>
                      <a:pt x="231" y="65"/>
                    </a:lnTo>
                    <a:lnTo>
                      <a:pt x="283" y="0"/>
                    </a:lnTo>
                    <a:lnTo>
                      <a:pt x="312" y="16"/>
                    </a:lnTo>
                    <a:lnTo>
                      <a:pt x="338" y="58"/>
                    </a:lnTo>
                    <a:lnTo>
                      <a:pt x="324" y="104"/>
                    </a:lnTo>
                    <a:lnTo>
                      <a:pt x="299" y="129"/>
                    </a:lnTo>
                    <a:lnTo>
                      <a:pt x="274" y="210"/>
                    </a:lnTo>
                    <a:lnTo>
                      <a:pt x="263" y="287"/>
                    </a:lnTo>
                    <a:lnTo>
                      <a:pt x="263" y="391"/>
                    </a:lnTo>
                    <a:lnTo>
                      <a:pt x="257" y="482"/>
                    </a:lnTo>
                    <a:lnTo>
                      <a:pt x="263" y="597"/>
                    </a:lnTo>
                    <a:lnTo>
                      <a:pt x="274" y="662"/>
                    </a:lnTo>
                    <a:lnTo>
                      <a:pt x="280" y="690"/>
                    </a:lnTo>
                    <a:lnTo>
                      <a:pt x="266" y="707"/>
                    </a:lnTo>
                    <a:lnTo>
                      <a:pt x="225" y="713"/>
                    </a:lnTo>
                    <a:lnTo>
                      <a:pt x="151" y="723"/>
                    </a:lnTo>
                    <a:lnTo>
                      <a:pt x="84" y="756"/>
                    </a:lnTo>
                    <a:lnTo>
                      <a:pt x="51" y="765"/>
                    </a:lnTo>
                    <a:lnTo>
                      <a:pt x="0" y="732"/>
                    </a:lnTo>
                    <a:lnTo>
                      <a:pt x="0" y="716"/>
                    </a:lnTo>
                    <a:lnTo>
                      <a:pt x="48" y="707"/>
                    </a:lnTo>
                    <a:lnTo>
                      <a:pt x="176" y="690"/>
                    </a:lnTo>
                    <a:lnTo>
                      <a:pt x="231" y="690"/>
                    </a:lnTo>
                    <a:lnTo>
                      <a:pt x="241" y="665"/>
                    </a:lnTo>
                    <a:lnTo>
                      <a:pt x="238" y="597"/>
                    </a:lnTo>
                    <a:lnTo>
                      <a:pt x="231" y="474"/>
                    </a:lnTo>
                    <a:lnTo>
                      <a:pt x="225" y="359"/>
                    </a:lnTo>
                    <a:lnTo>
                      <a:pt x="222" y="239"/>
                    </a:lnTo>
                    <a:lnTo>
                      <a:pt x="214" y="16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58" name="Freeform 27"/>
              <p:cNvSpPr>
                <a:spLocks/>
              </p:cNvSpPr>
              <p:nvPr/>
            </p:nvSpPr>
            <p:spPr bwMode="auto">
              <a:xfrm>
                <a:off x="2447" y="3002"/>
                <a:ext cx="112" cy="422"/>
              </a:xfrm>
              <a:custGeom>
                <a:avLst/>
                <a:gdLst>
                  <a:gd name="T0" fmla="*/ 0 w 225"/>
                  <a:gd name="T1" fmla="*/ 1 h 844"/>
                  <a:gd name="T2" fmla="*/ 0 w 225"/>
                  <a:gd name="T3" fmla="*/ 1 h 844"/>
                  <a:gd name="T4" fmla="*/ 0 w 225"/>
                  <a:gd name="T5" fmla="*/ 0 h 844"/>
                  <a:gd name="T6" fmla="*/ 0 w 225"/>
                  <a:gd name="T7" fmla="*/ 1 h 844"/>
                  <a:gd name="T8" fmla="*/ 0 w 225"/>
                  <a:gd name="T9" fmla="*/ 1 h 844"/>
                  <a:gd name="T10" fmla="*/ 0 w 225"/>
                  <a:gd name="T11" fmla="*/ 1 h 844"/>
                  <a:gd name="T12" fmla="*/ 0 w 225"/>
                  <a:gd name="T13" fmla="*/ 1 h 844"/>
                  <a:gd name="T14" fmla="*/ 0 w 225"/>
                  <a:gd name="T15" fmla="*/ 1 h 844"/>
                  <a:gd name="T16" fmla="*/ 0 w 225"/>
                  <a:gd name="T17" fmla="*/ 1 h 844"/>
                  <a:gd name="T18" fmla="*/ 0 w 225"/>
                  <a:gd name="T19" fmla="*/ 1 h 844"/>
                  <a:gd name="T20" fmla="*/ 0 w 225"/>
                  <a:gd name="T21" fmla="*/ 1 h 844"/>
                  <a:gd name="T22" fmla="*/ 0 w 225"/>
                  <a:gd name="T23" fmla="*/ 1 h 844"/>
                  <a:gd name="T24" fmla="*/ 0 w 225"/>
                  <a:gd name="T25" fmla="*/ 1 h 844"/>
                  <a:gd name="T26" fmla="*/ 0 w 225"/>
                  <a:gd name="T27" fmla="*/ 1 h 844"/>
                  <a:gd name="T28" fmla="*/ 0 w 225"/>
                  <a:gd name="T29" fmla="*/ 1 h 844"/>
                  <a:gd name="T30" fmla="*/ 0 w 225"/>
                  <a:gd name="T31" fmla="*/ 1 h 844"/>
                  <a:gd name="T32" fmla="*/ 0 w 225"/>
                  <a:gd name="T33" fmla="*/ 1 h 844"/>
                  <a:gd name="T34" fmla="*/ 0 w 225"/>
                  <a:gd name="T35" fmla="*/ 1 h 844"/>
                  <a:gd name="T36" fmla="*/ 0 w 225"/>
                  <a:gd name="T37" fmla="*/ 1 h 844"/>
                  <a:gd name="T38" fmla="*/ 0 w 225"/>
                  <a:gd name="T39" fmla="*/ 1 h 844"/>
                  <a:gd name="T40" fmla="*/ 0 w 225"/>
                  <a:gd name="T41" fmla="*/ 1 h 844"/>
                  <a:gd name="T42" fmla="*/ 0 w 225"/>
                  <a:gd name="T43" fmla="*/ 1 h 844"/>
                  <a:gd name="T44" fmla="*/ 0 w 225"/>
                  <a:gd name="T45" fmla="*/ 1 h 844"/>
                  <a:gd name="T46" fmla="*/ 0 w 225"/>
                  <a:gd name="T47" fmla="*/ 1 h 844"/>
                  <a:gd name="T48" fmla="*/ 0 w 225"/>
                  <a:gd name="T49" fmla="*/ 1 h 844"/>
                  <a:gd name="T50" fmla="*/ 0 w 225"/>
                  <a:gd name="T51" fmla="*/ 1 h 8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5"/>
                  <a:gd name="T79" fmla="*/ 0 h 844"/>
                  <a:gd name="T80" fmla="*/ 225 w 225"/>
                  <a:gd name="T81" fmla="*/ 844 h 8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5" h="844">
                    <a:moveTo>
                      <a:pt x="93" y="77"/>
                    </a:moveTo>
                    <a:lnTo>
                      <a:pt x="132" y="6"/>
                    </a:lnTo>
                    <a:lnTo>
                      <a:pt x="190" y="0"/>
                    </a:lnTo>
                    <a:lnTo>
                      <a:pt x="225" y="49"/>
                    </a:lnTo>
                    <a:lnTo>
                      <a:pt x="216" y="104"/>
                    </a:lnTo>
                    <a:lnTo>
                      <a:pt x="181" y="121"/>
                    </a:lnTo>
                    <a:lnTo>
                      <a:pt x="141" y="152"/>
                    </a:lnTo>
                    <a:lnTo>
                      <a:pt x="107" y="204"/>
                    </a:lnTo>
                    <a:lnTo>
                      <a:pt x="85" y="259"/>
                    </a:lnTo>
                    <a:lnTo>
                      <a:pt x="61" y="354"/>
                    </a:lnTo>
                    <a:lnTo>
                      <a:pt x="36" y="475"/>
                    </a:lnTo>
                    <a:lnTo>
                      <a:pt x="36" y="603"/>
                    </a:lnTo>
                    <a:lnTo>
                      <a:pt x="61" y="683"/>
                    </a:lnTo>
                    <a:lnTo>
                      <a:pt x="77" y="744"/>
                    </a:lnTo>
                    <a:lnTo>
                      <a:pt x="99" y="784"/>
                    </a:lnTo>
                    <a:lnTo>
                      <a:pt x="99" y="827"/>
                    </a:lnTo>
                    <a:lnTo>
                      <a:pt x="68" y="844"/>
                    </a:lnTo>
                    <a:lnTo>
                      <a:pt x="42" y="813"/>
                    </a:lnTo>
                    <a:lnTo>
                      <a:pt x="10" y="769"/>
                    </a:lnTo>
                    <a:lnTo>
                      <a:pt x="16" y="726"/>
                    </a:lnTo>
                    <a:lnTo>
                      <a:pt x="9" y="597"/>
                    </a:lnTo>
                    <a:lnTo>
                      <a:pt x="0" y="501"/>
                    </a:lnTo>
                    <a:lnTo>
                      <a:pt x="3" y="403"/>
                    </a:lnTo>
                    <a:lnTo>
                      <a:pt x="19" y="268"/>
                    </a:lnTo>
                    <a:lnTo>
                      <a:pt x="58" y="161"/>
                    </a:lnTo>
                    <a:lnTo>
                      <a:pt x="93" y="7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59" name="Freeform 28"/>
              <p:cNvSpPr>
                <a:spLocks/>
              </p:cNvSpPr>
              <p:nvPr/>
            </p:nvSpPr>
            <p:spPr bwMode="auto">
              <a:xfrm>
                <a:off x="2415" y="2736"/>
                <a:ext cx="211" cy="232"/>
              </a:xfrm>
              <a:custGeom>
                <a:avLst/>
                <a:gdLst>
                  <a:gd name="T0" fmla="*/ 1 w 421"/>
                  <a:gd name="T1" fmla="*/ 1 h 464"/>
                  <a:gd name="T2" fmla="*/ 1 w 421"/>
                  <a:gd name="T3" fmla="*/ 1 h 464"/>
                  <a:gd name="T4" fmla="*/ 1 w 421"/>
                  <a:gd name="T5" fmla="*/ 1 h 464"/>
                  <a:gd name="T6" fmla="*/ 1 w 421"/>
                  <a:gd name="T7" fmla="*/ 1 h 464"/>
                  <a:gd name="T8" fmla="*/ 1 w 421"/>
                  <a:gd name="T9" fmla="*/ 1 h 464"/>
                  <a:gd name="T10" fmla="*/ 1 w 421"/>
                  <a:gd name="T11" fmla="*/ 0 h 464"/>
                  <a:gd name="T12" fmla="*/ 1 w 421"/>
                  <a:gd name="T13" fmla="*/ 1 h 464"/>
                  <a:gd name="T14" fmla="*/ 1 w 421"/>
                  <a:gd name="T15" fmla="*/ 1 h 464"/>
                  <a:gd name="T16" fmla="*/ 1 w 421"/>
                  <a:gd name="T17" fmla="*/ 1 h 464"/>
                  <a:gd name="T18" fmla="*/ 1 w 421"/>
                  <a:gd name="T19" fmla="*/ 1 h 464"/>
                  <a:gd name="T20" fmla="*/ 1 w 421"/>
                  <a:gd name="T21" fmla="*/ 1 h 464"/>
                  <a:gd name="T22" fmla="*/ 1 w 421"/>
                  <a:gd name="T23" fmla="*/ 1 h 464"/>
                  <a:gd name="T24" fmla="*/ 1 w 421"/>
                  <a:gd name="T25" fmla="*/ 1 h 464"/>
                  <a:gd name="T26" fmla="*/ 1 w 421"/>
                  <a:gd name="T27" fmla="*/ 1 h 464"/>
                  <a:gd name="T28" fmla="*/ 1 w 421"/>
                  <a:gd name="T29" fmla="*/ 1 h 464"/>
                  <a:gd name="T30" fmla="*/ 1 w 421"/>
                  <a:gd name="T31" fmla="*/ 1 h 464"/>
                  <a:gd name="T32" fmla="*/ 1 w 421"/>
                  <a:gd name="T33" fmla="*/ 1 h 464"/>
                  <a:gd name="T34" fmla="*/ 1 w 421"/>
                  <a:gd name="T35" fmla="*/ 1 h 464"/>
                  <a:gd name="T36" fmla="*/ 1 w 421"/>
                  <a:gd name="T37" fmla="*/ 1 h 464"/>
                  <a:gd name="T38" fmla="*/ 1 w 421"/>
                  <a:gd name="T39" fmla="*/ 1 h 464"/>
                  <a:gd name="T40" fmla="*/ 1 w 421"/>
                  <a:gd name="T41" fmla="*/ 1 h 464"/>
                  <a:gd name="T42" fmla="*/ 1 w 421"/>
                  <a:gd name="T43" fmla="*/ 1 h 464"/>
                  <a:gd name="T44" fmla="*/ 0 w 421"/>
                  <a:gd name="T45" fmla="*/ 1 h 464"/>
                  <a:gd name="T46" fmla="*/ 1 w 421"/>
                  <a:gd name="T47" fmla="*/ 1 h 464"/>
                  <a:gd name="T48" fmla="*/ 1 w 421"/>
                  <a:gd name="T49" fmla="*/ 1 h 464"/>
                  <a:gd name="T50" fmla="*/ 1 w 421"/>
                  <a:gd name="T51" fmla="*/ 1 h 46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421"/>
                  <a:gd name="T79" fmla="*/ 0 h 464"/>
                  <a:gd name="T80" fmla="*/ 421 w 421"/>
                  <a:gd name="T81" fmla="*/ 464 h 46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421" h="464">
                    <a:moveTo>
                      <a:pt x="107" y="225"/>
                    </a:moveTo>
                    <a:lnTo>
                      <a:pt x="99" y="160"/>
                    </a:lnTo>
                    <a:lnTo>
                      <a:pt x="99" y="93"/>
                    </a:lnTo>
                    <a:lnTo>
                      <a:pt x="115" y="44"/>
                    </a:lnTo>
                    <a:lnTo>
                      <a:pt x="148" y="18"/>
                    </a:lnTo>
                    <a:lnTo>
                      <a:pt x="215" y="0"/>
                    </a:lnTo>
                    <a:lnTo>
                      <a:pt x="264" y="3"/>
                    </a:lnTo>
                    <a:lnTo>
                      <a:pt x="316" y="25"/>
                    </a:lnTo>
                    <a:lnTo>
                      <a:pt x="357" y="77"/>
                    </a:lnTo>
                    <a:lnTo>
                      <a:pt x="388" y="135"/>
                    </a:lnTo>
                    <a:lnTo>
                      <a:pt x="407" y="215"/>
                    </a:lnTo>
                    <a:lnTo>
                      <a:pt x="421" y="292"/>
                    </a:lnTo>
                    <a:lnTo>
                      <a:pt x="421" y="350"/>
                    </a:lnTo>
                    <a:lnTo>
                      <a:pt x="404" y="412"/>
                    </a:lnTo>
                    <a:lnTo>
                      <a:pt x="366" y="447"/>
                    </a:lnTo>
                    <a:lnTo>
                      <a:pt x="308" y="464"/>
                    </a:lnTo>
                    <a:lnTo>
                      <a:pt x="273" y="462"/>
                    </a:lnTo>
                    <a:lnTo>
                      <a:pt x="231" y="437"/>
                    </a:lnTo>
                    <a:lnTo>
                      <a:pt x="190" y="382"/>
                    </a:lnTo>
                    <a:lnTo>
                      <a:pt x="157" y="330"/>
                    </a:lnTo>
                    <a:lnTo>
                      <a:pt x="52" y="363"/>
                    </a:lnTo>
                    <a:lnTo>
                      <a:pt x="19" y="373"/>
                    </a:lnTo>
                    <a:lnTo>
                      <a:pt x="0" y="366"/>
                    </a:lnTo>
                    <a:lnTo>
                      <a:pt x="3" y="347"/>
                    </a:lnTo>
                    <a:lnTo>
                      <a:pt x="126" y="292"/>
                    </a:lnTo>
                    <a:lnTo>
                      <a:pt x="107" y="22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2229" name="Group 29"/>
          <p:cNvGrpSpPr>
            <a:grpSpLocks/>
          </p:cNvGrpSpPr>
          <p:nvPr/>
        </p:nvGrpSpPr>
        <p:grpSpPr bwMode="auto">
          <a:xfrm>
            <a:off x="5576888" y="4987925"/>
            <a:ext cx="3171825" cy="915988"/>
            <a:chOff x="1726" y="3003"/>
            <a:chExt cx="2545" cy="726"/>
          </a:xfrm>
        </p:grpSpPr>
        <p:sp>
          <p:nvSpPr>
            <p:cNvPr id="52237" name="Freeform 30"/>
            <p:cNvSpPr>
              <a:spLocks/>
            </p:cNvSpPr>
            <p:nvPr/>
          </p:nvSpPr>
          <p:spPr bwMode="auto">
            <a:xfrm>
              <a:off x="3682" y="3032"/>
              <a:ext cx="589" cy="697"/>
            </a:xfrm>
            <a:custGeom>
              <a:avLst/>
              <a:gdLst>
                <a:gd name="T0" fmla="*/ 0 w 1179"/>
                <a:gd name="T1" fmla="*/ 1 h 1394"/>
                <a:gd name="T2" fmla="*/ 0 w 1179"/>
                <a:gd name="T3" fmla="*/ 1 h 1394"/>
                <a:gd name="T4" fmla="*/ 0 w 1179"/>
                <a:gd name="T5" fmla="*/ 1 h 1394"/>
                <a:gd name="T6" fmla="*/ 0 w 1179"/>
                <a:gd name="T7" fmla="*/ 1 h 1394"/>
                <a:gd name="T8" fmla="*/ 0 w 1179"/>
                <a:gd name="T9" fmla="*/ 1 h 1394"/>
                <a:gd name="T10" fmla="*/ 0 w 1179"/>
                <a:gd name="T11" fmla="*/ 1 h 1394"/>
                <a:gd name="T12" fmla="*/ 0 w 1179"/>
                <a:gd name="T13" fmla="*/ 1 h 1394"/>
                <a:gd name="T14" fmla="*/ 0 w 1179"/>
                <a:gd name="T15" fmla="*/ 1 h 1394"/>
                <a:gd name="T16" fmla="*/ 0 w 1179"/>
                <a:gd name="T17" fmla="*/ 1 h 1394"/>
                <a:gd name="T18" fmla="*/ 0 w 1179"/>
                <a:gd name="T19" fmla="*/ 1 h 1394"/>
                <a:gd name="T20" fmla="*/ 0 w 1179"/>
                <a:gd name="T21" fmla="*/ 1 h 1394"/>
                <a:gd name="T22" fmla="*/ 0 w 1179"/>
                <a:gd name="T23" fmla="*/ 1 h 1394"/>
                <a:gd name="T24" fmla="*/ 0 w 1179"/>
                <a:gd name="T25" fmla="*/ 1 h 1394"/>
                <a:gd name="T26" fmla="*/ 0 w 1179"/>
                <a:gd name="T27" fmla="*/ 1 h 1394"/>
                <a:gd name="T28" fmla="*/ 0 w 1179"/>
                <a:gd name="T29" fmla="*/ 1 h 1394"/>
                <a:gd name="T30" fmla="*/ 0 w 1179"/>
                <a:gd name="T31" fmla="*/ 1 h 1394"/>
                <a:gd name="T32" fmla="*/ 0 w 1179"/>
                <a:gd name="T33" fmla="*/ 1 h 1394"/>
                <a:gd name="T34" fmla="*/ 0 w 1179"/>
                <a:gd name="T35" fmla="*/ 1 h 1394"/>
                <a:gd name="T36" fmla="*/ 0 w 1179"/>
                <a:gd name="T37" fmla="*/ 1 h 1394"/>
                <a:gd name="T38" fmla="*/ 0 w 1179"/>
                <a:gd name="T39" fmla="*/ 1 h 1394"/>
                <a:gd name="T40" fmla="*/ 0 w 1179"/>
                <a:gd name="T41" fmla="*/ 1 h 1394"/>
                <a:gd name="T42" fmla="*/ 0 w 1179"/>
                <a:gd name="T43" fmla="*/ 1 h 1394"/>
                <a:gd name="T44" fmla="*/ 0 w 1179"/>
                <a:gd name="T45" fmla="*/ 1 h 1394"/>
                <a:gd name="T46" fmla="*/ 0 w 1179"/>
                <a:gd name="T47" fmla="*/ 1 h 1394"/>
                <a:gd name="T48" fmla="*/ 0 w 1179"/>
                <a:gd name="T49" fmla="*/ 1 h 1394"/>
                <a:gd name="T50" fmla="*/ 0 w 1179"/>
                <a:gd name="T51" fmla="*/ 1 h 1394"/>
                <a:gd name="T52" fmla="*/ 0 w 1179"/>
                <a:gd name="T53" fmla="*/ 1 h 1394"/>
                <a:gd name="T54" fmla="*/ 0 w 1179"/>
                <a:gd name="T55" fmla="*/ 1 h 1394"/>
                <a:gd name="T56" fmla="*/ 0 w 1179"/>
                <a:gd name="T57" fmla="*/ 1 h 1394"/>
                <a:gd name="T58" fmla="*/ 0 w 1179"/>
                <a:gd name="T59" fmla="*/ 1 h 1394"/>
                <a:gd name="T60" fmla="*/ 0 w 1179"/>
                <a:gd name="T61" fmla="*/ 1 h 1394"/>
                <a:gd name="T62" fmla="*/ 0 w 1179"/>
                <a:gd name="T63" fmla="*/ 1 h 1394"/>
                <a:gd name="T64" fmla="*/ 0 w 1179"/>
                <a:gd name="T65" fmla="*/ 1 h 1394"/>
                <a:gd name="T66" fmla="*/ 0 w 1179"/>
                <a:gd name="T67" fmla="*/ 1 h 1394"/>
                <a:gd name="T68" fmla="*/ 0 w 1179"/>
                <a:gd name="T69" fmla="*/ 1 h 1394"/>
                <a:gd name="T70" fmla="*/ 0 w 1179"/>
                <a:gd name="T71" fmla="*/ 1 h 1394"/>
                <a:gd name="T72" fmla="*/ 0 w 1179"/>
                <a:gd name="T73" fmla="*/ 1 h 1394"/>
                <a:gd name="T74" fmla="*/ 0 w 1179"/>
                <a:gd name="T75" fmla="*/ 0 h 1394"/>
                <a:gd name="T76" fmla="*/ 0 w 1179"/>
                <a:gd name="T77" fmla="*/ 1 h 1394"/>
                <a:gd name="T78" fmla="*/ 0 w 1179"/>
                <a:gd name="T79" fmla="*/ 1 h 1394"/>
                <a:gd name="T80" fmla="*/ 0 w 1179"/>
                <a:gd name="T81" fmla="*/ 1 h 1394"/>
                <a:gd name="T82" fmla="*/ 0 w 1179"/>
                <a:gd name="T83" fmla="*/ 1 h 1394"/>
                <a:gd name="T84" fmla="*/ 0 w 1179"/>
                <a:gd name="T85" fmla="*/ 1 h 1394"/>
                <a:gd name="T86" fmla="*/ 0 w 1179"/>
                <a:gd name="T87" fmla="*/ 1 h 1394"/>
                <a:gd name="T88" fmla="*/ 0 w 1179"/>
                <a:gd name="T89" fmla="*/ 1 h 1394"/>
                <a:gd name="T90" fmla="*/ 0 w 1179"/>
                <a:gd name="T91" fmla="*/ 1 h 1394"/>
                <a:gd name="T92" fmla="*/ 0 w 1179"/>
                <a:gd name="T93" fmla="*/ 1 h 1394"/>
                <a:gd name="T94" fmla="*/ 0 w 1179"/>
                <a:gd name="T95" fmla="*/ 1 h 1394"/>
                <a:gd name="T96" fmla="*/ 0 w 1179"/>
                <a:gd name="T97" fmla="*/ 1 h 13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79"/>
                <a:gd name="T148" fmla="*/ 0 h 1394"/>
                <a:gd name="T149" fmla="*/ 1179 w 1179"/>
                <a:gd name="T150" fmla="*/ 1394 h 139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79" h="1394">
                  <a:moveTo>
                    <a:pt x="116" y="705"/>
                  </a:moveTo>
                  <a:lnTo>
                    <a:pt x="67" y="776"/>
                  </a:lnTo>
                  <a:lnTo>
                    <a:pt x="19" y="899"/>
                  </a:lnTo>
                  <a:lnTo>
                    <a:pt x="0" y="1056"/>
                  </a:lnTo>
                  <a:lnTo>
                    <a:pt x="18" y="1173"/>
                  </a:lnTo>
                  <a:lnTo>
                    <a:pt x="77" y="1269"/>
                  </a:lnTo>
                  <a:lnTo>
                    <a:pt x="157" y="1352"/>
                  </a:lnTo>
                  <a:lnTo>
                    <a:pt x="243" y="1394"/>
                  </a:lnTo>
                  <a:lnTo>
                    <a:pt x="353" y="1376"/>
                  </a:lnTo>
                  <a:lnTo>
                    <a:pt x="443" y="1352"/>
                  </a:lnTo>
                  <a:lnTo>
                    <a:pt x="520" y="1311"/>
                  </a:lnTo>
                  <a:lnTo>
                    <a:pt x="586" y="1217"/>
                  </a:lnTo>
                  <a:lnTo>
                    <a:pt x="624" y="1133"/>
                  </a:lnTo>
                  <a:lnTo>
                    <a:pt x="630" y="1020"/>
                  </a:lnTo>
                  <a:lnTo>
                    <a:pt x="630" y="966"/>
                  </a:lnTo>
                  <a:lnTo>
                    <a:pt x="695" y="1056"/>
                  </a:lnTo>
                  <a:lnTo>
                    <a:pt x="820" y="1121"/>
                  </a:lnTo>
                  <a:lnTo>
                    <a:pt x="879" y="1133"/>
                  </a:lnTo>
                  <a:lnTo>
                    <a:pt x="981" y="1115"/>
                  </a:lnTo>
                  <a:lnTo>
                    <a:pt x="1053" y="1086"/>
                  </a:lnTo>
                  <a:lnTo>
                    <a:pt x="1107" y="992"/>
                  </a:lnTo>
                  <a:lnTo>
                    <a:pt x="1171" y="905"/>
                  </a:lnTo>
                  <a:lnTo>
                    <a:pt x="1174" y="773"/>
                  </a:lnTo>
                  <a:lnTo>
                    <a:pt x="1179" y="677"/>
                  </a:lnTo>
                  <a:lnTo>
                    <a:pt x="1174" y="592"/>
                  </a:lnTo>
                  <a:lnTo>
                    <a:pt x="1094" y="474"/>
                  </a:lnTo>
                  <a:lnTo>
                    <a:pt x="1017" y="419"/>
                  </a:lnTo>
                  <a:lnTo>
                    <a:pt x="927" y="394"/>
                  </a:lnTo>
                  <a:lnTo>
                    <a:pt x="823" y="394"/>
                  </a:lnTo>
                  <a:lnTo>
                    <a:pt x="740" y="408"/>
                  </a:lnTo>
                  <a:lnTo>
                    <a:pt x="704" y="457"/>
                  </a:lnTo>
                  <a:lnTo>
                    <a:pt x="660" y="496"/>
                  </a:lnTo>
                  <a:lnTo>
                    <a:pt x="663" y="371"/>
                  </a:lnTo>
                  <a:lnTo>
                    <a:pt x="652" y="232"/>
                  </a:lnTo>
                  <a:lnTo>
                    <a:pt x="575" y="123"/>
                  </a:lnTo>
                  <a:lnTo>
                    <a:pt x="509" y="56"/>
                  </a:lnTo>
                  <a:lnTo>
                    <a:pt x="434" y="10"/>
                  </a:lnTo>
                  <a:lnTo>
                    <a:pt x="383" y="0"/>
                  </a:lnTo>
                  <a:lnTo>
                    <a:pt x="305" y="1"/>
                  </a:lnTo>
                  <a:lnTo>
                    <a:pt x="231" y="23"/>
                  </a:lnTo>
                  <a:lnTo>
                    <a:pt x="151" y="65"/>
                  </a:lnTo>
                  <a:lnTo>
                    <a:pt x="93" y="142"/>
                  </a:lnTo>
                  <a:lnTo>
                    <a:pt x="64" y="219"/>
                  </a:lnTo>
                  <a:lnTo>
                    <a:pt x="53" y="355"/>
                  </a:lnTo>
                  <a:lnTo>
                    <a:pt x="48" y="422"/>
                  </a:lnTo>
                  <a:lnTo>
                    <a:pt x="70" y="503"/>
                  </a:lnTo>
                  <a:lnTo>
                    <a:pt x="92" y="557"/>
                  </a:lnTo>
                  <a:lnTo>
                    <a:pt x="108" y="592"/>
                  </a:lnTo>
                  <a:lnTo>
                    <a:pt x="116" y="705"/>
                  </a:lnTo>
                  <a:close/>
                </a:path>
              </a:pathLst>
            </a:custGeom>
            <a:solidFill>
              <a:srgbClr val="CC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8" name="Freeform 31"/>
            <p:cNvSpPr>
              <a:spLocks/>
            </p:cNvSpPr>
            <p:nvPr/>
          </p:nvSpPr>
          <p:spPr bwMode="auto">
            <a:xfrm>
              <a:off x="3669" y="3003"/>
              <a:ext cx="590" cy="695"/>
            </a:xfrm>
            <a:custGeom>
              <a:avLst/>
              <a:gdLst>
                <a:gd name="T0" fmla="*/ 1 w 1180"/>
                <a:gd name="T1" fmla="*/ 1 h 1389"/>
                <a:gd name="T2" fmla="*/ 1 w 1180"/>
                <a:gd name="T3" fmla="*/ 1 h 1389"/>
                <a:gd name="T4" fmla="*/ 1 w 1180"/>
                <a:gd name="T5" fmla="*/ 1 h 1389"/>
                <a:gd name="T6" fmla="*/ 0 w 1180"/>
                <a:gd name="T7" fmla="*/ 1 h 1389"/>
                <a:gd name="T8" fmla="*/ 1 w 1180"/>
                <a:gd name="T9" fmla="*/ 1 h 1389"/>
                <a:gd name="T10" fmla="*/ 1 w 1180"/>
                <a:gd name="T11" fmla="*/ 1 h 1389"/>
                <a:gd name="T12" fmla="*/ 1 w 1180"/>
                <a:gd name="T13" fmla="*/ 1 h 1389"/>
                <a:gd name="T14" fmla="*/ 1 w 1180"/>
                <a:gd name="T15" fmla="*/ 1 h 1389"/>
                <a:gd name="T16" fmla="*/ 1 w 1180"/>
                <a:gd name="T17" fmla="*/ 1 h 1389"/>
                <a:gd name="T18" fmla="*/ 1 w 1180"/>
                <a:gd name="T19" fmla="*/ 1 h 1389"/>
                <a:gd name="T20" fmla="*/ 1 w 1180"/>
                <a:gd name="T21" fmla="*/ 1 h 1389"/>
                <a:gd name="T22" fmla="*/ 1 w 1180"/>
                <a:gd name="T23" fmla="*/ 1 h 1389"/>
                <a:gd name="T24" fmla="*/ 1 w 1180"/>
                <a:gd name="T25" fmla="*/ 1 h 1389"/>
                <a:gd name="T26" fmla="*/ 1 w 1180"/>
                <a:gd name="T27" fmla="*/ 1 h 1389"/>
                <a:gd name="T28" fmla="*/ 1 w 1180"/>
                <a:gd name="T29" fmla="*/ 1 h 1389"/>
                <a:gd name="T30" fmla="*/ 1 w 1180"/>
                <a:gd name="T31" fmla="*/ 1 h 1389"/>
                <a:gd name="T32" fmla="*/ 1 w 1180"/>
                <a:gd name="T33" fmla="*/ 1 h 1389"/>
                <a:gd name="T34" fmla="*/ 1 w 1180"/>
                <a:gd name="T35" fmla="*/ 1 h 1389"/>
                <a:gd name="T36" fmla="*/ 1 w 1180"/>
                <a:gd name="T37" fmla="*/ 1 h 1389"/>
                <a:gd name="T38" fmla="*/ 1 w 1180"/>
                <a:gd name="T39" fmla="*/ 1 h 1389"/>
                <a:gd name="T40" fmla="*/ 1 w 1180"/>
                <a:gd name="T41" fmla="*/ 1 h 1389"/>
                <a:gd name="T42" fmla="*/ 1 w 1180"/>
                <a:gd name="T43" fmla="*/ 1 h 1389"/>
                <a:gd name="T44" fmla="*/ 1 w 1180"/>
                <a:gd name="T45" fmla="*/ 1 h 1389"/>
                <a:gd name="T46" fmla="*/ 1 w 1180"/>
                <a:gd name="T47" fmla="*/ 1 h 1389"/>
                <a:gd name="T48" fmla="*/ 1 w 1180"/>
                <a:gd name="T49" fmla="*/ 1 h 1389"/>
                <a:gd name="T50" fmla="*/ 1 w 1180"/>
                <a:gd name="T51" fmla="*/ 1 h 1389"/>
                <a:gd name="T52" fmla="*/ 1 w 1180"/>
                <a:gd name="T53" fmla="*/ 1 h 1389"/>
                <a:gd name="T54" fmla="*/ 1 w 1180"/>
                <a:gd name="T55" fmla="*/ 1 h 1389"/>
                <a:gd name="T56" fmla="*/ 1 w 1180"/>
                <a:gd name="T57" fmla="*/ 1 h 1389"/>
                <a:gd name="T58" fmla="*/ 1 w 1180"/>
                <a:gd name="T59" fmla="*/ 1 h 1389"/>
                <a:gd name="T60" fmla="*/ 1 w 1180"/>
                <a:gd name="T61" fmla="*/ 1 h 1389"/>
                <a:gd name="T62" fmla="*/ 1 w 1180"/>
                <a:gd name="T63" fmla="*/ 1 h 1389"/>
                <a:gd name="T64" fmla="*/ 1 w 1180"/>
                <a:gd name="T65" fmla="*/ 1 h 1389"/>
                <a:gd name="T66" fmla="*/ 1 w 1180"/>
                <a:gd name="T67" fmla="*/ 1 h 1389"/>
                <a:gd name="T68" fmla="*/ 1 w 1180"/>
                <a:gd name="T69" fmla="*/ 1 h 1389"/>
                <a:gd name="T70" fmla="*/ 1 w 1180"/>
                <a:gd name="T71" fmla="*/ 1 h 1389"/>
                <a:gd name="T72" fmla="*/ 1 w 1180"/>
                <a:gd name="T73" fmla="*/ 1 h 1389"/>
                <a:gd name="T74" fmla="*/ 1 w 1180"/>
                <a:gd name="T75" fmla="*/ 1 h 1389"/>
                <a:gd name="T76" fmla="*/ 1 w 1180"/>
                <a:gd name="T77" fmla="*/ 0 h 1389"/>
                <a:gd name="T78" fmla="*/ 1 w 1180"/>
                <a:gd name="T79" fmla="*/ 1 h 1389"/>
                <a:gd name="T80" fmla="*/ 1 w 1180"/>
                <a:gd name="T81" fmla="*/ 1 h 1389"/>
                <a:gd name="T82" fmla="*/ 1 w 1180"/>
                <a:gd name="T83" fmla="*/ 1 h 1389"/>
                <a:gd name="T84" fmla="*/ 1 w 1180"/>
                <a:gd name="T85" fmla="*/ 1 h 1389"/>
                <a:gd name="T86" fmla="*/ 1 w 1180"/>
                <a:gd name="T87" fmla="*/ 1 h 1389"/>
                <a:gd name="T88" fmla="*/ 1 w 1180"/>
                <a:gd name="T89" fmla="*/ 1 h 1389"/>
                <a:gd name="T90" fmla="*/ 1 w 1180"/>
                <a:gd name="T91" fmla="*/ 1 h 1389"/>
                <a:gd name="T92" fmla="*/ 1 w 1180"/>
                <a:gd name="T93" fmla="*/ 1 h 1389"/>
                <a:gd name="T94" fmla="*/ 1 w 1180"/>
                <a:gd name="T95" fmla="*/ 1 h 1389"/>
                <a:gd name="T96" fmla="*/ 1 w 1180"/>
                <a:gd name="T97" fmla="*/ 1 h 138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80"/>
                <a:gd name="T148" fmla="*/ 0 h 1389"/>
                <a:gd name="T149" fmla="*/ 1180 w 1180"/>
                <a:gd name="T150" fmla="*/ 1389 h 138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80" h="1389">
                  <a:moveTo>
                    <a:pt x="110" y="704"/>
                  </a:moveTo>
                  <a:lnTo>
                    <a:pt x="72" y="782"/>
                  </a:lnTo>
                  <a:lnTo>
                    <a:pt x="20" y="895"/>
                  </a:lnTo>
                  <a:lnTo>
                    <a:pt x="0" y="1049"/>
                  </a:lnTo>
                  <a:lnTo>
                    <a:pt x="26" y="1181"/>
                  </a:lnTo>
                  <a:lnTo>
                    <a:pt x="72" y="1266"/>
                  </a:lnTo>
                  <a:lnTo>
                    <a:pt x="165" y="1354"/>
                  </a:lnTo>
                  <a:lnTo>
                    <a:pt x="245" y="1389"/>
                  </a:lnTo>
                  <a:lnTo>
                    <a:pt x="346" y="1376"/>
                  </a:lnTo>
                  <a:lnTo>
                    <a:pt x="448" y="1360"/>
                  </a:lnTo>
                  <a:lnTo>
                    <a:pt x="525" y="1306"/>
                  </a:lnTo>
                  <a:lnTo>
                    <a:pt x="577" y="1216"/>
                  </a:lnTo>
                  <a:lnTo>
                    <a:pt x="626" y="1132"/>
                  </a:lnTo>
                  <a:lnTo>
                    <a:pt x="623" y="1016"/>
                  </a:lnTo>
                  <a:lnTo>
                    <a:pt x="635" y="967"/>
                  </a:lnTo>
                  <a:lnTo>
                    <a:pt x="691" y="1055"/>
                  </a:lnTo>
                  <a:lnTo>
                    <a:pt x="823" y="1129"/>
                  </a:lnTo>
                  <a:lnTo>
                    <a:pt x="876" y="1129"/>
                  </a:lnTo>
                  <a:lnTo>
                    <a:pt x="983" y="1112"/>
                  </a:lnTo>
                  <a:lnTo>
                    <a:pt x="1045" y="1084"/>
                  </a:lnTo>
                  <a:lnTo>
                    <a:pt x="1109" y="985"/>
                  </a:lnTo>
                  <a:lnTo>
                    <a:pt x="1167" y="904"/>
                  </a:lnTo>
                  <a:lnTo>
                    <a:pt x="1177" y="769"/>
                  </a:lnTo>
                  <a:lnTo>
                    <a:pt x="1180" y="684"/>
                  </a:lnTo>
                  <a:lnTo>
                    <a:pt x="1167" y="591"/>
                  </a:lnTo>
                  <a:lnTo>
                    <a:pt x="1087" y="472"/>
                  </a:lnTo>
                  <a:lnTo>
                    <a:pt x="1019" y="415"/>
                  </a:lnTo>
                  <a:lnTo>
                    <a:pt x="922" y="404"/>
                  </a:lnTo>
                  <a:lnTo>
                    <a:pt x="826" y="389"/>
                  </a:lnTo>
                  <a:lnTo>
                    <a:pt x="733" y="404"/>
                  </a:lnTo>
                  <a:lnTo>
                    <a:pt x="706" y="456"/>
                  </a:lnTo>
                  <a:lnTo>
                    <a:pt x="654" y="492"/>
                  </a:lnTo>
                  <a:lnTo>
                    <a:pt x="659" y="367"/>
                  </a:lnTo>
                  <a:lnTo>
                    <a:pt x="645" y="228"/>
                  </a:lnTo>
                  <a:lnTo>
                    <a:pt x="574" y="115"/>
                  </a:lnTo>
                  <a:lnTo>
                    <a:pt x="513" y="52"/>
                  </a:lnTo>
                  <a:lnTo>
                    <a:pt x="439" y="9"/>
                  </a:lnTo>
                  <a:lnTo>
                    <a:pt x="378" y="6"/>
                  </a:lnTo>
                  <a:lnTo>
                    <a:pt x="300" y="0"/>
                  </a:lnTo>
                  <a:lnTo>
                    <a:pt x="236" y="19"/>
                  </a:lnTo>
                  <a:lnTo>
                    <a:pt x="155" y="61"/>
                  </a:lnTo>
                  <a:lnTo>
                    <a:pt x="100" y="135"/>
                  </a:lnTo>
                  <a:lnTo>
                    <a:pt x="69" y="216"/>
                  </a:lnTo>
                  <a:lnTo>
                    <a:pt x="46" y="363"/>
                  </a:lnTo>
                  <a:lnTo>
                    <a:pt x="39" y="421"/>
                  </a:lnTo>
                  <a:lnTo>
                    <a:pt x="61" y="502"/>
                  </a:lnTo>
                  <a:lnTo>
                    <a:pt x="100" y="560"/>
                  </a:lnTo>
                  <a:lnTo>
                    <a:pt x="110" y="591"/>
                  </a:lnTo>
                  <a:lnTo>
                    <a:pt x="110" y="704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9" name="Freeform 32"/>
            <p:cNvSpPr>
              <a:spLocks/>
            </p:cNvSpPr>
            <p:nvPr/>
          </p:nvSpPr>
          <p:spPr bwMode="auto">
            <a:xfrm>
              <a:off x="1726" y="3115"/>
              <a:ext cx="2127" cy="301"/>
            </a:xfrm>
            <a:custGeom>
              <a:avLst/>
              <a:gdLst>
                <a:gd name="T0" fmla="*/ 3 w 4253"/>
                <a:gd name="T1" fmla="*/ 1 h 601"/>
                <a:gd name="T2" fmla="*/ 3 w 4253"/>
                <a:gd name="T3" fmla="*/ 1 h 601"/>
                <a:gd name="T4" fmla="*/ 3 w 4253"/>
                <a:gd name="T5" fmla="*/ 1 h 601"/>
                <a:gd name="T6" fmla="*/ 3 w 4253"/>
                <a:gd name="T7" fmla="*/ 1 h 601"/>
                <a:gd name="T8" fmla="*/ 3 w 4253"/>
                <a:gd name="T9" fmla="*/ 1 h 601"/>
                <a:gd name="T10" fmla="*/ 3 w 4253"/>
                <a:gd name="T11" fmla="*/ 1 h 601"/>
                <a:gd name="T12" fmla="*/ 3 w 4253"/>
                <a:gd name="T13" fmla="*/ 1 h 601"/>
                <a:gd name="T14" fmla="*/ 3 w 4253"/>
                <a:gd name="T15" fmla="*/ 1 h 601"/>
                <a:gd name="T16" fmla="*/ 3 w 4253"/>
                <a:gd name="T17" fmla="*/ 1 h 601"/>
                <a:gd name="T18" fmla="*/ 3 w 4253"/>
                <a:gd name="T19" fmla="*/ 1 h 601"/>
                <a:gd name="T20" fmla="*/ 1 w 4253"/>
                <a:gd name="T21" fmla="*/ 0 h 601"/>
                <a:gd name="T22" fmla="*/ 1 w 4253"/>
                <a:gd name="T23" fmla="*/ 0 h 601"/>
                <a:gd name="T24" fmla="*/ 1 w 4253"/>
                <a:gd name="T25" fmla="*/ 1 h 601"/>
                <a:gd name="T26" fmla="*/ 1 w 4253"/>
                <a:gd name="T27" fmla="*/ 1 h 601"/>
                <a:gd name="T28" fmla="*/ 1 w 4253"/>
                <a:gd name="T29" fmla="*/ 1 h 601"/>
                <a:gd name="T30" fmla="*/ 1 w 4253"/>
                <a:gd name="T31" fmla="*/ 1 h 601"/>
                <a:gd name="T32" fmla="*/ 1 w 4253"/>
                <a:gd name="T33" fmla="*/ 1 h 601"/>
                <a:gd name="T34" fmla="*/ 1 w 4253"/>
                <a:gd name="T35" fmla="*/ 1 h 601"/>
                <a:gd name="T36" fmla="*/ 1 w 4253"/>
                <a:gd name="T37" fmla="*/ 1 h 601"/>
                <a:gd name="T38" fmla="*/ 1 w 4253"/>
                <a:gd name="T39" fmla="*/ 1 h 601"/>
                <a:gd name="T40" fmla="*/ 1 w 4253"/>
                <a:gd name="T41" fmla="*/ 1 h 601"/>
                <a:gd name="T42" fmla="*/ 0 w 4253"/>
                <a:gd name="T43" fmla="*/ 1 h 601"/>
                <a:gd name="T44" fmla="*/ 1 w 4253"/>
                <a:gd name="T45" fmla="*/ 1 h 601"/>
                <a:gd name="T46" fmla="*/ 1 w 4253"/>
                <a:gd name="T47" fmla="*/ 1 h 601"/>
                <a:gd name="T48" fmla="*/ 1 w 4253"/>
                <a:gd name="T49" fmla="*/ 1 h 601"/>
                <a:gd name="T50" fmla="*/ 1 w 4253"/>
                <a:gd name="T51" fmla="*/ 1 h 601"/>
                <a:gd name="T52" fmla="*/ 1 w 4253"/>
                <a:gd name="T53" fmla="*/ 1 h 601"/>
                <a:gd name="T54" fmla="*/ 1 w 4253"/>
                <a:gd name="T55" fmla="*/ 1 h 601"/>
                <a:gd name="T56" fmla="*/ 1 w 4253"/>
                <a:gd name="T57" fmla="*/ 1 h 601"/>
                <a:gd name="T58" fmla="*/ 1 w 4253"/>
                <a:gd name="T59" fmla="*/ 1 h 601"/>
                <a:gd name="T60" fmla="*/ 3 w 4253"/>
                <a:gd name="T61" fmla="*/ 1 h 601"/>
                <a:gd name="T62" fmla="*/ 3 w 4253"/>
                <a:gd name="T63" fmla="*/ 1 h 601"/>
                <a:gd name="T64" fmla="*/ 3 w 4253"/>
                <a:gd name="T65" fmla="*/ 1 h 601"/>
                <a:gd name="T66" fmla="*/ 3 w 4253"/>
                <a:gd name="T67" fmla="*/ 1 h 601"/>
                <a:gd name="T68" fmla="*/ 3 w 4253"/>
                <a:gd name="T69" fmla="*/ 1 h 601"/>
                <a:gd name="T70" fmla="*/ 3 w 4253"/>
                <a:gd name="T71" fmla="*/ 1 h 601"/>
                <a:gd name="T72" fmla="*/ 3 w 4253"/>
                <a:gd name="T73" fmla="*/ 1 h 601"/>
                <a:gd name="T74" fmla="*/ 3 w 4253"/>
                <a:gd name="T75" fmla="*/ 1 h 601"/>
                <a:gd name="T76" fmla="*/ 3 w 4253"/>
                <a:gd name="T77" fmla="*/ 1 h 601"/>
                <a:gd name="T78" fmla="*/ 3 w 4253"/>
                <a:gd name="T79" fmla="*/ 1 h 60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53"/>
                <a:gd name="T121" fmla="*/ 0 h 601"/>
                <a:gd name="T122" fmla="*/ 4253 w 4253"/>
                <a:gd name="T123" fmla="*/ 601 h 60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53" h="601">
                  <a:moveTo>
                    <a:pt x="4252" y="485"/>
                  </a:moveTo>
                  <a:lnTo>
                    <a:pt x="4253" y="463"/>
                  </a:lnTo>
                  <a:lnTo>
                    <a:pt x="4249" y="442"/>
                  </a:lnTo>
                  <a:lnTo>
                    <a:pt x="4241" y="423"/>
                  </a:lnTo>
                  <a:lnTo>
                    <a:pt x="4229" y="402"/>
                  </a:lnTo>
                  <a:lnTo>
                    <a:pt x="4216" y="386"/>
                  </a:lnTo>
                  <a:lnTo>
                    <a:pt x="4198" y="371"/>
                  </a:lnTo>
                  <a:lnTo>
                    <a:pt x="4180" y="361"/>
                  </a:lnTo>
                  <a:lnTo>
                    <a:pt x="4160" y="354"/>
                  </a:lnTo>
                  <a:lnTo>
                    <a:pt x="4137" y="349"/>
                  </a:lnTo>
                  <a:lnTo>
                    <a:pt x="138" y="0"/>
                  </a:lnTo>
                  <a:lnTo>
                    <a:pt x="116" y="0"/>
                  </a:lnTo>
                  <a:lnTo>
                    <a:pt x="94" y="4"/>
                  </a:lnTo>
                  <a:lnTo>
                    <a:pt x="74" y="11"/>
                  </a:lnTo>
                  <a:lnTo>
                    <a:pt x="54" y="22"/>
                  </a:lnTo>
                  <a:lnTo>
                    <a:pt x="37" y="35"/>
                  </a:lnTo>
                  <a:lnTo>
                    <a:pt x="22" y="54"/>
                  </a:lnTo>
                  <a:lnTo>
                    <a:pt x="12" y="72"/>
                  </a:lnTo>
                  <a:lnTo>
                    <a:pt x="5" y="93"/>
                  </a:lnTo>
                  <a:lnTo>
                    <a:pt x="2" y="115"/>
                  </a:lnTo>
                  <a:lnTo>
                    <a:pt x="0" y="137"/>
                  </a:lnTo>
                  <a:lnTo>
                    <a:pt x="5" y="158"/>
                  </a:lnTo>
                  <a:lnTo>
                    <a:pt x="12" y="177"/>
                  </a:lnTo>
                  <a:lnTo>
                    <a:pt x="24" y="198"/>
                  </a:lnTo>
                  <a:lnTo>
                    <a:pt x="37" y="214"/>
                  </a:lnTo>
                  <a:lnTo>
                    <a:pt x="55" y="229"/>
                  </a:lnTo>
                  <a:lnTo>
                    <a:pt x="73" y="240"/>
                  </a:lnTo>
                  <a:lnTo>
                    <a:pt x="94" y="247"/>
                  </a:lnTo>
                  <a:lnTo>
                    <a:pt x="116" y="251"/>
                  </a:lnTo>
                  <a:lnTo>
                    <a:pt x="4115" y="601"/>
                  </a:lnTo>
                  <a:lnTo>
                    <a:pt x="4137" y="601"/>
                  </a:lnTo>
                  <a:lnTo>
                    <a:pt x="4160" y="597"/>
                  </a:lnTo>
                  <a:lnTo>
                    <a:pt x="4179" y="589"/>
                  </a:lnTo>
                  <a:lnTo>
                    <a:pt x="4200" y="579"/>
                  </a:lnTo>
                  <a:lnTo>
                    <a:pt x="4216" y="564"/>
                  </a:lnTo>
                  <a:lnTo>
                    <a:pt x="4231" y="546"/>
                  </a:lnTo>
                  <a:lnTo>
                    <a:pt x="4241" y="528"/>
                  </a:lnTo>
                  <a:lnTo>
                    <a:pt x="4249" y="508"/>
                  </a:lnTo>
                  <a:lnTo>
                    <a:pt x="4252" y="485"/>
                  </a:lnTo>
                  <a:close/>
                </a:path>
              </a:pathLst>
            </a:custGeom>
            <a:solidFill>
              <a:srgbClr val="FFCC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40" name="Freeform 33"/>
            <p:cNvSpPr>
              <a:spLocks/>
            </p:cNvSpPr>
            <p:nvPr/>
          </p:nvSpPr>
          <p:spPr bwMode="auto">
            <a:xfrm>
              <a:off x="4039" y="3303"/>
              <a:ext cx="131" cy="155"/>
            </a:xfrm>
            <a:custGeom>
              <a:avLst/>
              <a:gdLst>
                <a:gd name="T0" fmla="*/ 1 w 260"/>
                <a:gd name="T1" fmla="*/ 0 h 311"/>
                <a:gd name="T2" fmla="*/ 1 w 260"/>
                <a:gd name="T3" fmla="*/ 0 h 311"/>
                <a:gd name="T4" fmla="*/ 1 w 260"/>
                <a:gd name="T5" fmla="*/ 0 h 311"/>
                <a:gd name="T6" fmla="*/ 1 w 260"/>
                <a:gd name="T7" fmla="*/ 0 h 311"/>
                <a:gd name="T8" fmla="*/ 1 w 260"/>
                <a:gd name="T9" fmla="*/ 0 h 311"/>
                <a:gd name="T10" fmla="*/ 1 w 260"/>
                <a:gd name="T11" fmla="*/ 0 h 311"/>
                <a:gd name="T12" fmla="*/ 1 w 260"/>
                <a:gd name="T13" fmla="*/ 0 h 311"/>
                <a:gd name="T14" fmla="*/ 1 w 260"/>
                <a:gd name="T15" fmla="*/ 0 h 311"/>
                <a:gd name="T16" fmla="*/ 1 w 260"/>
                <a:gd name="T17" fmla="*/ 0 h 311"/>
                <a:gd name="T18" fmla="*/ 1 w 260"/>
                <a:gd name="T19" fmla="*/ 0 h 311"/>
                <a:gd name="T20" fmla="*/ 1 w 260"/>
                <a:gd name="T21" fmla="*/ 0 h 311"/>
                <a:gd name="T22" fmla="*/ 1 w 260"/>
                <a:gd name="T23" fmla="*/ 0 h 311"/>
                <a:gd name="T24" fmla="*/ 1 w 260"/>
                <a:gd name="T25" fmla="*/ 0 h 311"/>
                <a:gd name="T26" fmla="*/ 1 w 260"/>
                <a:gd name="T27" fmla="*/ 0 h 311"/>
                <a:gd name="T28" fmla="*/ 1 w 260"/>
                <a:gd name="T29" fmla="*/ 0 h 311"/>
                <a:gd name="T30" fmla="*/ 1 w 260"/>
                <a:gd name="T31" fmla="*/ 0 h 311"/>
                <a:gd name="T32" fmla="*/ 1 w 260"/>
                <a:gd name="T33" fmla="*/ 0 h 311"/>
                <a:gd name="T34" fmla="*/ 1 w 260"/>
                <a:gd name="T35" fmla="*/ 0 h 311"/>
                <a:gd name="T36" fmla="*/ 1 w 260"/>
                <a:gd name="T37" fmla="*/ 0 h 311"/>
                <a:gd name="T38" fmla="*/ 1 w 260"/>
                <a:gd name="T39" fmla="*/ 0 h 311"/>
                <a:gd name="T40" fmla="*/ 1 w 260"/>
                <a:gd name="T41" fmla="*/ 0 h 311"/>
                <a:gd name="T42" fmla="*/ 1 w 260"/>
                <a:gd name="T43" fmla="*/ 0 h 311"/>
                <a:gd name="T44" fmla="*/ 1 w 260"/>
                <a:gd name="T45" fmla="*/ 0 h 311"/>
                <a:gd name="T46" fmla="*/ 1 w 260"/>
                <a:gd name="T47" fmla="*/ 0 h 311"/>
                <a:gd name="T48" fmla="*/ 1 w 260"/>
                <a:gd name="T49" fmla="*/ 0 h 311"/>
                <a:gd name="T50" fmla="*/ 1 w 260"/>
                <a:gd name="T51" fmla="*/ 0 h 311"/>
                <a:gd name="T52" fmla="*/ 1 w 260"/>
                <a:gd name="T53" fmla="*/ 0 h 311"/>
                <a:gd name="T54" fmla="*/ 0 w 260"/>
                <a:gd name="T55" fmla="*/ 0 h 311"/>
                <a:gd name="T56" fmla="*/ 0 w 260"/>
                <a:gd name="T57" fmla="*/ 0 h 311"/>
                <a:gd name="T58" fmla="*/ 1 w 260"/>
                <a:gd name="T59" fmla="*/ 0 h 311"/>
                <a:gd name="T60" fmla="*/ 1 w 260"/>
                <a:gd name="T61" fmla="*/ 0 h 311"/>
                <a:gd name="T62" fmla="*/ 1 w 260"/>
                <a:gd name="T63" fmla="*/ 0 h 311"/>
                <a:gd name="T64" fmla="*/ 1 w 260"/>
                <a:gd name="T65" fmla="*/ 0 h 311"/>
                <a:gd name="T66" fmla="*/ 1 w 260"/>
                <a:gd name="T67" fmla="*/ 0 h 311"/>
                <a:gd name="T68" fmla="*/ 1 w 260"/>
                <a:gd name="T69" fmla="*/ 0 h 311"/>
                <a:gd name="T70" fmla="*/ 1 w 260"/>
                <a:gd name="T71" fmla="*/ 0 h 311"/>
                <a:gd name="T72" fmla="*/ 1 w 260"/>
                <a:gd name="T73" fmla="*/ 0 h 31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0"/>
                <a:gd name="T112" fmla="*/ 0 h 311"/>
                <a:gd name="T113" fmla="*/ 260 w 260"/>
                <a:gd name="T114" fmla="*/ 311 h 31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0" h="311">
                  <a:moveTo>
                    <a:pt x="117" y="311"/>
                  </a:moveTo>
                  <a:lnTo>
                    <a:pt x="139" y="310"/>
                  </a:lnTo>
                  <a:lnTo>
                    <a:pt x="161" y="306"/>
                  </a:lnTo>
                  <a:lnTo>
                    <a:pt x="183" y="295"/>
                  </a:lnTo>
                  <a:lnTo>
                    <a:pt x="204" y="282"/>
                  </a:lnTo>
                  <a:lnTo>
                    <a:pt x="220" y="264"/>
                  </a:lnTo>
                  <a:lnTo>
                    <a:pt x="235" y="242"/>
                  </a:lnTo>
                  <a:lnTo>
                    <a:pt x="249" y="220"/>
                  </a:lnTo>
                  <a:lnTo>
                    <a:pt x="256" y="194"/>
                  </a:lnTo>
                  <a:lnTo>
                    <a:pt x="260" y="168"/>
                  </a:lnTo>
                  <a:lnTo>
                    <a:pt x="260" y="141"/>
                  </a:lnTo>
                  <a:lnTo>
                    <a:pt x="257" y="113"/>
                  </a:lnTo>
                  <a:lnTo>
                    <a:pt x="249" y="89"/>
                  </a:lnTo>
                  <a:lnTo>
                    <a:pt x="238" y="66"/>
                  </a:lnTo>
                  <a:lnTo>
                    <a:pt x="225" y="45"/>
                  </a:lnTo>
                  <a:lnTo>
                    <a:pt x="207" y="27"/>
                  </a:lnTo>
                  <a:lnTo>
                    <a:pt x="188" y="14"/>
                  </a:lnTo>
                  <a:lnTo>
                    <a:pt x="166" y="6"/>
                  </a:lnTo>
                  <a:lnTo>
                    <a:pt x="143" y="0"/>
                  </a:lnTo>
                  <a:lnTo>
                    <a:pt x="121" y="2"/>
                  </a:lnTo>
                  <a:lnTo>
                    <a:pt x="99" y="6"/>
                  </a:lnTo>
                  <a:lnTo>
                    <a:pt x="77" y="17"/>
                  </a:lnTo>
                  <a:lnTo>
                    <a:pt x="56" y="30"/>
                  </a:lnTo>
                  <a:lnTo>
                    <a:pt x="40" y="48"/>
                  </a:lnTo>
                  <a:lnTo>
                    <a:pt x="25" y="70"/>
                  </a:lnTo>
                  <a:lnTo>
                    <a:pt x="11" y="92"/>
                  </a:lnTo>
                  <a:lnTo>
                    <a:pt x="4" y="117"/>
                  </a:lnTo>
                  <a:lnTo>
                    <a:pt x="0" y="144"/>
                  </a:lnTo>
                  <a:lnTo>
                    <a:pt x="0" y="171"/>
                  </a:lnTo>
                  <a:lnTo>
                    <a:pt x="3" y="199"/>
                  </a:lnTo>
                  <a:lnTo>
                    <a:pt x="11" y="223"/>
                  </a:lnTo>
                  <a:lnTo>
                    <a:pt x="22" y="246"/>
                  </a:lnTo>
                  <a:lnTo>
                    <a:pt x="35" y="267"/>
                  </a:lnTo>
                  <a:lnTo>
                    <a:pt x="53" y="285"/>
                  </a:lnTo>
                  <a:lnTo>
                    <a:pt x="72" y="298"/>
                  </a:lnTo>
                  <a:lnTo>
                    <a:pt x="94" y="306"/>
                  </a:lnTo>
                  <a:lnTo>
                    <a:pt x="117" y="3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52241" name="Group 34"/>
            <p:cNvGrpSpPr>
              <a:grpSpLocks/>
            </p:cNvGrpSpPr>
            <p:nvPr/>
          </p:nvGrpSpPr>
          <p:grpSpPr bwMode="auto">
            <a:xfrm>
              <a:off x="1871" y="3209"/>
              <a:ext cx="718" cy="314"/>
              <a:chOff x="1871" y="3209"/>
              <a:chExt cx="718" cy="314"/>
            </a:xfrm>
          </p:grpSpPr>
          <p:sp>
            <p:nvSpPr>
              <p:cNvPr id="52247" name="Freeform 35"/>
              <p:cNvSpPr>
                <a:spLocks/>
              </p:cNvSpPr>
              <p:nvPr/>
            </p:nvSpPr>
            <p:spPr bwMode="auto">
              <a:xfrm>
                <a:off x="1871" y="3209"/>
                <a:ext cx="135" cy="231"/>
              </a:xfrm>
              <a:custGeom>
                <a:avLst/>
                <a:gdLst>
                  <a:gd name="T0" fmla="*/ 1 w 270"/>
                  <a:gd name="T1" fmla="*/ 1 h 462"/>
                  <a:gd name="T2" fmla="*/ 1 w 270"/>
                  <a:gd name="T3" fmla="*/ 0 h 462"/>
                  <a:gd name="T4" fmla="*/ 0 w 270"/>
                  <a:gd name="T5" fmla="*/ 1 h 462"/>
                  <a:gd name="T6" fmla="*/ 1 w 270"/>
                  <a:gd name="T7" fmla="*/ 1 h 462"/>
                  <a:gd name="T8" fmla="*/ 1 w 270"/>
                  <a:gd name="T9" fmla="*/ 1 h 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0"/>
                  <a:gd name="T16" fmla="*/ 0 h 462"/>
                  <a:gd name="T17" fmla="*/ 270 w 270"/>
                  <a:gd name="T18" fmla="*/ 462 h 4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0" h="462">
                    <a:moveTo>
                      <a:pt x="270" y="19"/>
                    </a:moveTo>
                    <a:lnTo>
                      <a:pt x="39" y="0"/>
                    </a:lnTo>
                    <a:lnTo>
                      <a:pt x="0" y="443"/>
                    </a:lnTo>
                    <a:lnTo>
                      <a:pt x="232" y="462"/>
                    </a:lnTo>
                    <a:lnTo>
                      <a:pt x="270" y="19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48" name="Freeform 36"/>
              <p:cNvSpPr>
                <a:spLocks/>
              </p:cNvSpPr>
              <p:nvPr/>
            </p:nvSpPr>
            <p:spPr bwMode="auto">
              <a:xfrm>
                <a:off x="2102" y="3238"/>
                <a:ext cx="144" cy="170"/>
              </a:xfrm>
              <a:custGeom>
                <a:avLst/>
                <a:gdLst>
                  <a:gd name="T0" fmla="*/ 1 w 287"/>
                  <a:gd name="T1" fmla="*/ 1 h 340"/>
                  <a:gd name="T2" fmla="*/ 1 w 287"/>
                  <a:gd name="T3" fmla="*/ 0 h 340"/>
                  <a:gd name="T4" fmla="*/ 0 w 287"/>
                  <a:gd name="T5" fmla="*/ 1 h 340"/>
                  <a:gd name="T6" fmla="*/ 1 w 287"/>
                  <a:gd name="T7" fmla="*/ 1 h 340"/>
                  <a:gd name="T8" fmla="*/ 1 w 287"/>
                  <a:gd name="T9" fmla="*/ 1 h 3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7"/>
                  <a:gd name="T16" fmla="*/ 0 h 340"/>
                  <a:gd name="T17" fmla="*/ 287 w 287"/>
                  <a:gd name="T18" fmla="*/ 340 h 3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7" h="340">
                    <a:moveTo>
                      <a:pt x="287" y="23"/>
                    </a:moveTo>
                    <a:lnTo>
                      <a:pt x="28" y="0"/>
                    </a:lnTo>
                    <a:lnTo>
                      <a:pt x="0" y="317"/>
                    </a:lnTo>
                    <a:lnTo>
                      <a:pt x="259" y="340"/>
                    </a:lnTo>
                    <a:lnTo>
                      <a:pt x="287" y="23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49" name="Freeform 37"/>
              <p:cNvSpPr>
                <a:spLocks/>
              </p:cNvSpPr>
              <p:nvPr/>
            </p:nvSpPr>
            <p:spPr bwMode="auto">
              <a:xfrm>
                <a:off x="2325" y="3262"/>
                <a:ext cx="146" cy="261"/>
              </a:xfrm>
              <a:custGeom>
                <a:avLst/>
                <a:gdLst>
                  <a:gd name="T0" fmla="*/ 1 w 292"/>
                  <a:gd name="T1" fmla="*/ 0 h 523"/>
                  <a:gd name="T2" fmla="*/ 1 w 292"/>
                  <a:gd name="T3" fmla="*/ 0 h 523"/>
                  <a:gd name="T4" fmla="*/ 0 w 292"/>
                  <a:gd name="T5" fmla="*/ 0 h 523"/>
                  <a:gd name="T6" fmla="*/ 1 w 292"/>
                  <a:gd name="T7" fmla="*/ 0 h 523"/>
                  <a:gd name="T8" fmla="*/ 1 w 292"/>
                  <a:gd name="T9" fmla="*/ 0 h 5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2"/>
                  <a:gd name="T16" fmla="*/ 0 h 523"/>
                  <a:gd name="T17" fmla="*/ 292 w 292"/>
                  <a:gd name="T18" fmla="*/ 523 h 5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2" h="523">
                    <a:moveTo>
                      <a:pt x="292" y="22"/>
                    </a:moveTo>
                    <a:lnTo>
                      <a:pt x="43" y="0"/>
                    </a:lnTo>
                    <a:lnTo>
                      <a:pt x="0" y="501"/>
                    </a:lnTo>
                    <a:lnTo>
                      <a:pt x="249" y="523"/>
                    </a:lnTo>
                    <a:lnTo>
                      <a:pt x="292" y="22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50" name="Freeform 38"/>
              <p:cNvSpPr>
                <a:spLocks/>
              </p:cNvSpPr>
              <p:nvPr/>
            </p:nvSpPr>
            <p:spPr bwMode="auto">
              <a:xfrm>
                <a:off x="2450" y="3276"/>
                <a:ext cx="139" cy="157"/>
              </a:xfrm>
              <a:custGeom>
                <a:avLst/>
                <a:gdLst>
                  <a:gd name="T0" fmla="*/ 1 w 278"/>
                  <a:gd name="T1" fmla="*/ 1 h 314"/>
                  <a:gd name="T2" fmla="*/ 1 w 278"/>
                  <a:gd name="T3" fmla="*/ 0 h 314"/>
                  <a:gd name="T4" fmla="*/ 0 w 278"/>
                  <a:gd name="T5" fmla="*/ 1 h 314"/>
                  <a:gd name="T6" fmla="*/ 1 w 278"/>
                  <a:gd name="T7" fmla="*/ 1 h 314"/>
                  <a:gd name="T8" fmla="*/ 1 w 278"/>
                  <a:gd name="T9" fmla="*/ 1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"/>
                  <a:gd name="T16" fmla="*/ 0 h 314"/>
                  <a:gd name="T17" fmla="*/ 278 w 278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" h="314">
                    <a:moveTo>
                      <a:pt x="278" y="22"/>
                    </a:moveTo>
                    <a:lnTo>
                      <a:pt x="26" y="0"/>
                    </a:lnTo>
                    <a:lnTo>
                      <a:pt x="0" y="292"/>
                    </a:lnTo>
                    <a:lnTo>
                      <a:pt x="252" y="314"/>
                    </a:lnTo>
                    <a:lnTo>
                      <a:pt x="278" y="22"/>
                    </a:lnTo>
                    <a:close/>
                  </a:path>
                </a:pathLst>
              </a:custGeom>
              <a:solidFill>
                <a:srgbClr val="CC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2242" name="Group 39"/>
            <p:cNvGrpSpPr>
              <a:grpSpLocks/>
            </p:cNvGrpSpPr>
            <p:nvPr/>
          </p:nvGrpSpPr>
          <p:grpSpPr bwMode="auto">
            <a:xfrm>
              <a:off x="1842" y="3174"/>
              <a:ext cx="717" cy="318"/>
              <a:chOff x="1842" y="3174"/>
              <a:chExt cx="717" cy="318"/>
            </a:xfrm>
          </p:grpSpPr>
          <p:sp>
            <p:nvSpPr>
              <p:cNvPr id="52243" name="Freeform 40"/>
              <p:cNvSpPr>
                <a:spLocks/>
              </p:cNvSpPr>
              <p:nvPr/>
            </p:nvSpPr>
            <p:spPr bwMode="auto">
              <a:xfrm>
                <a:off x="1842" y="3174"/>
                <a:ext cx="143" cy="238"/>
              </a:xfrm>
              <a:custGeom>
                <a:avLst/>
                <a:gdLst>
                  <a:gd name="T0" fmla="*/ 0 w 287"/>
                  <a:gd name="T1" fmla="*/ 0 h 477"/>
                  <a:gd name="T2" fmla="*/ 0 w 287"/>
                  <a:gd name="T3" fmla="*/ 0 h 477"/>
                  <a:gd name="T4" fmla="*/ 0 w 287"/>
                  <a:gd name="T5" fmla="*/ 0 h 477"/>
                  <a:gd name="T6" fmla="*/ 0 w 287"/>
                  <a:gd name="T7" fmla="*/ 0 h 477"/>
                  <a:gd name="T8" fmla="*/ 0 w 287"/>
                  <a:gd name="T9" fmla="*/ 0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7"/>
                  <a:gd name="T16" fmla="*/ 0 h 477"/>
                  <a:gd name="T17" fmla="*/ 287 w 287"/>
                  <a:gd name="T18" fmla="*/ 477 h 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7" h="477">
                    <a:moveTo>
                      <a:pt x="287" y="22"/>
                    </a:moveTo>
                    <a:lnTo>
                      <a:pt x="41" y="0"/>
                    </a:lnTo>
                    <a:lnTo>
                      <a:pt x="0" y="454"/>
                    </a:lnTo>
                    <a:lnTo>
                      <a:pt x="247" y="477"/>
                    </a:lnTo>
                    <a:lnTo>
                      <a:pt x="287" y="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44" name="Freeform 41"/>
              <p:cNvSpPr>
                <a:spLocks/>
              </p:cNvSpPr>
              <p:nvPr/>
            </p:nvSpPr>
            <p:spPr bwMode="auto">
              <a:xfrm>
                <a:off x="2084" y="3208"/>
                <a:ext cx="139" cy="169"/>
              </a:xfrm>
              <a:custGeom>
                <a:avLst/>
                <a:gdLst>
                  <a:gd name="T0" fmla="*/ 1 w 277"/>
                  <a:gd name="T1" fmla="*/ 0 h 339"/>
                  <a:gd name="T2" fmla="*/ 1 w 277"/>
                  <a:gd name="T3" fmla="*/ 0 h 339"/>
                  <a:gd name="T4" fmla="*/ 0 w 277"/>
                  <a:gd name="T5" fmla="*/ 0 h 339"/>
                  <a:gd name="T6" fmla="*/ 1 w 277"/>
                  <a:gd name="T7" fmla="*/ 0 h 339"/>
                  <a:gd name="T8" fmla="*/ 1 w 277"/>
                  <a:gd name="T9" fmla="*/ 0 h 3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"/>
                  <a:gd name="T16" fmla="*/ 0 h 339"/>
                  <a:gd name="T17" fmla="*/ 277 w 277"/>
                  <a:gd name="T18" fmla="*/ 339 h 33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" h="339">
                    <a:moveTo>
                      <a:pt x="277" y="22"/>
                    </a:moveTo>
                    <a:lnTo>
                      <a:pt x="28" y="0"/>
                    </a:lnTo>
                    <a:lnTo>
                      <a:pt x="0" y="317"/>
                    </a:lnTo>
                    <a:lnTo>
                      <a:pt x="249" y="339"/>
                    </a:lnTo>
                    <a:lnTo>
                      <a:pt x="277" y="22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45" name="Freeform 42"/>
              <p:cNvSpPr>
                <a:spLocks/>
              </p:cNvSpPr>
              <p:nvPr/>
            </p:nvSpPr>
            <p:spPr bwMode="auto">
              <a:xfrm>
                <a:off x="2306" y="3235"/>
                <a:ext cx="138" cy="257"/>
              </a:xfrm>
              <a:custGeom>
                <a:avLst/>
                <a:gdLst>
                  <a:gd name="T0" fmla="*/ 1 w 274"/>
                  <a:gd name="T1" fmla="*/ 1 h 514"/>
                  <a:gd name="T2" fmla="*/ 1 w 274"/>
                  <a:gd name="T3" fmla="*/ 0 h 514"/>
                  <a:gd name="T4" fmla="*/ 0 w 274"/>
                  <a:gd name="T5" fmla="*/ 1 h 514"/>
                  <a:gd name="T6" fmla="*/ 1 w 274"/>
                  <a:gd name="T7" fmla="*/ 1 h 514"/>
                  <a:gd name="T8" fmla="*/ 1 w 274"/>
                  <a:gd name="T9" fmla="*/ 1 h 5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4"/>
                  <a:gd name="T16" fmla="*/ 0 h 514"/>
                  <a:gd name="T17" fmla="*/ 274 w 274"/>
                  <a:gd name="T18" fmla="*/ 514 h 5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4" h="514">
                    <a:moveTo>
                      <a:pt x="274" y="19"/>
                    </a:moveTo>
                    <a:lnTo>
                      <a:pt x="43" y="0"/>
                    </a:lnTo>
                    <a:lnTo>
                      <a:pt x="0" y="493"/>
                    </a:lnTo>
                    <a:lnTo>
                      <a:pt x="231" y="514"/>
                    </a:lnTo>
                    <a:lnTo>
                      <a:pt x="274" y="19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2246" name="Freeform 43"/>
              <p:cNvSpPr>
                <a:spLocks/>
              </p:cNvSpPr>
              <p:nvPr/>
            </p:nvSpPr>
            <p:spPr bwMode="auto">
              <a:xfrm>
                <a:off x="2427" y="3241"/>
                <a:ext cx="132" cy="165"/>
              </a:xfrm>
              <a:custGeom>
                <a:avLst/>
                <a:gdLst>
                  <a:gd name="T0" fmla="*/ 0 w 265"/>
                  <a:gd name="T1" fmla="*/ 0 h 331"/>
                  <a:gd name="T2" fmla="*/ 0 w 265"/>
                  <a:gd name="T3" fmla="*/ 0 h 331"/>
                  <a:gd name="T4" fmla="*/ 0 w 265"/>
                  <a:gd name="T5" fmla="*/ 0 h 331"/>
                  <a:gd name="T6" fmla="*/ 0 w 265"/>
                  <a:gd name="T7" fmla="*/ 0 h 331"/>
                  <a:gd name="T8" fmla="*/ 0 w 265"/>
                  <a:gd name="T9" fmla="*/ 0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5"/>
                  <a:gd name="T16" fmla="*/ 0 h 331"/>
                  <a:gd name="T17" fmla="*/ 265 w 265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5" h="331">
                    <a:moveTo>
                      <a:pt x="265" y="21"/>
                    </a:moveTo>
                    <a:lnTo>
                      <a:pt x="27" y="0"/>
                    </a:lnTo>
                    <a:lnTo>
                      <a:pt x="0" y="310"/>
                    </a:lnTo>
                    <a:lnTo>
                      <a:pt x="239" y="331"/>
                    </a:lnTo>
                    <a:lnTo>
                      <a:pt x="265" y="21"/>
                    </a:lnTo>
                    <a:close/>
                  </a:path>
                </a:pathLst>
              </a:cu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52230" name="Group 44"/>
          <p:cNvGrpSpPr>
            <a:grpSpLocks/>
          </p:cNvGrpSpPr>
          <p:nvPr/>
        </p:nvGrpSpPr>
        <p:grpSpPr bwMode="auto">
          <a:xfrm>
            <a:off x="5810250" y="4951413"/>
            <a:ext cx="1985963" cy="566737"/>
            <a:chOff x="2057" y="2980"/>
            <a:chExt cx="1594" cy="449"/>
          </a:xfrm>
        </p:grpSpPr>
        <p:sp>
          <p:nvSpPr>
            <p:cNvPr id="52233" name="Freeform 45"/>
            <p:cNvSpPr>
              <a:spLocks/>
            </p:cNvSpPr>
            <p:nvPr/>
          </p:nvSpPr>
          <p:spPr bwMode="auto">
            <a:xfrm>
              <a:off x="2612" y="2980"/>
              <a:ext cx="108" cy="366"/>
            </a:xfrm>
            <a:custGeom>
              <a:avLst/>
              <a:gdLst>
                <a:gd name="T0" fmla="*/ 0 w 216"/>
                <a:gd name="T1" fmla="*/ 1 h 730"/>
                <a:gd name="T2" fmla="*/ 1 w 216"/>
                <a:gd name="T3" fmla="*/ 1 h 730"/>
                <a:gd name="T4" fmla="*/ 1 w 216"/>
                <a:gd name="T5" fmla="*/ 0 h 730"/>
                <a:gd name="T6" fmla="*/ 1 w 216"/>
                <a:gd name="T7" fmla="*/ 1 h 730"/>
                <a:gd name="T8" fmla="*/ 1 w 216"/>
                <a:gd name="T9" fmla="*/ 1 h 730"/>
                <a:gd name="T10" fmla="*/ 1 w 216"/>
                <a:gd name="T11" fmla="*/ 1 h 730"/>
                <a:gd name="T12" fmla="*/ 1 w 216"/>
                <a:gd name="T13" fmla="*/ 1 h 730"/>
                <a:gd name="T14" fmla="*/ 1 w 216"/>
                <a:gd name="T15" fmla="*/ 1 h 730"/>
                <a:gd name="T16" fmla="*/ 1 w 216"/>
                <a:gd name="T17" fmla="*/ 1 h 730"/>
                <a:gd name="T18" fmla="*/ 1 w 216"/>
                <a:gd name="T19" fmla="*/ 1 h 730"/>
                <a:gd name="T20" fmla="*/ 1 w 216"/>
                <a:gd name="T21" fmla="*/ 1 h 730"/>
                <a:gd name="T22" fmla="*/ 1 w 216"/>
                <a:gd name="T23" fmla="*/ 1 h 730"/>
                <a:gd name="T24" fmla="*/ 1 w 216"/>
                <a:gd name="T25" fmla="*/ 1 h 730"/>
                <a:gd name="T26" fmla="*/ 1 w 216"/>
                <a:gd name="T27" fmla="*/ 1 h 730"/>
                <a:gd name="T28" fmla="*/ 1 w 216"/>
                <a:gd name="T29" fmla="*/ 1 h 730"/>
                <a:gd name="T30" fmla="*/ 1 w 216"/>
                <a:gd name="T31" fmla="*/ 1 h 730"/>
                <a:gd name="T32" fmla="*/ 1 w 216"/>
                <a:gd name="T33" fmla="*/ 1 h 730"/>
                <a:gd name="T34" fmla="*/ 1 w 216"/>
                <a:gd name="T35" fmla="*/ 1 h 730"/>
                <a:gd name="T36" fmla="*/ 1 w 216"/>
                <a:gd name="T37" fmla="*/ 1 h 730"/>
                <a:gd name="T38" fmla="*/ 1 w 216"/>
                <a:gd name="T39" fmla="*/ 1 h 730"/>
                <a:gd name="T40" fmla="*/ 1 w 216"/>
                <a:gd name="T41" fmla="*/ 1 h 730"/>
                <a:gd name="T42" fmla="*/ 1 w 216"/>
                <a:gd name="T43" fmla="*/ 1 h 730"/>
                <a:gd name="T44" fmla="*/ 1 w 216"/>
                <a:gd name="T45" fmla="*/ 1 h 730"/>
                <a:gd name="T46" fmla="*/ 1 w 216"/>
                <a:gd name="T47" fmla="*/ 1 h 730"/>
                <a:gd name="T48" fmla="*/ 0 w 216"/>
                <a:gd name="T49" fmla="*/ 1 h 73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6"/>
                <a:gd name="T76" fmla="*/ 0 h 730"/>
                <a:gd name="T77" fmla="*/ 216 w 216"/>
                <a:gd name="T78" fmla="*/ 730 h 73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6" h="730">
                  <a:moveTo>
                    <a:pt x="0" y="30"/>
                  </a:moveTo>
                  <a:lnTo>
                    <a:pt x="19" y="4"/>
                  </a:lnTo>
                  <a:lnTo>
                    <a:pt x="49" y="0"/>
                  </a:lnTo>
                  <a:lnTo>
                    <a:pt x="81" y="24"/>
                  </a:lnTo>
                  <a:lnTo>
                    <a:pt x="126" y="90"/>
                  </a:lnTo>
                  <a:lnTo>
                    <a:pt x="158" y="187"/>
                  </a:lnTo>
                  <a:lnTo>
                    <a:pt x="188" y="301"/>
                  </a:lnTo>
                  <a:lnTo>
                    <a:pt x="207" y="428"/>
                  </a:lnTo>
                  <a:lnTo>
                    <a:pt x="216" y="535"/>
                  </a:lnTo>
                  <a:lnTo>
                    <a:pt x="207" y="634"/>
                  </a:lnTo>
                  <a:lnTo>
                    <a:pt x="180" y="692"/>
                  </a:lnTo>
                  <a:lnTo>
                    <a:pt x="133" y="730"/>
                  </a:lnTo>
                  <a:lnTo>
                    <a:pt x="81" y="730"/>
                  </a:lnTo>
                  <a:lnTo>
                    <a:pt x="57" y="712"/>
                  </a:lnTo>
                  <a:lnTo>
                    <a:pt x="57" y="674"/>
                  </a:lnTo>
                  <a:lnTo>
                    <a:pt x="81" y="638"/>
                  </a:lnTo>
                  <a:lnTo>
                    <a:pt x="142" y="674"/>
                  </a:lnTo>
                  <a:lnTo>
                    <a:pt x="167" y="650"/>
                  </a:lnTo>
                  <a:lnTo>
                    <a:pt x="183" y="560"/>
                  </a:lnTo>
                  <a:lnTo>
                    <a:pt x="172" y="461"/>
                  </a:lnTo>
                  <a:lnTo>
                    <a:pt x="142" y="370"/>
                  </a:lnTo>
                  <a:lnTo>
                    <a:pt x="97" y="243"/>
                  </a:lnTo>
                  <a:lnTo>
                    <a:pt x="43" y="172"/>
                  </a:lnTo>
                  <a:lnTo>
                    <a:pt x="3" y="95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4" name="Freeform 46"/>
            <p:cNvSpPr>
              <a:spLocks/>
            </p:cNvSpPr>
            <p:nvPr/>
          </p:nvSpPr>
          <p:spPr bwMode="auto">
            <a:xfrm>
              <a:off x="2958" y="3050"/>
              <a:ext cx="202" cy="324"/>
            </a:xfrm>
            <a:custGeom>
              <a:avLst/>
              <a:gdLst>
                <a:gd name="T0" fmla="*/ 1 w 403"/>
                <a:gd name="T1" fmla="*/ 1 h 648"/>
                <a:gd name="T2" fmla="*/ 1 w 403"/>
                <a:gd name="T3" fmla="*/ 0 h 648"/>
                <a:gd name="T4" fmla="*/ 1 w 403"/>
                <a:gd name="T5" fmla="*/ 0 h 648"/>
                <a:gd name="T6" fmla="*/ 1 w 403"/>
                <a:gd name="T7" fmla="*/ 1 h 648"/>
                <a:gd name="T8" fmla="*/ 1 w 403"/>
                <a:gd name="T9" fmla="*/ 1 h 648"/>
                <a:gd name="T10" fmla="*/ 1 w 403"/>
                <a:gd name="T11" fmla="*/ 1 h 648"/>
                <a:gd name="T12" fmla="*/ 1 w 403"/>
                <a:gd name="T13" fmla="*/ 1 h 648"/>
                <a:gd name="T14" fmla="*/ 1 w 403"/>
                <a:gd name="T15" fmla="*/ 1 h 648"/>
                <a:gd name="T16" fmla="*/ 1 w 403"/>
                <a:gd name="T17" fmla="*/ 1 h 648"/>
                <a:gd name="T18" fmla="*/ 1 w 403"/>
                <a:gd name="T19" fmla="*/ 1 h 648"/>
                <a:gd name="T20" fmla="*/ 1 w 403"/>
                <a:gd name="T21" fmla="*/ 1 h 648"/>
                <a:gd name="T22" fmla="*/ 1 w 403"/>
                <a:gd name="T23" fmla="*/ 1 h 648"/>
                <a:gd name="T24" fmla="*/ 1 w 403"/>
                <a:gd name="T25" fmla="*/ 1 h 648"/>
                <a:gd name="T26" fmla="*/ 1 w 403"/>
                <a:gd name="T27" fmla="*/ 1 h 648"/>
                <a:gd name="T28" fmla="*/ 1 w 403"/>
                <a:gd name="T29" fmla="*/ 1 h 648"/>
                <a:gd name="T30" fmla="*/ 1 w 403"/>
                <a:gd name="T31" fmla="*/ 1 h 648"/>
                <a:gd name="T32" fmla="*/ 0 w 403"/>
                <a:gd name="T33" fmla="*/ 1 h 648"/>
                <a:gd name="T34" fmla="*/ 1 w 403"/>
                <a:gd name="T35" fmla="*/ 1 h 648"/>
                <a:gd name="T36" fmla="*/ 1 w 403"/>
                <a:gd name="T37" fmla="*/ 1 h 648"/>
                <a:gd name="T38" fmla="*/ 1 w 403"/>
                <a:gd name="T39" fmla="*/ 1 h 648"/>
                <a:gd name="T40" fmla="*/ 1 w 403"/>
                <a:gd name="T41" fmla="*/ 1 h 648"/>
                <a:gd name="T42" fmla="*/ 1 w 403"/>
                <a:gd name="T43" fmla="*/ 1 h 648"/>
                <a:gd name="T44" fmla="*/ 1 w 403"/>
                <a:gd name="T45" fmla="*/ 1 h 648"/>
                <a:gd name="T46" fmla="*/ 1 w 403"/>
                <a:gd name="T47" fmla="*/ 1 h 648"/>
                <a:gd name="T48" fmla="*/ 1 w 403"/>
                <a:gd name="T49" fmla="*/ 1 h 648"/>
                <a:gd name="T50" fmla="*/ 1 w 403"/>
                <a:gd name="T51" fmla="*/ 1 h 648"/>
                <a:gd name="T52" fmla="*/ 1 w 403"/>
                <a:gd name="T53" fmla="*/ 1 h 648"/>
                <a:gd name="T54" fmla="*/ 1 w 403"/>
                <a:gd name="T55" fmla="*/ 1 h 648"/>
                <a:gd name="T56" fmla="*/ 1 w 403"/>
                <a:gd name="T57" fmla="*/ 1 h 648"/>
                <a:gd name="T58" fmla="*/ 1 w 403"/>
                <a:gd name="T59" fmla="*/ 1 h 648"/>
                <a:gd name="T60" fmla="*/ 1 w 403"/>
                <a:gd name="T61" fmla="*/ 1 h 64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403"/>
                <a:gd name="T94" fmla="*/ 0 h 648"/>
                <a:gd name="T95" fmla="*/ 403 w 403"/>
                <a:gd name="T96" fmla="*/ 648 h 64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403" h="648">
                  <a:moveTo>
                    <a:pt x="142" y="21"/>
                  </a:moveTo>
                  <a:lnTo>
                    <a:pt x="181" y="0"/>
                  </a:lnTo>
                  <a:lnTo>
                    <a:pt x="209" y="0"/>
                  </a:lnTo>
                  <a:lnTo>
                    <a:pt x="274" y="71"/>
                  </a:lnTo>
                  <a:lnTo>
                    <a:pt x="313" y="139"/>
                  </a:lnTo>
                  <a:lnTo>
                    <a:pt x="365" y="227"/>
                  </a:lnTo>
                  <a:lnTo>
                    <a:pt x="397" y="317"/>
                  </a:lnTo>
                  <a:lnTo>
                    <a:pt x="403" y="416"/>
                  </a:lnTo>
                  <a:lnTo>
                    <a:pt x="390" y="442"/>
                  </a:lnTo>
                  <a:lnTo>
                    <a:pt x="290" y="485"/>
                  </a:lnTo>
                  <a:lnTo>
                    <a:pt x="191" y="542"/>
                  </a:lnTo>
                  <a:lnTo>
                    <a:pt x="123" y="597"/>
                  </a:lnTo>
                  <a:lnTo>
                    <a:pt x="110" y="616"/>
                  </a:lnTo>
                  <a:lnTo>
                    <a:pt x="65" y="648"/>
                  </a:lnTo>
                  <a:lnTo>
                    <a:pt x="27" y="633"/>
                  </a:lnTo>
                  <a:lnTo>
                    <a:pt x="3" y="591"/>
                  </a:lnTo>
                  <a:lnTo>
                    <a:pt x="0" y="568"/>
                  </a:lnTo>
                  <a:lnTo>
                    <a:pt x="10" y="551"/>
                  </a:lnTo>
                  <a:lnTo>
                    <a:pt x="49" y="548"/>
                  </a:lnTo>
                  <a:lnTo>
                    <a:pt x="84" y="542"/>
                  </a:lnTo>
                  <a:lnTo>
                    <a:pt x="181" y="510"/>
                  </a:lnTo>
                  <a:lnTo>
                    <a:pt x="265" y="465"/>
                  </a:lnTo>
                  <a:lnTo>
                    <a:pt x="338" y="416"/>
                  </a:lnTo>
                  <a:lnTo>
                    <a:pt x="362" y="384"/>
                  </a:lnTo>
                  <a:lnTo>
                    <a:pt x="348" y="313"/>
                  </a:lnTo>
                  <a:lnTo>
                    <a:pt x="299" y="230"/>
                  </a:lnTo>
                  <a:lnTo>
                    <a:pt x="241" y="169"/>
                  </a:lnTo>
                  <a:lnTo>
                    <a:pt x="181" y="139"/>
                  </a:lnTo>
                  <a:lnTo>
                    <a:pt x="132" y="91"/>
                  </a:lnTo>
                  <a:lnTo>
                    <a:pt x="135" y="46"/>
                  </a:lnTo>
                  <a:lnTo>
                    <a:pt x="142" y="2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5" name="Freeform 47"/>
            <p:cNvSpPr>
              <a:spLocks/>
            </p:cNvSpPr>
            <p:nvPr/>
          </p:nvSpPr>
          <p:spPr bwMode="auto">
            <a:xfrm>
              <a:off x="3447" y="3095"/>
              <a:ext cx="204" cy="334"/>
            </a:xfrm>
            <a:custGeom>
              <a:avLst/>
              <a:gdLst>
                <a:gd name="T0" fmla="*/ 1 w 408"/>
                <a:gd name="T1" fmla="*/ 1 h 668"/>
                <a:gd name="T2" fmla="*/ 1 w 408"/>
                <a:gd name="T3" fmla="*/ 0 h 668"/>
                <a:gd name="T4" fmla="*/ 1 w 408"/>
                <a:gd name="T5" fmla="*/ 1 h 668"/>
                <a:gd name="T6" fmla="*/ 1 w 408"/>
                <a:gd name="T7" fmla="*/ 1 h 668"/>
                <a:gd name="T8" fmla="*/ 1 w 408"/>
                <a:gd name="T9" fmla="*/ 1 h 668"/>
                <a:gd name="T10" fmla="*/ 1 w 408"/>
                <a:gd name="T11" fmla="*/ 1 h 668"/>
                <a:gd name="T12" fmla="*/ 1 w 408"/>
                <a:gd name="T13" fmla="*/ 1 h 668"/>
                <a:gd name="T14" fmla="*/ 1 w 408"/>
                <a:gd name="T15" fmla="*/ 1 h 668"/>
                <a:gd name="T16" fmla="*/ 1 w 408"/>
                <a:gd name="T17" fmla="*/ 1 h 668"/>
                <a:gd name="T18" fmla="*/ 1 w 408"/>
                <a:gd name="T19" fmla="*/ 1 h 668"/>
                <a:gd name="T20" fmla="*/ 1 w 408"/>
                <a:gd name="T21" fmla="*/ 1 h 668"/>
                <a:gd name="T22" fmla="*/ 1 w 408"/>
                <a:gd name="T23" fmla="*/ 1 h 668"/>
                <a:gd name="T24" fmla="*/ 1 w 408"/>
                <a:gd name="T25" fmla="*/ 1 h 668"/>
                <a:gd name="T26" fmla="*/ 1 w 408"/>
                <a:gd name="T27" fmla="*/ 1 h 668"/>
                <a:gd name="T28" fmla="*/ 1 w 408"/>
                <a:gd name="T29" fmla="*/ 1 h 668"/>
                <a:gd name="T30" fmla="*/ 1 w 408"/>
                <a:gd name="T31" fmla="*/ 1 h 668"/>
                <a:gd name="T32" fmla="*/ 1 w 408"/>
                <a:gd name="T33" fmla="*/ 1 h 668"/>
                <a:gd name="T34" fmla="*/ 0 w 408"/>
                <a:gd name="T35" fmla="*/ 1 h 668"/>
                <a:gd name="T36" fmla="*/ 1 w 408"/>
                <a:gd name="T37" fmla="*/ 1 h 668"/>
                <a:gd name="T38" fmla="*/ 1 w 408"/>
                <a:gd name="T39" fmla="*/ 1 h 668"/>
                <a:gd name="T40" fmla="*/ 1 w 408"/>
                <a:gd name="T41" fmla="*/ 1 h 668"/>
                <a:gd name="T42" fmla="*/ 1 w 408"/>
                <a:gd name="T43" fmla="*/ 1 h 668"/>
                <a:gd name="T44" fmla="*/ 1 w 408"/>
                <a:gd name="T45" fmla="*/ 1 h 668"/>
                <a:gd name="T46" fmla="*/ 1 w 408"/>
                <a:gd name="T47" fmla="*/ 1 h 668"/>
                <a:gd name="T48" fmla="*/ 1 w 408"/>
                <a:gd name="T49" fmla="*/ 1 h 668"/>
                <a:gd name="T50" fmla="*/ 1 w 408"/>
                <a:gd name="T51" fmla="*/ 1 h 668"/>
                <a:gd name="T52" fmla="*/ 1 w 408"/>
                <a:gd name="T53" fmla="*/ 1 h 668"/>
                <a:gd name="T54" fmla="*/ 1 w 408"/>
                <a:gd name="T55" fmla="*/ 1 h 668"/>
                <a:gd name="T56" fmla="*/ 1 w 408"/>
                <a:gd name="T57" fmla="*/ 1 h 668"/>
                <a:gd name="T58" fmla="*/ 1 w 408"/>
                <a:gd name="T59" fmla="*/ 1 h 668"/>
                <a:gd name="T60" fmla="*/ 1 w 408"/>
                <a:gd name="T61" fmla="*/ 1 h 668"/>
                <a:gd name="T62" fmla="*/ 1 w 408"/>
                <a:gd name="T63" fmla="*/ 1 h 6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08"/>
                <a:gd name="T97" fmla="*/ 0 h 668"/>
                <a:gd name="T98" fmla="*/ 408 w 408"/>
                <a:gd name="T99" fmla="*/ 668 h 6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08" h="668">
                  <a:moveTo>
                    <a:pt x="116" y="25"/>
                  </a:moveTo>
                  <a:lnTo>
                    <a:pt x="151" y="0"/>
                  </a:lnTo>
                  <a:lnTo>
                    <a:pt x="242" y="25"/>
                  </a:lnTo>
                  <a:lnTo>
                    <a:pt x="297" y="88"/>
                  </a:lnTo>
                  <a:lnTo>
                    <a:pt x="329" y="170"/>
                  </a:lnTo>
                  <a:lnTo>
                    <a:pt x="371" y="253"/>
                  </a:lnTo>
                  <a:lnTo>
                    <a:pt x="408" y="343"/>
                  </a:lnTo>
                  <a:lnTo>
                    <a:pt x="405" y="385"/>
                  </a:lnTo>
                  <a:lnTo>
                    <a:pt x="374" y="438"/>
                  </a:lnTo>
                  <a:lnTo>
                    <a:pt x="267" y="525"/>
                  </a:lnTo>
                  <a:lnTo>
                    <a:pt x="168" y="586"/>
                  </a:lnTo>
                  <a:lnTo>
                    <a:pt x="165" y="616"/>
                  </a:lnTo>
                  <a:lnTo>
                    <a:pt x="156" y="632"/>
                  </a:lnTo>
                  <a:lnTo>
                    <a:pt x="116" y="660"/>
                  </a:lnTo>
                  <a:lnTo>
                    <a:pt x="68" y="668"/>
                  </a:lnTo>
                  <a:lnTo>
                    <a:pt x="33" y="648"/>
                  </a:lnTo>
                  <a:lnTo>
                    <a:pt x="2" y="616"/>
                  </a:lnTo>
                  <a:lnTo>
                    <a:pt x="0" y="591"/>
                  </a:lnTo>
                  <a:lnTo>
                    <a:pt x="19" y="577"/>
                  </a:lnTo>
                  <a:lnTo>
                    <a:pt x="74" y="586"/>
                  </a:lnTo>
                  <a:lnTo>
                    <a:pt x="123" y="574"/>
                  </a:lnTo>
                  <a:lnTo>
                    <a:pt x="135" y="558"/>
                  </a:lnTo>
                  <a:lnTo>
                    <a:pt x="184" y="536"/>
                  </a:lnTo>
                  <a:lnTo>
                    <a:pt x="267" y="478"/>
                  </a:lnTo>
                  <a:lnTo>
                    <a:pt x="329" y="429"/>
                  </a:lnTo>
                  <a:lnTo>
                    <a:pt x="349" y="371"/>
                  </a:lnTo>
                  <a:lnTo>
                    <a:pt x="329" y="278"/>
                  </a:lnTo>
                  <a:lnTo>
                    <a:pt x="267" y="179"/>
                  </a:lnTo>
                  <a:lnTo>
                    <a:pt x="190" y="133"/>
                  </a:lnTo>
                  <a:lnTo>
                    <a:pt x="135" y="121"/>
                  </a:lnTo>
                  <a:lnTo>
                    <a:pt x="116" y="75"/>
                  </a:lnTo>
                  <a:lnTo>
                    <a:pt x="116" y="2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2236" name="Freeform 48"/>
            <p:cNvSpPr>
              <a:spLocks/>
            </p:cNvSpPr>
            <p:nvPr/>
          </p:nvSpPr>
          <p:spPr bwMode="auto">
            <a:xfrm>
              <a:off x="2057" y="3017"/>
              <a:ext cx="167" cy="329"/>
            </a:xfrm>
            <a:custGeom>
              <a:avLst/>
              <a:gdLst>
                <a:gd name="T0" fmla="*/ 0 w 335"/>
                <a:gd name="T1" fmla="*/ 1 h 658"/>
                <a:gd name="T2" fmla="*/ 0 w 335"/>
                <a:gd name="T3" fmla="*/ 1 h 658"/>
                <a:gd name="T4" fmla="*/ 0 w 335"/>
                <a:gd name="T5" fmla="*/ 1 h 658"/>
                <a:gd name="T6" fmla="*/ 0 w 335"/>
                <a:gd name="T7" fmla="*/ 0 h 658"/>
                <a:gd name="T8" fmla="*/ 0 w 335"/>
                <a:gd name="T9" fmla="*/ 1 h 658"/>
                <a:gd name="T10" fmla="*/ 0 w 335"/>
                <a:gd name="T11" fmla="*/ 1 h 658"/>
                <a:gd name="T12" fmla="*/ 0 w 335"/>
                <a:gd name="T13" fmla="*/ 1 h 658"/>
                <a:gd name="T14" fmla="*/ 0 w 335"/>
                <a:gd name="T15" fmla="*/ 1 h 658"/>
                <a:gd name="T16" fmla="*/ 0 w 335"/>
                <a:gd name="T17" fmla="*/ 1 h 658"/>
                <a:gd name="T18" fmla="*/ 0 w 335"/>
                <a:gd name="T19" fmla="*/ 1 h 658"/>
                <a:gd name="T20" fmla="*/ 0 w 335"/>
                <a:gd name="T21" fmla="*/ 1 h 658"/>
                <a:gd name="T22" fmla="*/ 0 w 335"/>
                <a:gd name="T23" fmla="*/ 1 h 658"/>
                <a:gd name="T24" fmla="*/ 0 w 335"/>
                <a:gd name="T25" fmla="*/ 1 h 658"/>
                <a:gd name="T26" fmla="*/ 0 w 335"/>
                <a:gd name="T27" fmla="*/ 1 h 658"/>
                <a:gd name="T28" fmla="*/ 0 w 335"/>
                <a:gd name="T29" fmla="*/ 1 h 658"/>
                <a:gd name="T30" fmla="*/ 0 w 335"/>
                <a:gd name="T31" fmla="*/ 1 h 658"/>
                <a:gd name="T32" fmla="*/ 0 w 335"/>
                <a:gd name="T33" fmla="*/ 1 h 658"/>
                <a:gd name="T34" fmla="*/ 0 w 335"/>
                <a:gd name="T35" fmla="*/ 1 h 658"/>
                <a:gd name="T36" fmla="*/ 0 w 335"/>
                <a:gd name="T37" fmla="*/ 1 h 658"/>
                <a:gd name="T38" fmla="*/ 0 w 335"/>
                <a:gd name="T39" fmla="*/ 1 h 658"/>
                <a:gd name="T40" fmla="*/ 0 w 335"/>
                <a:gd name="T41" fmla="*/ 1 h 658"/>
                <a:gd name="T42" fmla="*/ 0 w 335"/>
                <a:gd name="T43" fmla="*/ 1 h 658"/>
                <a:gd name="T44" fmla="*/ 0 w 335"/>
                <a:gd name="T45" fmla="*/ 1 h 658"/>
                <a:gd name="T46" fmla="*/ 0 w 335"/>
                <a:gd name="T47" fmla="*/ 1 h 658"/>
                <a:gd name="T48" fmla="*/ 0 w 335"/>
                <a:gd name="T49" fmla="*/ 1 h 658"/>
                <a:gd name="T50" fmla="*/ 0 w 335"/>
                <a:gd name="T51" fmla="*/ 1 h 658"/>
                <a:gd name="T52" fmla="*/ 0 w 335"/>
                <a:gd name="T53" fmla="*/ 1 h 658"/>
                <a:gd name="T54" fmla="*/ 0 w 335"/>
                <a:gd name="T55" fmla="*/ 1 h 658"/>
                <a:gd name="T56" fmla="*/ 0 w 335"/>
                <a:gd name="T57" fmla="*/ 1 h 658"/>
                <a:gd name="T58" fmla="*/ 0 w 335"/>
                <a:gd name="T59" fmla="*/ 1 h 658"/>
                <a:gd name="T60" fmla="*/ 0 w 335"/>
                <a:gd name="T61" fmla="*/ 1 h 658"/>
                <a:gd name="T62" fmla="*/ 0 w 335"/>
                <a:gd name="T63" fmla="*/ 1 h 6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35"/>
                <a:gd name="T97" fmla="*/ 0 h 658"/>
                <a:gd name="T98" fmla="*/ 335 w 335"/>
                <a:gd name="T99" fmla="*/ 658 h 6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35" h="658">
                  <a:moveTo>
                    <a:pt x="30" y="120"/>
                  </a:moveTo>
                  <a:lnTo>
                    <a:pt x="0" y="64"/>
                  </a:lnTo>
                  <a:lnTo>
                    <a:pt x="9" y="13"/>
                  </a:lnTo>
                  <a:lnTo>
                    <a:pt x="42" y="0"/>
                  </a:lnTo>
                  <a:lnTo>
                    <a:pt x="74" y="9"/>
                  </a:lnTo>
                  <a:lnTo>
                    <a:pt x="129" y="49"/>
                  </a:lnTo>
                  <a:lnTo>
                    <a:pt x="174" y="120"/>
                  </a:lnTo>
                  <a:lnTo>
                    <a:pt x="239" y="244"/>
                  </a:lnTo>
                  <a:lnTo>
                    <a:pt x="289" y="320"/>
                  </a:lnTo>
                  <a:lnTo>
                    <a:pt x="322" y="394"/>
                  </a:lnTo>
                  <a:lnTo>
                    <a:pt x="335" y="433"/>
                  </a:lnTo>
                  <a:lnTo>
                    <a:pt x="310" y="461"/>
                  </a:lnTo>
                  <a:lnTo>
                    <a:pt x="236" y="468"/>
                  </a:lnTo>
                  <a:lnTo>
                    <a:pt x="146" y="490"/>
                  </a:lnTo>
                  <a:lnTo>
                    <a:pt x="107" y="510"/>
                  </a:lnTo>
                  <a:lnTo>
                    <a:pt x="91" y="567"/>
                  </a:lnTo>
                  <a:lnTo>
                    <a:pt x="107" y="593"/>
                  </a:lnTo>
                  <a:lnTo>
                    <a:pt x="97" y="631"/>
                  </a:lnTo>
                  <a:lnTo>
                    <a:pt x="46" y="658"/>
                  </a:lnTo>
                  <a:lnTo>
                    <a:pt x="39" y="638"/>
                  </a:lnTo>
                  <a:lnTo>
                    <a:pt x="14" y="606"/>
                  </a:lnTo>
                  <a:lnTo>
                    <a:pt x="9" y="558"/>
                  </a:lnTo>
                  <a:lnTo>
                    <a:pt x="30" y="535"/>
                  </a:lnTo>
                  <a:lnTo>
                    <a:pt x="72" y="499"/>
                  </a:lnTo>
                  <a:lnTo>
                    <a:pt x="129" y="449"/>
                  </a:lnTo>
                  <a:lnTo>
                    <a:pt x="214" y="433"/>
                  </a:lnTo>
                  <a:lnTo>
                    <a:pt x="270" y="412"/>
                  </a:lnTo>
                  <a:lnTo>
                    <a:pt x="255" y="370"/>
                  </a:lnTo>
                  <a:lnTo>
                    <a:pt x="198" y="304"/>
                  </a:lnTo>
                  <a:lnTo>
                    <a:pt x="104" y="238"/>
                  </a:lnTo>
                  <a:lnTo>
                    <a:pt x="42" y="161"/>
                  </a:lnTo>
                  <a:lnTo>
                    <a:pt x="30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2231" name="Rectangle 49"/>
          <p:cNvSpPr>
            <a:spLocks noChangeArrowheads="1"/>
          </p:cNvSpPr>
          <p:nvPr/>
        </p:nvSpPr>
        <p:spPr bwMode="auto">
          <a:xfrm>
            <a:off x="6011863" y="2347913"/>
            <a:ext cx="2593975" cy="18732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32" name="Rectangle 50"/>
          <p:cNvSpPr>
            <a:spLocks noChangeArrowheads="1"/>
          </p:cNvSpPr>
          <p:nvPr/>
        </p:nvSpPr>
        <p:spPr bwMode="auto">
          <a:xfrm>
            <a:off x="6156325" y="2492375"/>
            <a:ext cx="2592388" cy="1800225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4. Equipe de Gestão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Descrição dos principais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executivos (pontos fortes,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experiência, adequação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ao negócio)</a:t>
            </a:r>
          </a:p>
        </p:txBody>
      </p:sp>
      <p:sp>
        <p:nvSpPr>
          <p:cNvPr id="52" name="CaixaDeTexto 5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3800049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533400" y="1676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 b="0"/>
              <a:t> Mostre as áreas-chave do negócio e faça uma associação com as pessoas que ocupam estas posições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Explicite a competência externa (outras áreas ou fora da empresa) que você poderá vir a precisar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Faça uma previsão dos recursos humanos necessários para quando o negócio crescer, bem como explicite sua política de RH/contratação, benefícios e custos de pessoal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Anexe os CV dos executivos principais e mostre que eles são capazes de superar os desafios que estão por vir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Equipe gerencial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550757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Equipe gerencial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t="30783" r="31017" b="38993"/>
          <a:stretch/>
        </p:blipFill>
        <p:spPr bwMode="auto">
          <a:xfrm>
            <a:off x="1110792" y="2132856"/>
            <a:ext cx="5909480" cy="2210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73282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sp>
        <p:nvSpPr>
          <p:cNvPr id="8195" name="Títu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 pitchFamily="34" charset="0"/>
              </a:rPr>
              <a:t>Planejar ou priorizar a ação?</a:t>
            </a:r>
          </a:p>
        </p:txBody>
      </p:sp>
      <p:pic>
        <p:nvPicPr>
          <p:cNvPr id="8196" name="Imagem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"/>
          <a:stretch>
            <a:fillRect/>
          </a:stretch>
        </p:blipFill>
        <p:spPr bwMode="auto">
          <a:xfrm>
            <a:off x="611188" y="1041400"/>
            <a:ext cx="76327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076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Produtos e Serviços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5288" y="1773063"/>
            <a:ext cx="51847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endParaRPr lang="en-US" altLang="pt-B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pt-BR" sz="1600" dirty="0" err="1"/>
              <a:t>Portfólio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produtos</a:t>
            </a:r>
            <a:r>
              <a:rPr lang="en-US" altLang="pt-BR" sz="1600" dirty="0"/>
              <a:t>/</a:t>
            </a:r>
            <a:r>
              <a:rPr lang="en-US" altLang="pt-BR" sz="1600" dirty="0" err="1"/>
              <a:t>serviços</a:t>
            </a:r>
            <a:endParaRPr lang="en-US" altLang="pt-BR" sz="1600" dirty="0"/>
          </a:p>
          <a:p>
            <a:pPr lvl="1">
              <a:lnSpc>
                <a:spcPct val="80000"/>
              </a:lnSpc>
            </a:pPr>
            <a:endParaRPr lang="en-US" altLang="pt-BR" dirty="0"/>
          </a:p>
          <a:p>
            <a:pPr lvl="1">
              <a:lnSpc>
                <a:spcPct val="80000"/>
              </a:lnSpc>
            </a:pPr>
            <a:r>
              <a:rPr lang="en-US" altLang="pt-BR" b="0" dirty="0" err="1"/>
              <a:t>Descrição</a:t>
            </a:r>
            <a:r>
              <a:rPr lang="en-US" altLang="pt-BR" b="0" dirty="0"/>
              <a:t> dos </a:t>
            </a:r>
            <a:r>
              <a:rPr lang="en-US" altLang="pt-BR" b="0" dirty="0" err="1"/>
              <a:t>produtos</a:t>
            </a:r>
            <a:endParaRPr lang="en-US" altLang="pt-BR" b="0" dirty="0"/>
          </a:p>
          <a:p>
            <a:pPr lvl="1">
              <a:lnSpc>
                <a:spcPct val="80000"/>
              </a:lnSpc>
            </a:pPr>
            <a:endParaRPr lang="en-US" altLang="pt-BR" b="0" dirty="0"/>
          </a:p>
          <a:p>
            <a:pPr lvl="1">
              <a:lnSpc>
                <a:spcPct val="80000"/>
              </a:lnSpc>
            </a:pPr>
            <a:r>
              <a:rPr lang="en-US" altLang="pt-BR" b="0" dirty="0"/>
              <a:t>Plano de </a:t>
            </a:r>
            <a:r>
              <a:rPr lang="en-US" altLang="pt-BR" b="0" dirty="0" err="1"/>
              <a:t>desenvolvimento</a:t>
            </a:r>
            <a:r>
              <a:rPr lang="en-US" altLang="pt-BR" b="0" dirty="0"/>
              <a:t> dos </a:t>
            </a:r>
            <a:r>
              <a:rPr lang="en-US" altLang="pt-BR" b="0" dirty="0" err="1"/>
              <a:t>produtos</a:t>
            </a:r>
            <a:r>
              <a:rPr lang="en-US" altLang="pt-BR" b="0" dirty="0"/>
              <a:t> (</a:t>
            </a:r>
            <a:r>
              <a:rPr lang="en-US" altLang="pt-BR" b="0" dirty="0" err="1"/>
              <a:t>ações</a:t>
            </a:r>
            <a:r>
              <a:rPr lang="en-US" altLang="pt-BR" b="0" dirty="0"/>
              <a:t> e </a:t>
            </a:r>
            <a:r>
              <a:rPr lang="en-US" altLang="pt-BR" b="0" dirty="0" err="1"/>
              <a:t>prazos</a:t>
            </a:r>
            <a:r>
              <a:rPr lang="en-US" altLang="pt-BR" b="0" dirty="0"/>
              <a:t>)</a:t>
            </a:r>
          </a:p>
          <a:p>
            <a:pPr lvl="1">
              <a:lnSpc>
                <a:spcPct val="80000"/>
              </a:lnSpc>
            </a:pPr>
            <a:endParaRPr lang="en-US" altLang="pt-BR" b="0" dirty="0"/>
          </a:p>
          <a:p>
            <a:pPr lvl="1">
              <a:lnSpc>
                <a:spcPct val="80000"/>
              </a:lnSpc>
            </a:pPr>
            <a:r>
              <a:rPr lang="en-US" altLang="pt-BR" b="0" dirty="0"/>
              <a:t>Plano de testes, </a:t>
            </a:r>
            <a:r>
              <a:rPr lang="en-US" altLang="pt-BR" b="0" dirty="0" err="1"/>
              <a:t>análise</a:t>
            </a:r>
            <a:r>
              <a:rPr lang="en-US" altLang="pt-BR" b="0" dirty="0"/>
              <a:t> de </a:t>
            </a:r>
            <a:r>
              <a:rPr lang="en-US" altLang="pt-BR" b="0" dirty="0" err="1"/>
              <a:t>viabilidade</a:t>
            </a:r>
            <a:r>
              <a:rPr lang="en-US" altLang="pt-BR" b="0" dirty="0"/>
              <a:t>, </a:t>
            </a:r>
            <a:r>
              <a:rPr lang="en-US" altLang="pt-BR" b="0" dirty="0" err="1"/>
              <a:t>composição</a:t>
            </a:r>
            <a:r>
              <a:rPr lang="en-US" altLang="pt-BR" b="0" dirty="0"/>
              <a:t> de </a:t>
            </a:r>
            <a:r>
              <a:rPr lang="en-US" altLang="pt-BR" b="0" dirty="0" err="1"/>
              <a:t>custos</a:t>
            </a:r>
            <a:r>
              <a:rPr lang="en-US" altLang="pt-BR" b="0" dirty="0"/>
              <a:t>, </a:t>
            </a:r>
            <a:r>
              <a:rPr lang="en-US" altLang="pt-BR" b="0" dirty="0" err="1"/>
              <a:t>lançamento</a:t>
            </a:r>
            <a:r>
              <a:rPr lang="en-US" altLang="pt-BR" b="0" dirty="0"/>
              <a:t> e </a:t>
            </a:r>
            <a:r>
              <a:rPr lang="en-US" altLang="pt-BR" b="0" dirty="0" err="1"/>
              <a:t>avaliação</a:t>
            </a:r>
            <a:r>
              <a:rPr lang="en-US" altLang="pt-BR" b="0" dirty="0"/>
              <a:t> dos </a:t>
            </a:r>
            <a:r>
              <a:rPr lang="en-US" altLang="pt-BR" b="0" dirty="0" err="1"/>
              <a:t>produtos</a:t>
            </a:r>
            <a:endParaRPr lang="en-US" altLang="pt-BR" b="0" dirty="0"/>
          </a:p>
          <a:p>
            <a:pPr lvl="1">
              <a:lnSpc>
                <a:spcPct val="80000"/>
              </a:lnSpc>
            </a:pPr>
            <a:endParaRPr lang="en-US" altLang="pt-BR" b="0" dirty="0"/>
          </a:p>
          <a:p>
            <a:pPr lvl="1">
              <a:lnSpc>
                <a:spcPct val="80000"/>
              </a:lnSpc>
            </a:pPr>
            <a:r>
              <a:rPr lang="en-US" altLang="pt-BR" b="0" dirty="0"/>
              <a:t>Plano de </a:t>
            </a:r>
            <a:r>
              <a:rPr lang="en-US" altLang="pt-BR" b="0" dirty="0" err="1"/>
              <a:t>acompanhamento</a:t>
            </a:r>
            <a:r>
              <a:rPr lang="en-US" altLang="pt-BR" b="0" dirty="0"/>
              <a:t> e </a:t>
            </a:r>
            <a:r>
              <a:rPr lang="en-US" altLang="pt-BR" b="0" dirty="0" err="1"/>
              <a:t>gestão</a:t>
            </a:r>
            <a:r>
              <a:rPr lang="en-US" altLang="pt-BR" b="0" dirty="0"/>
              <a:t> dos </a:t>
            </a:r>
            <a:r>
              <a:rPr lang="en-US" altLang="pt-BR" b="0" dirty="0" err="1"/>
              <a:t>produtos</a:t>
            </a:r>
            <a:r>
              <a:rPr lang="en-US" altLang="pt-BR" b="0" dirty="0"/>
              <a:t> (</a:t>
            </a:r>
            <a:r>
              <a:rPr lang="en-US" altLang="pt-BR" b="0" dirty="0" err="1"/>
              <a:t>métricas</a:t>
            </a:r>
            <a:r>
              <a:rPr lang="en-US" altLang="pt-BR" b="0" dirty="0"/>
              <a:t>)</a:t>
            </a:r>
          </a:p>
          <a:p>
            <a:pPr lvl="1">
              <a:lnSpc>
                <a:spcPct val="80000"/>
              </a:lnSpc>
            </a:pPr>
            <a:endParaRPr lang="en-US" altLang="pt-BR" b="0" dirty="0"/>
          </a:p>
          <a:p>
            <a:pPr lvl="1">
              <a:lnSpc>
                <a:spcPct val="80000"/>
              </a:lnSpc>
            </a:pPr>
            <a:r>
              <a:rPr lang="en-US" altLang="pt-BR" b="0" dirty="0" err="1"/>
              <a:t>Divisão</a:t>
            </a:r>
            <a:r>
              <a:rPr lang="en-US" altLang="pt-BR" b="0" dirty="0"/>
              <a:t> dos </a:t>
            </a:r>
            <a:r>
              <a:rPr lang="en-US" altLang="pt-BR" b="0" dirty="0" err="1"/>
              <a:t>produtos</a:t>
            </a:r>
            <a:r>
              <a:rPr lang="en-US" altLang="pt-BR" b="0" dirty="0"/>
              <a:t> </a:t>
            </a:r>
            <a:r>
              <a:rPr lang="en-US" altLang="pt-BR" b="0" dirty="0" err="1"/>
              <a:t>em</a:t>
            </a:r>
            <a:r>
              <a:rPr lang="en-US" altLang="pt-BR" b="0" dirty="0"/>
              <a:t> </a:t>
            </a:r>
            <a:r>
              <a:rPr lang="en-US" altLang="pt-BR" b="0" dirty="0" err="1"/>
              <a:t>categorias</a:t>
            </a:r>
            <a:r>
              <a:rPr lang="en-US" altLang="pt-BR" b="0" dirty="0"/>
              <a:t> (</a:t>
            </a:r>
            <a:r>
              <a:rPr lang="en-US" altLang="pt-BR" b="0" dirty="0" err="1"/>
              <a:t>por</a:t>
            </a:r>
            <a:r>
              <a:rPr lang="en-US" altLang="pt-BR" b="0" dirty="0"/>
              <a:t> </a:t>
            </a:r>
            <a:r>
              <a:rPr lang="en-US" altLang="pt-BR" b="0" dirty="0" err="1"/>
              <a:t>exemplo</a:t>
            </a:r>
            <a:r>
              <a:rPr lang="en-US" altLang="pt-BR" b="0" dirty="0"/>
              <a:t>, </a:t>
            </a:r>
            <a:r>
              <a:rPr lang="en-US" altLang="pt-BR" b="0" dirty="0" err="1"/>
              <a:t>prazo</a:t>
            </a:r>
            <a:r>
              <a:rPr lang="en-US" altLang="pt-BR" b="0" dirty="0"/>
              <a:t> de </a:t>
            </a:r>
            <a:r>
              <a:rPr lang="en-US" altLang="pt-BR" b="0" dirty="0" err="1"/>
              <a:t>venda</a:t>
            </a:r>
            <a:r>
              <a:rPr lang="en-US" altLang="pt-BR" b="0" dirty="0"/>
              <a:t>, </a:t>
            </a:r>
            <a:r>
              <a:rPr lang="en-US" altLang="pt-BR" b="0" dirty="0" err="1"/>
              <a:t>tipo</a:t>
            </a:r>
            <a:r>
              <a:rPr lang="en-US" altLang="pt-BR" b="0" dirty="0"/>
              <a:t> de </a:t>
            </a:r>
            <a:r>
              <a:rPr lang="en-US" altLang="pt-BR" b="0" dirty="0" err="1"/>
              <a:t>aplicação</a:t>
            </a:r>
            <a:r>
              <a:rPr lang="en-US" altLang="pt-BR" b="0" dirty="0"/>
              <a:t>, </a:t>
            </a:r>
            <a:r>
              <a:rPr lang="en-US" altLang="pt-BR" b="0" dirty="0" err="1"/>
              <a:t>modelo</a:t>
            </a:r>
            <a:r>
              <a:rPr lang="en-US" altLang="pt-BR" b="0" dirty="0"/>
              <a:t> </a:t>
            </a:r>
            <a:r>
              <a:rPr lang="en-US" altLang="pt-BR" b="0" dirty="0" err="1"/>
              <a:t>comercial</a:t>
            </a:r>
            <a:r>
              <a:rPr lang="en-US" altLang="pt-BR" b="0" dirty="0"/>
              <a:t>, </a:t>
            </a:r>
            <a:r>
              <a:rPr lang="en-US" altLang="pt-BR" b="0" dirty="0" err="1"/>
              <a:t>prazo</a:t>
            </a:r>
            <a:r>
              <a:rPr lang="en-US" altLang="pt-BR" b="0" dirty="0"/>
              <a:t> de </a:t>
            </a:r>
            <a:r>
              <a:rPr lang="en-US" altLang="pt-BR" b="0" dirty="0" err="1"/>
              <a:t>retorno</a:t>
            </a:r>
            <a:r>
              <a:rPr lang="en-US" altLang="pt-BR" b="0" dirty="0"/>
              <a:t> de </a:t>
            </a:r>
            <a:r>
              <a:rPr lang="en-US" altLang="pt-BR" b="0" dirty="0" err="1"/>
              <a:t>investimento</a:t>
            </a:r>
            <a:r>
              <a:rPr lang="en-US" altLang="pt-BR" b="0" dirty="0"/>
              <a:t>: </a:t>
            </a:r>
            <a:r>
              <a:rPr lang="en-US" altLang="pt-BR" b="0" dirty="0" err="1"/>
              <a:t>curto</a:t>
            </a:r>
            <a:r>
              <a:rPr lang="en-US" altLang="pt-BR" b="0" dirty="0"/>
              <a:t>, </a:t>
            </a:r>
            <a:r>
              <a:rPr lang="en-US" altLang="pt-BR" b="0" dirty="0" err="1"/>
              <a:t>médio</a:t>
            </a:r>
            <a:r>
              <a:rPr lang="en-US" altLang="pt-BR" b="0" dirty="0"/>
              <a:t> e </a:t>
            </a:r>
            <a:r>
              <a:rPr lang="en-US" altLang="pt-BR" b="0" dirty="0" err="1"/>
              <a:t>longo</a:t>
            </a:r>
            <a:r>
              <a:rPr lang="en-US" altLang="pt-BR" b="0" dirty="0"/>
              <a:t> </a:t>
            </a:r>
            <a:r>
              <a:rPr lang="en-US" altLang="pt-BR" b="0" dirty="0" err="1"/>
              <a:t>prazos</a:t>
            </a:r>
            <a:r>
              <a:rPr lang="en-US" altLang="pt-BR" b="0" dirty="0"/>
              <a:t>)</a:t>
            </a:r>
          </a:p>
          <a:p>
            <a:pPr>
              <a:lnSpc>
                <a:spcPct val="80000"/>
              </a:lnSpc>
            </a:pPr>
            <a:endParaRPr lang="en-US" altLang="pt-BR" sz="1600" b="0" dirty="0"/>
          </a:p>
          <a:p>
            <a:pPr lvl="1">
              <a:lnSpc>
                <a:spcPct val="80000"/>
              </a:lnSpc>
            </a:pPr>
            <a:endParaRPr lang="en-US" altLang="pt-BR" dirty="0"/>
          </a:p>
          <a:p>
            <a:pPr lvl="1">
              <a:lnSpc>
                <a:spcPct val="80000"/>
              </a:lnSpc>
            </a:pPr>
            <a:endParaRPr lang="en-US" altLang="pt-BR" dirty="0"/>
          </a:p>
          <a:p>
            <a:pPr>
              <a:lnSpc>
                <a:spcPct val="80000"/>
              </a:lnSpc>
            </a:pPr>
            <a:endParaRPr lang="en-US" altLang="pt-BR" sz="1600" dirty="0"/>
          </a:p>
          <a:p>
            <a:pPr>
              <a:lnSpc>
                <a:spcPct val="80000"/>
              </a:lnSpc>
            </a:pPr>
            <a:endParaRPr lang="en-US" altLang="pt-BR" sz="1600" dirty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5507038" y="3716338"/>
            <a:ext cx="3313112" cy="23764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5651500" y="3859213"/>
            <a:ext cx="3313113" cy="23764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5. Produtos e Serviços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Descrição dos produtos e serviços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Benefícios e Diferenciais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Utilidade e Apelo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Tecnologia, P&amp;D (Pesquisa 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Desenvolvimento), Patentes (PI)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Ciclo de Vida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Matriz BCG (opcional)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83126753"/>
      </p:ext>
    </p:extLst>
  </p:cSld>
  <p:clrMapOvr>
    <a:masterClrMapping/>
  </p:clrMapOvr>
  <p:transition spd="med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tângulo de cantos arredondados 1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Ciclo de vida do produto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914400" y="1752600"/>
            <a:ext cx="7239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latin typeface="Times New Roman" panose="02020603050405020304" pitchFamily="18" charset="0"/>
            </a:endParaRPr>
          </a:p>
        </p:txBody>
      </p:sp>
      <p:sp>
        <p:nvSpPr>
          <p:cNvPr id="55300" name="Freeform 4"/>
          <p:cNvSpPr>
            <a:spLocks/>
          </p:cNvSpPr>
          <p:nvPr/>
        </p:nvSpPr>
        <p:spPr bwMode="auto">
          <a:xfrm>
            <a:off x="1524000" y="2667000"/>
            <a:ext cx="6248400" cy="1892300"/>
          </a:xfrm>
          <a:custGeom>
            <a:avLst/>
            <a:gdLst>
              <a:gd name="T0" fmla="*/ 0 w 3936"/>
              <a:gd name="T1" fmla="*/ 2147483646 h 1192"/>
              <a:gd name="T2" fmla="*/ 2147483646 w 3936"/>
              <a:gd name="T3" fmla="*/ 2147483646 h 1192"/>
              <a:gd name="T4" fmla="*/ 2147483646 w 3936"/>
              <a:gd name="T5" fmla="*/ 2147483646 h 1192"/>
              <a:gd name="T6" fmla="*/ 2147483646 w 3936"/>
              <a:gd name="T7" fmla="*/ 2147483646 h 1192"/>
              <a:gd name="T8" fmla="*/ 2147483646 w 3936"/>
              <a:gd name="T9" fmla="*/ 2147483646 h 1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36"/>
              <a:gd name="T16" fmla="*/ 0 h 1192"/>
              <a:gd name="T17" fmla="*/ 3936 w 3936"/>
              <a:gd name="T18" fmla="*/ 1192 h 1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36" h="1192">
                <a:moveTo>
                  <a:pt x="0" y="1192"/>
                </a:moveTo>
                <a:cubicBezTo>
                  <a:pt x="336" y="1136"/>
                  <a:pt x="672" y="1080"/>
                  <a:pt x="1008" y="904"/>
                </a:cubicBezTo>
                <a:cubicBezTo>
                  <a:pt x="1344" y="728"/>
                  <a:pt x="1680" y="272"/>
                  <a:pt x="2016" y="136"/>
                </a:cubicBezTo>
                <a:cubicBezTo>
                  <a:pt x="2352" y="0"/>
                  <a:pt x="2704" y="48"/>
                  <a:pt x="3024" y="88"/>
                </a:cubicBezTo>
                <a:cubicBezTo>
                  <a:pt x="3344" y="128"/>
                  <a:pt x="3640" y="252"/>
                  <a:pt x="3936" y="376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3048000" y="4114800"/>
            <a:ext cx="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4419600" y="3048000"/>
            <a:ext cx="0" cy="2362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3" name="Line 7"/>
          <p:cNvSpPr>
            <a:spLocks noChangeShapeType="1"/>
          </p:cNvSpPr>
          <p:nvPr/>
        </p:nvSpPr>
        <p:spPr bwMode="auto">
          <a:xfrm>
            <a:off x="6015038" y="2782888"/>
            <a:ext cx="4762" cy="26273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1600200" y="4876800"/>
            <a:ext cx="564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latin typeface="Arial" panose="020B0604020202020204" pitchFamily="34" charset="0"/>
              </a:rPr>
              <a:t>Lançamento  Crescimento     Maturidade        Declínio</a:t>
            </a:r>
            <a:endParaRPr lang="pt-BR" altLang="pt-BR" sz="2400" b="0">
              <a:latin typeface="Times New Roman" panose="02020603050405020304" pitchFamily="18" charset="0"/>
            </a:endParaRPr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1535113" y="5399088"/>
            <a:ext cx="632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V="1">
            <a:off x="1517650" y="2503488"/>
            <a:ext cx="0" cy="2895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55307" name="Text Box 11"/>
          <p:cNvSpPr txBox="1">
            <a:spLocks noChangeArrowheads="1"/>
          </p:cNvSpPr>
          <p:nvPr/>
        </p:nvSpPr>
        <p:spPr bwMode="auto">
          <a:xfrm rot="-5400000">
            <a:off x="157163" y="3497263"/>
            <a:ext cx="2247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chemeClr val="tx1"/>
                </a:solidFill>
                <a:latin typeface="Arial Black" panose="020B0A04020102020204" pitchFamily="34" charset="0"/>
              </a:rPr>
              <a:t>Volume de Vendas</a:t>
            </a:r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6834188" y="5448300"/>
            <a:ext cx="938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chemeClr val="tx1"/>
                </a:solidFill>
                <a:latin typeface="Arial Black" panose="020B0A04020102020204" pitchFamily="34" charset="0"/>
              </a:rPr>
              <a:t>Tempo</a:t>
            </a:r>
            <a:endParaRPr lang="pt-BR" altLang="pt-BR" sz="2400" b="0">
              <a:latin typeface="Times New Roman" panose="02020603050405020304" pitchFamily="18" charset="0"/>
            </a:endParaRPr>
          </a:p>
        </p:txBody>
      </p:sp>
      <p:sp>
        <p:nvSpPr>
          <p:cNvPr id="55309" name="Text Box 13"/>
          <p:cNvSpPr txBox="1">
            <a:spLocks noChangeArrowheads="1"/>
          </p:cNvSpPr>
          <p:nvPr/>
        </p:nvSpPr>
        <p:spPr bwMode="auto">
          <a:xfrm>
            <a:off x="2590800" y="2057400"/>
            <a:ext cx="3614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b="0">
                <a:latin typeface="Arial Black" panose="020B0A04020102020204" pitchFamily="34" charset="0"/>
              </a:rPr>
              <a:t>Ciclo de Vida do Produto</a:t>
            </a:r>
            <a:endParaRPr lang="pt-BR" altLang="pt-BR" sz="2400" b="0">
              <a:latin typeface="Times New Roman" panose="02020603050405020304" pitchFamily="18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6578528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Ciclo de vida do produto</a:t>
            </a: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85800" y="183448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1. Introdução do Produto:</a:t>
            </a:r>
            <a:r>
              <a:rPr lang="pt-BR" altLang="pt-BR" sz="1800" b="0" dirty="0"/>
              <a:t> custos elevados de promoção e fabricação; margens apertadas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2. Crescimento:</a:t>
            </a:r>
            <a:r>
              <a:rPr lang="pt-BR" altLang="pt-BR" sz="1800" b="0" dirty="0"/>
              <a:t> aumento de demanda; melhoria na relação promoção/vendas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3. Maturação:</a:t>
            </a:r>
            <a:r>
              <a:rPr lang="pt-BR" altLang="pt-BR" sz="1800" b="0" dirty="0"/>
              <a:t> estabilização das vendas; pressão por redução de preços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 dirty="0"/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 dirty="0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dirty="0"/>
              <a:t>4. Declínio:</a:t>
            </a:r>
            <a:r>
              <a:rPr lang="pt-BR" altLang="pt-BR" sz="1800" b="0" dirty="0"/>
              <a:t> desaparecimento do produto</a:t>
            </a:r>
            <a:endParaRPr lang="pt-BR" altLang="pt-BR" sz="1800" b="0" dirty="0">
              <a:latin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3936103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7976"/>
            <a:ext cx="6553200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67177566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tângulo de cantos arredondados 48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2182813" y="2110458"/>
            <a:ext cx="2354262" cy="16033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537075" y="2110458"/>
            <a:ext cx="2355850" cy="1603375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4537075" y="3713833"/>
            <a:ext cx="2355850" cy="160178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2182813" y="3713833"/>
            <a:ext cx="2354262" cy="1601787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 flipV="1">
            <a:off x="1697038" y="1977108"/>
            <a:ext cx="0" cy="333851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77" name="Line 9"/>
          <p:cNvSpPr>
            <a:spLocks noChangeShapeType="1"/>
          </p:cNvSpPr>
          <p:nvPr/>
        </p:nvSpPr>
        <p:spPr bwMode="auto">
          <a:xfrm rot="16200000" flipV="1">
            <a:off x="4364038" y="-685130"/>
            <a:ext cx="0" cy="5057775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597150" y="1483395"/>
            <a:ext cx="42179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Arial" panose="020B0604020202020204" pitchFamily="34" charset="0"/>
              </a:rPr>
              <a:t>Participação Relativa de Mercado</a:t>
            </a:r>
            <a:endParaRPr lang="pt-BR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 rot="-5400000">
            <a:off x="-57944" y="3230439"/>
            <a:ext cx="321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dirty="0">
                <a:solidFill>
                  <a:srgbClr val="002060"/>
                </a:solidFill>
                <a:latin typeface="Arial" panose="020B0604020202020204" pitchFamily="34" charset="0"/>
              </a:rPr>
              <a:t>Crescimento do Mercado</a:t>
            </a:r>
            <a:endParaRPr lang="pt-BR" altLang="pt-BR" sz="2400" b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0" name="Text Box 12"/>
          <p:cNvSpPr txBox="1">
            <a:spLocks noChangeArrowheads="1"/>
          </p:cNvSpPr>
          <p:nvPr/>
        </p:nvSpPr>
        <p:spPr bwMode="auto">
          <a:xfrm>
            <a:off x="2944813" y="5448970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rgbClr val="002060"/>
                </a:solidFill>
                <a:latin typeface="Arial Black" panose="020B0A04020102020204" pitchFamily="34" charset="0"/>
              </a:rPr>
              <a:t>ALTO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7031038" y="2778795"/>
            <a:ext cx="793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rgbClr val="002060"/>
                </a:solidFill>
                <a:latin typeface="Arial Black" panose="020B0A04020102020204" pitchFamily="34" charset="0"/>
              </a:rPr>
              <a:t>ALTO</a:t>
            </a:r>
          </a:p>
        </p:txBody>
      </p:sp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5373688" y="5448970"/>
            <a:ext cx="909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rgbClr val="002060"/>
                </a:solidFill>
                <a:latin typeface="Arial Black" panose="020B0A04020102020204" pitchFamily="34" charset="0"/>
              </a:rPr>
              <a:t>BAIXO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6965950" y="4286920"/>
            <a:ext cx="909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>
                <a:solidFill>
                  <a:srgbClr val="002060"/>
                </a:solidFill>
                <a:latin typeface="Arial Black" panose="020B0A04020102020204" pitchFamily="34" charset="0"/>
              </a:rPr>
              <a:t>BAIXO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3567113" y="908720"/>
            <a:ext cx="2097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002060"/>
                </a:solidFill>
                <a:latin typeface="Arial" panose="020B0604020202020204" pitchFamily="34" charset="0"/>
              </a:rPr>
              <a:t>MATRIZ BCG</a:t>
            </a:r>
            <a:endParaRPr lang="pt-BR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5" name="Oval 17"/>
          <p:cNvSpPr>
            <a:spLocks noChangeArrowheads="1"/>
          </p:cNvSpPr>
          <p:nvPr/>
        </p:nvSpPr>
        <p:spPr bwMode="auto">
          <a:xfrm rot="6728920">
            <a:off x="2448719" y="3006601"/>
            <a:ext cx="444500" cy="439738"/>
          </a:xfrm>
          <a:prstGeom prst="ellipse">
            <a:avLst/>
          </a:prstGeom>
          <a:noFill/>
          <a:ln w="1270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6" name="Oval 18"/>
          <p:cNvSpPr>
            <a:spLocks noChangeArrowheads="1"/>
          </p:cNvSpPr>
          <p:nvPr/>
        </p:nvSpPr>
        <p:spPr bwMode="auto">
          <a:xfrm rot="6728920">
            <a:off x="3079751" y="2602582"/>
            <a:ext cx="533400" cy="5302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7" name="Line 19"/>
          <p:cNvSpPr>
            <a:spLocks noChangeShapeType="1"/>
          </p:cNvSpPr>
          <p:nvPr/>
        </p:nvSpPr>
        <p:spPr bwMode="auto">
          <a:xfrm rot="6728920" flipH="1" flipV="1">
            <a:off x="2878932" y="3008188"/>
            <a:ext cx="495300" cy="474663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88" name="Line 20"/>
          <p:cNvSpPr>
            <a:spLocks noChangeShapeType="1"/>
          </p:cNvSpPr>
          <p:nvPr/>
        </p:nvSpPr>
        <p:spPr bwMode="auto">
          <a:xfrm rot="6728920">
            <a:off x="2618581" y="2593852"/>
            <a:ext cx="595313" cy="45720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 rot="8804564">
            <a:off x="2697646" y="3041167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 rot="-1556466">
            <a:off x="5662613" y="4550445"/>
            <a:ext cx="1023937" cy="10001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1" name="Oval 23"/>
          <p:cNvSpPr>
            <a:spLocks noChangeArrowheads="1"/>
          </p:cNvSpPr>
          <p:nvPr/>
        </p:nvSpPr>
        <p:spPr bwMode="auto">
          <a:xfrm rot="-1556466">
            <a:off x="3860800" y="4020220"/>
            <a:ext cx="1227138" cy="1201738"/>
          </a:xfrm>
          <a:prstGeom prst="ellipse">
            <a:avLst/>
          </a:prstGeom>
          <a:noFill/>
          <a:ln w="1270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 rot="-1556466" flipH="1" flipV="1">
            <a:off x="4852988" y="3777333"/>
            <a:ext cx="1138237" cy="10763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 rot="-1556466">
            <a:off x="4644877" y="4861244"/>
            <a:ext cx="1368425" cy="10382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 rot="-5850370">
            <a:off x="5552302" y="5509134"/>
            <a:ext cx="553998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5" name="Oval 27"/>
          <p:cNvSpPr>
            <a:spLocks noChangeArrowheads="1"/>
          </p:cNvSpPr>
          <p:nvPr/>
        </p:nvSpPr>
        <p:spPr bwMode="auto">
          <a:xfrm>
            <a:off x="4589463" y="3489995"/>
            <a:ext cx="433387" cy="423863"/>
          </a:xfrm>
          <a:prstGeom prst="ellipse">
            <a:avLst/>
          </a:prstGeom>
          <a:noFill/>
          <a:ln w="1270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3983038" y="2978820"/>
            <a:ext cx="519112" cy="5111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58397" name="Line 29"/>
          <p:cNvSpPr>
            <a:spLocks noChangeShapeType="1"/>
          </p:cNvSpPr>
          <p:nvPr/>
        </p:nvSpPr>
        <p:spPr bwMode="auto">
          <a:xfrm flipH="1" flipV="1">
            <a:off x="4421188" y="3058195"/>
            <a:ext cx="482600" cy="457200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4064000" y="3413795"/>
            <a:ext cx="579438" cy="44132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399" name="Oval 31"/>
          <p:cNvSpPr>
            <a:spLocks noChangeArrowheads="1"/>
          </p:cNvSpPr>
          <p:nvPr/>
        </p:nvSpPr>
        <p:spPr bwMode="auto">
          <a:xfrm rot="-2303223">
            <a:off x="6245225" y="3480470"/>
            <a:ext cx="346075" cy="333375"/>
          </a:xfrm>
          <a:prstGeom prst="ellipse">
            <a:avLst/>
          </a:prstGeom>
          <a:noFill/>
          <a:ln w="1270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0" name="Oval 32"/>
          <p:cNvSpPr>
            <a:spLocks noChangeArrowheads="1"/>
          </p:cNvSpPr>
          <p:nvPr/>
        </p:nvSpPr>
        <p:spPr bwMode="auto">
          <a:xfrm rot="-2303223">
            <a:off x="5619750" y="3428083"/>
            <a:ext cx="415925" cy="40005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 rot="-2303223" flipH="1" flipV="1">
            <a:off x="5926138" y="3278858"/>
            <a:ext cx="384175" cy="35877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rot="-2303223">
            <a:off x="5870575" y="3648745"/>
            <a:ext cx="463550" cy="346075"/>
          </a:xfrm>
          <a:prstGeom prst="line">
            <a:avLst/>
          </a:prstGeom>
          <a:noFill/>
          <a:ln w="12700">
            <a:solidFill>
              <a:srgbClr val="0066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403" name="Oval 35"/>
          <p:cNvSpPr>
            <a:spLocks noChangeArrowheads="1"/>
          </p:cNvSpPr>
          <p:nvPr/>
        </p:nvSpPr>
        <p:spPr bwMode="auto">
          <a:xfrm>
            <a:off x="2667000" y="4180558"/>
            <a:ext cx="831850" cy="801687"/>
          </a:xfrm>
          <a:prstGeom prst="ellipse">
            <a:avLst/>
          </a:prstGeom>
          <a:noFill/>
          <a:ln w="12700" cap="rnd">
            <a:solidFill>
              <a:srgbClr val="0066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4" name="Oval 36"/>
          <p:cNvSpPr>
            <a:spLocks noChangeArrowheads="1"/>
          </p:cNvSpPr>
          <p:nvPr/>
        </p:nvSpPr>
        <p:spPr bwMode="auto">
          <a:xfrm>
            <a:off x="2736850" y="4247233"/>
            <a:ext cx="692150" cy="668337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8405" name="Text Box 37"/>
          <p:cNvSpPr txBox="1">
            <a:spLocks noChangeArrowheads="1"/>
          </p:cNvSpPr>
          <p:nvPr/>
        </p:nvSpPr>
        <p:spPr bwMode="auto">
          <a:xfrm>
            <a:off x="3171825" y="268195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6061075" y="484889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58407" name="Text Box 39"/>
          <p:cNvSpPr txBox="1">
            <a:spLocks noChangeArrowheads="1"/>
          </p:cNvSpPr>
          <p:nvPr/>
        </p:nvSpPr>
        <p:spPr bwMode="auto">
          <a:xfrm>
            <a:off x="5645150" y="344554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58408" name="Oval 40"/>
          <p:cNvSpPr>
            <a:spLocks noChangeArrowheads="1"/>
          </p:cNvSpPr>
          <p:nvPr/>
        </p:nvSpPr>
        <p:spPr bwMode="auto">
          <a:xfrm>
            <a:off x="6130925" y="2578770"/>
            <a:ext cx="484188" cy="4667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0">
                <a:solidFill>
                  <a:srgbClr val="002060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58409" name="Line 41"/>
          <p:cNvSpPr>
            <a:spLocks noChangeShapeType="1"/>
          </p:cNvSpPr>
          <p:nvPr/>
        </p:nvSpPr>
        <p:spPr bwMode="auto">
          <a:xfrm flipH="1">
            <a:off x="6684963" y="2778795"/>
            <a:ext cx="276225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>
              <a:solidFill>
                <a:srgbClr val="002060"/>
              </a:solidFill>
            </a:endParaRPr>
          </a:p>
        </p:txBody>
      </p:sp>
      <p:sp>
        <p:nvSpPr>
          <p:cNvPr id="58410" name="Text Box 42"/>
          <p:cNvSpPr txBox="1">
            <a:spLocks noChangeArrowheads="1"/>
          </p:cNvSpPr>
          <p:nvPr/>
        </p:nvSpPr>
        <p:spPr bwMode="auto">
          <a:xfrm>
            <a:off x="1697038" y="5025108"/>
            <a:ext cx="565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0%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1" name="Text Box 43"/>
          <p:cNvSpPr txBox="1">
            <a:spLocks noChangeArrowheads="1"/>
          </p:cNvSpPr>
          <p:nvPr/>
        </p:nvSpPr>
        <p:spPr bwMode="auto">
          <a:xfrm>
            <a:off x="1627188" y="3513808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10%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2" name="Text Box 44"/>
          <p:cNvSpPr txBox="1">
            <a:spLocks noChangeArrowheads="1"/>
          </p:cNvSpPr>
          <p:nvPr/>
        </p:nvSpPr>
        <p:spPr bwMode="auto">
          <a:xfrm>
            <a:off x="1622425" y="2080295"/>
            <a:ext cx="692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20%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3" name="Text Box 45"/>
          <p:cNvSpPr txBox="1">
            <a:spLocks noChangeArrowheads="1"/>
          </p:cNvSpPr>
          <p:nvPr/>
        </p:nvSpPr>
        <p:spPr bwMode="auto">
          <a:xfrm>
            <a:off x="2106613" y="1843758"/>
            <a:ext cx="522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3:1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4" name="Text Box 46"/>
          <p:cNvSpPr txBox="1">
            <a:spLocks noChangeArrowheads="1"/>
          </p:cNvSpPr>
          <p:nvPr/>
        </p:nvSpPr>
        <p:spPr bwMode="auto">
          <a:xfrm>
            <a:off x="4324350" y="1843758"/>
            <a:ext cx="522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1:1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6332538" y="1843758"/>
            <a:ext cx="7127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2060"/>
                </a:solidFill>
                <a:latin typeface="Times New Roman" panose="02020603050405020304" pitchFamily="18" charset="0"/>
              </a:rPr>
              <a:t>0.3:1</a:t>
            </a:r>
            <a:endParaRPr lang="pt-BR" altLang="pt-BR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0188080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2" name="Retângulo de cantos arredondados 171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" y="269776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Características do </a:t>
            </a:r>
            <a:b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Produto ou Serviço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858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 b="0"/>
              <a:t> Descreva as características e os </a:t>
            </a:r>
            <a:r>
              <a:rPr lang="pt-BR" altLang="pt-BR" sz="1800" b="0" u="sng"/>
              <a:t>benefícios</a:t>
            </a:r>
            <a:r>
              <a:rPr lang="pt-BR" altLang="pt-BR" sz="1800" b="0"/>
              <a:t> que o cliente tem em se utilizar dos seus produtos e serviços;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Explique porque os seus produtos/serviços se </a:t>
            </a:r>
            <a:r>
              <a:rPr lang="pt-BR" altLang="pt-BR" sz="1800" b="0" u="sng"/>
              <a:t>diferenciam</a:t>
            </a:r>
            <a:r>
              <a:rPr lang="pt-BR" altLang="pt-BR" sz="1800" b="0"/>
              <a:t> dos da concorrência e porque os clientes escolheriam a sua empresa.  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O que tem de </a:t>
            </a:r>
            <a:r>
              <a:rPr lang="pt-BR" altLang="pt-BR" sz="1800" b="0" u="sng"/>
              <a:t>especial</a:t>
            </a:r>
            <a:r>
              <a:rPr lang="pt-BR" altLang="pt-BR" sz="1800" b="0"/>
              <a:t> nos produtos/serviços de sua empresa?</a:t>
            </a:r>
            <a:endParaRPr lang="pt-BR" altLang="pt-BR" sz="2400" b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t-BR" altLang="pt-BR" sz="2400" b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t-BR" altLang="pt-BR" sz="2400" b="0">
              <a:latin typeface="Times New Roman" panose="02020603050405020304" pitchFamily="18" charset="0"/>
            </a:endParaRPr>
          </a:p>
        </p:txBody>
      </p:sp>
      <p:graphicFrame>
        <p:nvGraphicFramePr>
          <p:cNvPr id="59396" name="Object 4"/>
          <p:cNvGraphicFramePr>
            <a:graphicFrameLocks noChangeAspect="1"/>
          </p:cNvGraphicFramePr>
          <p:nvPr/>
        </p:nvGraphicFramePr>
        <p:xfrm>
          <a:off x="1692275" y="4495800"/>
          <a:ext cx="2117725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Clip" r:id="rId3" imgW="1359713" imgH="950976" progId="MS_ClipArt_Gallery.2">
                  <p:embed/>
                </p:oleObj>
              </mc:Choice>
              <mc:Fallback>
                <p:oleObj name="Clip" r:id="rId3" imgW="1359713" imgH="950976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95800"/>
                        <a:ext cx="2117725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7" name="Group 5"/>
          <p:cNvGrpSpPr>
            <a:grpSpLocks/>
          </p:cNvGrpSpPr>
          <p:nvPr/>
        </p:nvGrpSpPr>
        <p:grpSpPr bwMode="auto">
          <a:xfrm>
            <a:off x="5791200" y="4760913"/>
            <a:ext cx="1804988" cy="973137"/>
            <a:chOff x="3818" y="3181"/>
            <a:chExt cx="1486" cy="937"/>
          </a:xfrm>
        </p:grpSpPr>
        <p:sp>
          <p:nvSpPr>
            <p:cNvPr id="59399" name="Freeform 6"/>
            <p:cNvSpPr>
              <a:spLocks/>
            </p:cNvSpPr>
            <p:nvPr/>
          </p:nvSpPr>
          <p:spPr bwMode="auto">
            <a:xfrm>
              <a:off x="4285" y="3181"/>
              <a:ext cx="842" cy="937"/>
            </a:xfrm>
            <a:custGeom>
              <a:avLst/>
              <a:gdLst>
                <a:gd name="T0" fmla="*/ 299 w 842"/>
                <a:gd name="T1" fmla="*/ 876 h 937"/>
                <a:gd name="T2" fmla="*/ 219 w 842"/>
                <a:gd name="T3" fmla="*/ 892 h 937"/>
                <a:gd name="T4" fmla="*/ 197 w 842"/>
                <a:gd name="T5" fmla="*/ 896 h 937"/>
                <a:gd name="T6" fmla="*/ 113 w 842"/>
                <a:gd name="T7" fmla="*/ 914 h 937"/>
                <a:gd name="T8" fmla="*/ 101 w 842"/>
                <a:gd name="T9" fmla="*/ 916 h 937"/>
                <a:gd name="T10" fmla="*/ 61 w 842"/>
                <a:gd name="T11" fmla="*/ 925 h 937"/>
                <a:gd name="T12" fmla="*/ 38 w 842"/>
                <a:gd name="T13" fmla="*/ 929 h 937"/>
                <a:gd name="T14" fmla="*/ 0 w 842"/>
                <a:gd name="T15" fmla="*/ 937 h 937"/>
                <a:gd name="T16" fmla="*/ 42 w 842"/>
                <a:gd name="T17" fmla="*/ 880 h 937"/>
                <a:gd name="T18" fmla="*/ 57 w 842"/>
                <a:gd name="T19" fmla="*/ 859 h 937"/>
                <a:gd name="T20" fmla="*/ 178 w 842"/>
                <a:gd name="T21" fmla="*/ 693 h 937"/>
                <a:gd name="T22" fmla="*/ 191 w 842"/>
                <a:gd name="T23" fmla="*/ 675 h 937"/>
                <a:gd name="T24" fmla="*/ 280 w 842"/>
                <a:gd name="T25" fmla="*/ 552 h 937"/>
                <a:gd name="T26" fmla="*/ 290 w 842"/>
                <a:gd name="T27" fmla="*/ 538 h 937"/>
                <a:gd name="T28" fmla="*/ 308 w 842"/>
                <a:gd name="T29" fmla="*/ 513 h 937"/>
                <a:gd name="T30" fmla="*/ 322 w 842"/>
                <a:gd name="T31" fmla="*/ 493 h 937"/>
                <a:gd name="T32" fmla="*/ 380 w 842"/>
                <a:gd name="T33" fmla="*/ 413 h 937"/>
                <a:gd name="T34" fmla="*/ 388 w 842"/>
                <a:gd name="T35" fmla="*/ 402 h 937"/>
                <a:gd name="T36" fmla="*/ 401 w 842"/>
                <a:gd name="T37" fmla="*/ 384 h 937"/>
                <a:gd name="T38" fmla="*/ 413 w 842"/>
                <a:gd name="T39" fmla="*/ 368 h 937"/>
                <a:gd name="T40" fmla="*/ 434 w 842"/>
                <a:gd name="T41" fmla="*/ 340 h 937"/>
                <a:gd name="T42" fmla="*/ 444 w 842"/>
                <a:gd name="T43" fmla="*/ 325 h 937"/>
                <a:gd name="T44" fmla="*/ 474 w 842"/>
                <a:gd name="T45" fmla="*/ 283 h 937"/>
                <a:gd name="T46" fmla="*/ 485 w 842"/>
                <a:gd name="T47" fmla="*/ 267 h 937"/>
                <a:gd name="T48" fmla="*/ 499 w 842"/>
                <a:gd name="T49" fmla="*/ 250 h 937"/>
                <a:gd name="T50" fmla="*/ 517 w 842"/>
                <a:gd name="T51" fmla="*/ 224 h 937"/>
                <a:gd name="T52" fmla="*/ 568 w 842"/>
                <a:gd name="T53" fmla="*/ 153 h 937"/>
                <a:gd name="T54" fmla="*/ 581 w 842"/>
                <a:gd name="T55" fmla="*/ 135 h 937"/>
                <a:gd name="T56" fmla="*/ 627 w 842"/>
                <a:gd name="T57" fmla="*/ 71 h 937"/>
                <a:gd name="T58" fmla="*/ 641 w 842"/>
                <a:gd name="T59" fmla="*/ 52 h 937"/>
                <a:gd name="T60" fmla="*/ 659 w 842"/>
                <a:gd name="T61" fmla="*/ 27 h 937"/>
                <a:gd name="T62" fmla="*/ 706 w 842"/>
                <a:gd name="T63" fmla="*/ 0 h 937"/>
                <a:gd name="T64" fmla="*/ 842 w 842"/>
                <a:gd name="T65" fmla="*/ 789 h 937"/>
                <a:gd name="T66" fmla="*/ 802 w 842"/>
                <a:gd name="T67" fmla="*/ 798 h 937"/>
                <a:gd name="T68" fmla="*/ 802 w 842"/>
                <a:gd name="T69" fmla="*/ 823 h 937"/>
                <a:gd name="T70" fmla="*/ 323 w 842"/>
                <a:gd name="T71" fmla="*/ 871 h 937"/>
                <a:gd name="T72" fmla="*/ 311 w 842"/>
                <a:gd name="T73" fmla="*/ 872 h 937"/>
                <a:gd name="T74" fmla="*/ 299 w 842"/>
                <a:gd name="T75" fmla="*/ 876 h 9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42"/>
                <a:gd name="T115" fmla="*/ 0 h 937"/>
                <a:gd name="T116" fmla="*/ 842 w 842"/>
                <a:gd name="T117" fmla="*/ 937 h 93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42" h="937">
                  <a:moveTo>
                    <a:pt x="299" y="876"/>
                  </a:moveTo>
                  <a:lnTo>
                    <a:pt x="219" y="892"/>
                  </a:lnTo>
                  <a:lnTo>
                    <a:pt x="197" y="896"/>
                  </a:lnTo>
                  <a:lnTo>
                    <a:pt x="113" y="914"/>
                  </a:lnTo>
                  <a:lnTo>
                    <a:pt x="101" y="916"/>
                  </a:lnTo>
                  <a:lnTo>
                    <a:pt x="61" y="925"/>
                  </a:lnTo>
                  <a:lnTo>
                    <a:pt x="38" y="929"/>
                  </a:lnTo>
                  <a:lnTo>
                    <a:pt x="0" y="937"/>
                  </a:lnTo>
                  <a:lnTo>
                    <a:pt x="42" y="880"/>
                  </a:lnTo>
                  <a:lnTo>
                    <a:pt x="57" y="859"/>
                  </a:lnTo>
                  <a:lnTo>
                    <a:pt x="178" y="693"/>
                  </a:lnTo>
                  <a:lnTo>
                    <a:pt x="191" y="675"/>
                  </a:lnTo>
                  <a:lnTo>
                    <a:pt x="280" y="552"/>
                  </a:lnTo>
                  <a:lnTo>
                    <a:pt x="290" y="538"/>
                  </a:lnTo>
                  <a:lnTo>
                    <a:pt x="308" y="513"/>
                  </a:lnTo>
                  <a:lnTo>
                    <a:pt x="322" y="493"/>
                  </a:lnTo>
                  <a:lnTo>
                    <a:pt x="380" y="413"/>
                  </a:lnTo>
                  <a:lnTo>
                    <a:pt x="388" y="402"/>
                  </a:lnTo>
                  <a:lnTo>
                    <a:pt x="401" y="384"/>
                  </a:lnTo>
                  <a:lnTo>
                    <a:pt x="413" y="368"/>
                  </a:lnTo>
                  <a:lnTo>
                    <a:pt x="434" y="340"/>
                  </a:lnTo>
                  <a:lnTo>
                    <a:pt x="444" y="325"/>
                  </a:lnTo>
                  <a:lnTo>
                    <a:pt x="474" y="283"/>
                  </a:lnTo>
                  <a:lnTo>
                    <a:pt x="485" y="267"/>
                  </a:lnTo>
                  <a:lnTo>
                    <a:pt x="499" y="250"/>
                  </a:lnTo>
                  <a:lnTo>
                    <a:pt x="517" y="224"/>
                  </a:lnTo>
                  <a:lnTo>
                    <a:pt x="568" y="153"/>
                  </a:lnTo>
                  <a:lnTo>
                    <a:pt x="581" y="135"/>
                  </a:lnTo>
                  <a:lnTo>
                    <a:pt x="627" y="71"/>
                  </a:lnTo>
                  <a:lnTo>
                    <a:pt x="641" y="52"/>
                  </a:lnTo>
                  <a:lnTo>
                    <a:pt x="659" y="27"/>
                  </a:lnTo>
                  <a:lnTo>
                    <a:pt x="706" y="0"/>
                  </a:lnTo>
                  <a:lnTo>
                    <a:pt x="842" y="789"/>
                  </a:lnTo>
                  <a:lnTo>
                    <a:pt x="802" y="798"/>
                  </a:lnTo>
                  <a:lnTo>
                    <a:pt x="802" y="823"/>
                  </a:lnTo>
                  <a:lnTo>
                    <a:pt x="323" y="871"/>
                  </a:lnTo>
                  <a:lnTo>
                    <a:pt x="311" y="872"/>
                  </a:lnTo>
                  <a:lnTo>
                    <a:pt x="299" y="876"/>
                  </a:lnTo>
                  <a:close/>
                </a:path>
              </a:pathLst>
            </a:custGeom>
            <a:solidFill>
              <a:srgbClr val="E2BF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7"/>
            <p:cNvSpPr>
              <a:spLocks/>
            </p:cNvSpPr>
            <p:nvPr/>
          </p:nvSpPr>
          <p:spPr bwMode="auto">
            <a:xfrm>
              <a:off x="4596" y="3181"/>
              <a:ext cx="531" cy="872"/>
            </a:xfrm>
            <a:custGeom>
              <a:avLst/>
              <a:gdLst>
                <a:gd name="T0" fmla="*/ 498 w 531"/>
                <a:gd name="T1" fmla="*/ 772 h 872"/>
                <a:gd name="T2" fmla="*/ 441 w 531"/>
                <a:gd name="T3" fmla="*/ 783 h 872"/>
                <a:gd name="T4" fmla="*/ 420 w 531"/>
                <a:gd name="T5" fmla="*/ 788 h 872"/>
                <a:gd name="T6" fmla="*/ 376 w 531"/>
                <a:gd name="T7" fmla="*/ 796 h 872"/>
                <a:gd name="T8" fmla="*/ 362 w 531"/>
                <a:gd name="T9" fmla="*/ 800 h 872"/>
                <a:gd name="T10" fmla="*/ 289 w 531"/>
                <a:gd name="T11" fmla="*/ 815 h 872"/>
                <a:gd name="T12" fmla="*/ 266 w 531"/>
                <a:gd name="T13" fmla="*/ 820 h 872"/>
                <a:gd name="T14" fmla="*/ 176 w 531"/>
                <a:gd name="T15" fmla="*/ 838 h 872"/>
                <a:gd name="T16" fmla="*/ 140 w 531"/>
                <a:gd name="T17" fmla="*/ 844 h 872"/>
                <a:gd name="T18" fmla="*/ 124 w 531"/>
                <a:gd name="T19" fmla="*/ 847 h 872"/>
                <a:gd name="T20" fmla="*/ 113 w 531"/>
                <a:gd name="T21" fmla="*/ 849 h 872"/>
                <a:gd name="T22" fmla="*/ 48 w 531"/>
                <a:gd name="T23" fmla="*/ 862 h 872"/>
                <a:gd name="T24" fmla="*/ 35 w 531"/>
                <a:gd name="T25" fmla="*/ 866 h 872"/>
                <a:gd name="T26" fmla="*/ 12 w 531"/>
                <a:gd name="T27" fmla="*/ 871 h 872"/>
                <a:gd name="T28" fmla="*/ 0 w 531"/>
                <a:gd name="T29" fmla="*/ 872 h 872"/>
                <a:gd name="T30" fmla="*/ 491 w 531"/>
                <a:gd name="T31" fmla="*/ 823 h 872"/>
                <a:gd name="T32" fmla="*/ 491 w 531"/>
                <a:gd name="T33" fmla="*/ 798 h 872"/>
                <a:gd name="T34" fmla="*/ 531 w 531"/>
                <a:gd name="T35" fmla="*/ 789 h 872"/>
                <a:gd name="T36" fmla="*/ 395 w 531"/>
                <a:gd name="T37" fmla="*/ 0 h 872"/>
                <a:gd name="T38" fmla="*/ 348 w 531"/>
                <a:gd name="T39" fmla="*/ 27 h 872"/>
                <a:gd name="T40" fmla="*/ 365 w 531"/>
                <a:gd name="T41" fmla="*/ 109 h 872"/>
                <a:gd name="T42" fmla="*/ 371 w 531"/>
                <a:gd name="T43" fmla="*/ 131 h 872"/>
                <a:gd name="T44" fmla="*/ 386 w 531"/>
                <a:gd name="T45" fmla="*/ 208 h 872"/>
                <a:gd name="T46" fmla="*/ 394 w 531"/>
                <a:gd name="T47" fmla="*/ 242 h 872"/>
                <a:gd name="T48" fmla="*/ 412 w 531"/>
                <a:gd name="T49" fmla="*/ 322 h 872"/>
                <a:gd name="T50" fmla="*/ 416 w 531"/>
                <a:gd name="T51" fmla="*/ 344 h 872"/>
                <a:gd name="T52" fmla="*/ 432 w 531"/>
                <a:gd name="T53" fmla="*/ 420 h 872"/>
                <a:gd name="T54" fmla="*/ 439 w 531"/>
                <a:gd name="T55" fmla="*/ 453 h 872"/>
                <a:gd name="T56" fmla="*/ 453 w 531"/>
                <a:gd name="T57" fmla="*/ 520 h 872"/>
                <a:gd name="T58" fmla="*/ 458 w 531"/>
                <a:gd name="T59" fmla="*/ 537 h 872"/>
                <a:gd name="T60" fmla="*/ 466 w 531"/>
                <a:gd name="T61" fmla="*/ 579 h 872"/>
                <a:gd name="T62" fmla="*/ 471 w 531"/>
                <a:gd name="T63" fmla="*/ 601 h 872"/>
                <a:gd name="T64" fmla="*/ 503 w 531"/>
                <a:gd name="T65" fmla="*/ 749 h 872"/>
                <a:gd name="T66" fmla="*/ 507 w 531"/>
                <a:gd name="T67" fmla="*/ 770 h 872"/>
                <a:gd name="T68" fmla="*/ 498 w 531"/>
                <a:gd name="T69" fmla="*/ 772 h 8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1"/>
                <a:gd name="T106" fmla="*/ 0 h 872"/>
                <a:gd name="T107" fmla="*/ 531 w 531"/>
                <a:gd name="T108" fmla="*/ 872 h 8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1" h="872">
                  <a:moveTo>
                    <a:pt x="498" y="772"/>
                  </a:moveTo>
                  <a:lnTo>
                    <a:pt x="441" y="783"/>
                  </a:lnTo>
                  <a:lnTo>
                    <a:pt x="420" y="788"/>
                  </a:lnTo>
                  <a:lnTo>
                    <a:pt x="376" y="796"/>
                  </a:lnTo>
                  <a:lnTo>
                    <a:pt x="362" y="800"/>
                  </a:lnTo>
                  <a:lnTo>
                    <a:pt x="289" y="815"/>
                  </a:lnTo>
                  <a:lnTo>
                    <a:pt x="266" y="820"/>
                  </a:lnTo>
                  <a:lnTo>
                    <a:pt x="176" y="838"/>
                  </a:lnTo>
                  <a:lnTo>
                    <a:pt x="140" y="844"/>
                  </a:lnTo>
                  <a:lnTo>
                    <a:pt x="124" y="847"/>
                  </a:lnTo>
                  <a:lnTo>
                    <a:pt x="113" y="849"/>
                  </a:lnTo>
                  <a:lnTo>
                    <a:pt x="48" y="862"/>
                  </a:lnTo>
                  <a:lnTo>
                    <a:pt x="35" y="866"/>
                  </a:lnTo>
                  <a:lnTo>
                    <a:pt x="12" y="871"/>
                  </a:lnTo>
                  <a:lnTo>
                    <a:pt x="0" y="872"/>
                  </a:lnTo>
                  <a:lnTo>
                    <a:pt x="491" y="823"/>
                  </a:lnTo>
                  <a:lnTo>
                    <a:pt x="491" y="798"/>
                  </a:lnTo>
                  <a:lnTo>
                    <a:pt x="531" y="789"/>
                  </a:lnTo>
                  <a:lnTo>
                    <a:pt x="395" y="0"/>
                  </a:lnTo>
                  <a:lnTo>
                    <a:pt x="348" y="27"/>
                  </a:lnTo>
                  <a:lnTo>
                    <a:pt x="365" y="109"/>
                  </a:lnTo>
                  <a:lnTo>
                    <a:pt x="371" y="131"/>
                  </a:lnTo>
                  <a:lnTo>
                    <a:pt x="386" y="208"/>
                  </a:lnTo>
                  <a:lnTo>
                    <a:pt x="394" y="242"/>
                  </a:lnTo>
                  <a:lnTo>
                    <a:pt x="412" y="322"/>
                  </a:lnTo>
                  <a:lnTo>
                    <a:pt x="416" y="344"/>
                  </a:lnTo>
                  <a:lnTo>
                    <a:pt x="432" y="420"/>
                  </a:lnTo>
                  <a:lnTo>
                    <a:pt x="439" y="453"/>
                  </a:lnTo>
                  <a:lnTo>
                    <a:pt x="453" y="520"/>
                  </a:lnTo>
                  <a:lnTo>
                    <a:pt x="458" y="537"/>
                  </a:lnTo>
                  <a:lnTo>
                    <a:pt x="466" y="579"/>
                  </a:lnTo>
                  <a:lnTo>
                    <a:pt x="471" y="601"/>
                  </a:lnTo>
                  <a:lnTo>
                    <a:pt x="503" y="749"/>
                  </a:lnTo>
                  <a:lnTo>
                    <a:pt x="507" y="770"/>
                  </a:lnTo>
                  <a:lnTo>
                    <a:pt x="49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8"/>
            <p:cNvSpPr>
              <a:spLocks/>
            </p:cNvSpPr>
            <p:nvPr/>
          </p:nvSpPr>
          <p:spPr bwMode="auto">
            <a:xfrm>
              <a:off x="4892" y="3521"/>
              <a:ext cx="28" cy="42"/>
            </a:xfrm>
            <a:custGeom>
              <a:avLst/>
              <a:gdLst>
                <a:gd name="T0" fmla="*/ 2 w 28"/>
                <a:gd name="T1" fmla="*/ 3 h 42"/>
                <a:gd name="T2" fmla="*/ 9 w 28"/>
                <a:gd name="T3" fmla="*/ 0 h 42"/>
                <a:gd name="T4" fmla="*/ 15 w 28"/>
                <a:gd name="T5" fmla="*/ 0 h 42"/>
                <a:gd name="T6" fmla="*/ 20 w 28"/>
                <a:gd name="T7" fmla="*/ 4 h 42"/>
                <a:gd name="T8" fmla="*/ 23 w 28"/>
                <a:gd name="T9" fmla="*/ 10 h 42"/>
                <a:gd name="T10" fmla="*/ 26 w 28"/>
                <a:gd name="T11" fmla="*/ 17 h 42"/>
                <a:gd name="T12" fmla="*/ 28 w 28"/>
                <a:gd name="T13" fmla="*/ 28 h 42"/>
                <a:gd name="T14" fmla="*/ 27 w 28"/>
                <a:gd name="T15" fmla="*/ 37 h 42"/>
                <a:gd name="T16" fmla="*/ 22 w 28"/>
                <a:gd name="T17" fmla="*/ 42 h 42"/>
                <a:gd name="T18" fmla="*/ 18 w 28"/>
                <a:gd name="T19" fmla="*/ 41 h 42"/>
                <a:gd name="T20" fmla="*/ 17 w 28"/>
                <a:gd name="T21" fmla="*/ 38 h 42"/>
                <a:gd name="T22" fmla="*/ 16 w 28"/>
                <a:gd name="T23" fmla="*/ 35 h 42"/>
                <a:gd name="T24" fmla="*/ 13 w 28"/>
                <a:gd name="T25" fmla="*/ 30 h 42"/>
                <a:gd name="T26" fmla="*/ 9 w 28"/>
                <a:gd name="T27" fmla="*/ 25 h 42"/>
                <a:gd name="T28" fmla="*/ 4 w 28"/>
                <a:gd name="T29" fmla="*/ 18 h 42"/>
                <a:gd name="T30" fmla="*/ 0 w 28"/>
                <a:gd name="T31" fmla="*/ 11 h 42"/>
                <a:gd name="T32" fmla="*/ 2 w 28"/>
                <a:gd name="T33" fmla="*/ 3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2"/>
                <a:gd name="T53" fmla="*/ 28 w 2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2">
                  <a:moveTo>
                    <a:pt x="2" y="3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3" y="10"/>
                  </a:lnTo>
                  <a:lnTo>
                    <a:pt x="26" y="17"/>
                  </a:lnTo>
                  <a:lnTo>
                    <a:pt x="28" y="28"/>
                  </a:lnTo>
                  <a:lnTo>
                    <a:pt x="27" y="37"/>
                  </a:lnTo>
                  <a:lnTo>
                    <a:pt x="22" y="42"/>
                  </a:lnTo>
                  <a:lnTo>
                    <a:pt x="18" y="41"/>
                  </a:lnTo>
                  <a:lnTo>
                    <a:pt x="17" y="38"/>
                  </a:lnTo>
                  <a:lnTo>
                    <a:pt x="16" y="35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9"/>
            <p:cNvSpPr>
              <a:spLocks/>
            </p:cNvSpPr>
            <p:nvPr/>
          </p:nvSpPr>
          <p:spPr bwMode="auto">
            <a:xfrm>
              <a:off x="4932" y="3533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5 w 38"/>
                <a:gd name="T3" fmla="*/ 3 h 34"/>
                <a:gd name="T4" fmla="*/ 29 w 38"/>
                <a:gd name="T5" fmla="*/ 0 h 34"/>
                <a:gd name="T6" fmla="*/ 24 w 38"/>
                <a:gd name="T7" fmla="*/ 1 h 34"/>
                <a:gd name="T8" fmla="*/ 17 w 38"/>
                <a:gd name="T9" fmla="*/ 4 h 34"/>
                <a:gd name="T10" fmla="*/ 11 w 38"/>
                <a:gd name="T11" fmla="*/ 10 h 34"/>
                <a:gd name="T12" fmla="*/ 4 w 38"/>
                <a:gd name="T13" fmla="*/ 17 h 34"/>
                <a:gd name="T14" fmla="*/ 0 w 38"/>
                <a:gd name="T15" fmla="*/ 26 h 34"/>
                <a:gd name="T16" fmla="*/ 1 w 38"/>
                <a:gd name="T17" fmla="*/ 33 h 34"/>
                <a:gd name="T18" fmla="*/ 4 w 38"/>
                <a:gd name="T19" fmla="*/ 34 h 34"/>
                <a:gd name="T20" fmla="*/ 7 w 38"/>
                <a:gd name="T21" fmla="*/ 32 h 34"/>
                <a:gd name="T22" fmla="*/ 11 w 38"/>
                <a:gd name="T23" fmla="*/ 28 h 34"/>
                <a:gd name="T24" fmla="*/ 14 w 38"/>
                <a:gd name="T25" fmla="*/ 26 h 34"/>
                <a:gd name="T26" fmla="*/ 21 w 38"/>
                <a:gd name="T27" fmla="*/ 24 h 34"/>
                <a:gd name="T28" fmla="*/ 29 w 38"/>
                <a:gd name="T29" fmla="*/ 22 h 34"/>
                <a:gd name="T30" fmla="*/ 36 w 38"/>
                <a:gd name="T31" fmla="*/ 17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7" y="4"/>
                  </a:lnTo>
                  <a:lnTo>
                    <a:pt x="11" y="10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6" y="1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0"/>
            <p:cNvSpPr>
              <a:spLocks/>
            </p:cNvSpPr>
            <p:nvPr/>
          </p:nvSpPr>
          <p:spPr bwMode="auto">
            <a:xfrm>
              <a:off x="4875" y="3568"/>
              <a:ext cx="35" cy="36"/>
            </a:xfrm>
            <a:custGeom>
              <a:avLst/>
              <a:gdLst>
                <a:gd name="T0" fmla="*/ 0 w 35"/>
                <a:gd name="T1" fmla="*/ 28 h 36"/>
                <a:gd name="T2" fmla="*/ 3 w 35"/>
                <a:gd name="T3" fmla="*/ 35 h 36"/>
                <a:gd name="T4" fmla="*/ 9 w 35"/>
                <a:gd name="T5" fmla="*/ 36 h 36"/>
                <a:gd name="T6" fmla="*/ 15 w 35"/>
                <a:gd name="T7" fmla="*/ 35 h 36"/>
                <a:gd name="T8" fmla="*/ 21 w 35"/>
                <a:gd name="T9" fmla="*/ 32 h 36"/>
                <a:gd name="T10" fmla="*/ 26 w 35"/>
                <a:gd name="T11" fmla="*/ 25 h 36"/>
                <a:gd name="T12" fmla="*/ 32 w 35"/>
                <a:gd name="T13" fmla="*/ 16 h 36"/>
                <a:gd name="T14" fmla="*/ 35 w 35"/>
                <a:gd name="T15" fmla="*/ 6 h 36"/>
                <a:gd name="T16" fmla="*/ 33 w 35"/>
                <a:gd name="T17" fmla="*/ 1 h 36"/>
                <a:gd name="T18" fmla="*/ 28 w 35"/>
                <a:gd name="T19" fmla="*/ 0 h 36"/>
                <a:gd name="T20" fmla="*/ 25 w 35"/>
                <a:gd name="T21" fmla="*/ 2 h 36"/>
                <a:gd name="T22" fmla="*/ 23 w 35"/>
                <a:gd name="T23" fmla="*/ 5 h 36"/>
                <a:gd name="T24" fmla="*/ 21 w 35"/>
                <a:gd name="T25" fmla="*/ 9 h 36"/>
                <a:gd name="T26" fmla="*/ 15 w 35"/>
                <a:gd name="T27" fmla="*/ 11 h 36"/>
                <a:gd name="T28" fmla="*/ 7 w 35"/>
                <a:gd name="T29" fmla="*/ 15 h 36"/>
                <a:gd name="T30" fmla="*/ 1 w 35"/>
                <a:gd name="T31" fmla="*/ 21 h 36"/>
                <a:gd name="T32" fmla="*/ 0 w 35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8"/>
                  </a:moveTo>
                  <a:lnTo>
                    <a:pt x="3" y="35"/>
                  </a:lnTo>
                  <a:lnTo>
                    <a:pt x="9" y="36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5"/>
                  </a:lnTo>
                  <a:lnTo>
                    <a:pt x="32" y="16"/>
                  </a:lnTo>
                  <a:lnTo>
                    <a:pt x="35" y="6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3" y="5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1"/>
            <p:cNvSpPr>
              <a:spLocks/>
            </p:cNvSpPr>
            <p:nvPr/>
          </p:nvSpPr>
          <p:spPr bwMode="auto">
            <a:xfrm>
              <a:off x="4923" y="3574"/>
              <a:ext cx="29" cy="41"/>
            </a:xfrm>
            <a:custGeom>
              <a:avLst/>
              <a:gdLst>
                <a:gd name="T0" fmla="*/ 27 w 29"/>
                <a:gd name="T1" fmla="*/ 37 h 41"/>
                <a:gd name="T2" fmla="*/ 22 w 29"/>
                <a:gd name="T3" fmla="*/ 41 h 41"/>
                <a:gd name="T4" fmla="*/ 16 w 29"/>
                <a:gd name="T5" fmla="*/ 41 h 41"/>
                <a:gd name="T6" fmla="*/ 11 w 29"/>
                <a:gd name="T7" fmla="*/ 38 h 41"/>
                <a:gd name="T8" fmla="*/ 7 w 29"/>
                <a:gd name="T9" fmla="*/ 33 h 41"/>
                <a:gd name="T10" fmla="*/ 3 w 29"/>
                <a:gd name="T11" fmla="*/ 26 h 41"/>
                <a:gd name="T12" fmla="*/ 0 w 29"/>
                <a:gd name="T13" fmla="*/ 16 h 41"/>
                <a:gd name="T14" fmla="*/ 0 w 29"/>
                <a:gd name="T15" fmla="*/ 6 h 41"/>
                <a:gd name="T16" fmla="*/ 3 w 29"/>
                <a:gd name="T17" fmla="*/ 0 h 41"/>
                <a:gd name="T18" fmla="*/ 8 w 29"/>
                <a:gd name="T19" fmla="*/ 0 h 41"/>
                <a:gd name="T20" fmla="*/ 10 w 29"/>
                <a:gd name="T21" fmla="*/ 4 h 41"/>
                <a:gd name="T22" fmla="*/ 11 w 29"/>
                <a:gd name="T23" fmla="*/ 7 h 41"/>
                <a:gd name="T24" fmla="*/ 13 w 29"/>
                <a:gd name="T25" fmla="*/ 11 h 41"/>
                <a:gd name="T26" fmla="*/ 18 w 29"/>
                <a:gd name="T27" fmla="*/ 16 h 41"/>
                <a:gd name="T28" fmla="*/ 24 w 29"/>
                <a:gd name="T29" fmla="*/ 21 h 41"/>
                <a:gd name="T30" fmla="*/ 29 w 29"/>
                <a:gd name="T31" fmla="*/ 28 h 41"/>
                <a:gd name="T32" fmla="*/ 27 w 29"/>
                <a:gd name="T33" fmla="*/ 3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7" y="37"/>
                  </a:moveTo>
                  <a:lnTo>
                    <a:pt x="22" y="41"/>
                  </a:lnTo>
                  <a:lnTo>
                    <a:pt x="16" y="41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3" y="26"/>
                  </a:lnTo>
                  <a:lnTo>
                    <a:pt x="0" y="16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4" y="21"/>
                  </a:lnTo>
                  <a:lnTo>
                    <a:pt x="29" y="28"/>
                  </a:lnTo>
                  <a:lnTo>
                    <a:pt x="27" y="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2"/>
            <p:cNvSpPr>
              <a:spLocks/>
            </p:cNvSpPr>
            <p:nvPr/>
          </p:nvSpPr>
          <p:spPr bwMode="auto">
            <a:xfrm>
              <a:off x="4799" y="3504"/>
              <a:ext cx="26" cy="43"/>
            </a:xfrm>
            <a:custGeom>
              <a:avLst/>
              <a:gdLst>
                <a:gd name="T0" fmla="*/ 2 w 26"/>
                <a:gd name="T1" fmla="*/ 5 h 43"/>
                <a:gd name="T2" fmla="*/ 8 w 26"/>
                <a:gd name="T3" fmla="*/ 0 h 43"/>
                <a:gd name="T4" fmla="*/ 13 w 26"/>
                <a:gd name="T5" fmla="*/ 0 h 43"/>
                <a:gd name="T6" fmla="*/ 19 w 26"/>
                <a:gd name="T7" fmla="*/ 5 h 43"/>
                <a:gd name="T8" fmla="*/ 22 w 26"/>
                <a:gd name="T9" fmla="*/ 10 h 43"/>
                <a:gd name="T10" fmla="*/ 24 w 26"/>
                <a:gd name="T11" fmla="*/ 18 h 43"/>
                <a:gd name="T12" fmla="*/ 26 w 26"/>
                <a:gd name="T13" fmla="*/ 29 h 43"/>
                <a:gd name="T14" fmla="*/ 25 w 26"/>
                <a:gd name="T15" fmla="*/ 39 h 43"/>
                <a:gd name="T16" fmla="*/ 21 w 26"/>
                <a:gd name="T17" fmla="*/ 43 h 43"/>
                <a:gd name="T18" fmla="*/ 16 w 26"/>
                <a:gd name="T19" fmla="*/ 42 h 43"/>
                <a:gd name="T20" fmla="*/ 15 w 26"/>
                <a:gd name="T21" fmla="*/ 39 h 43"/>
                <a:gd name="T22" fmla="*/ 14 w 26"/>
                <a:gd name="T23" fmla="*/ 35 h 43"/>
                <a:gd name="T24" fmla="*/ 13 w 26"/>
                <a:gd name="T25" fmla="*/ 31 h 43"/>
                <a:gd name="T26" fmla="*/ 9 w 26"/>
                <a:gd name="T27" fmla="*/ 27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5"/>
                  </a:moveTo>
                  <a:lnTo>
                    <a:pt x="8" y="0"/>
                  </a:lnTo>
                  <a:lnTo>
                    <a:pt x="13" y="0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6" y="29"/>
                  </a:lnTo>
                  <a:lnTo>
                    <a:pt x="25" y="39"/>
                  </a:lnTo>
                  <a:lnTo>
                    <a:pt x="21" y="43"/>
                  </a:lnTo>
                  <a:lnTo>
                    <a:pt x="16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9" y="27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3"/>
            <p:cNvSpPr>
              <a:spLocks/>
            </p:cNvSpPr>
            <p:nvPr/>
          </p:nvSpPr>
          <p:spPr bwMode="auto">
            <a:xfrm>
              <a:off x="4839" y="3517"/>
              <a:ext cx="37" cy="33"/>
            </a:xfrm>
            <a:custGeom>
              <a:avLst/>
              <a:gdLst>
                <a:gd name="T0" fmla="*/ 37 w 37"/>
                <a:gd name="T1" fmla="*/ 9 h 33"/>
                <a:gd name="T2" fmla="*/ 35 w 37"/>
                <a:gd name="T3" fmla="*/ 3 h 33"/>
                <a:gd name="T4" fmla="*/ 29 w 37"/>
                <a:gd name="T5" fmla="*/ 0 h 33"/>
                <a:gd name="T6" fmla="*/ 23 w 37"/>
                <a:gd name="T7" fmla="*/ 1 h 33"/>
                <a:gd name="T8" fmla="*/ 17 w 37"/>
                <a:gd name="T9" fmla="*/ 4 h 33"/>
                <a:gd name="T10" fmla="*/ 10 w 37"/>
                <a:gd name="T11" fmla="*/ 9 h 33"/>
                <a:gd name="T12" fmla="*/ 4 w 37"/>
                <a:gd name="T13" fmla="*/ 18 h 33"/>
                <a:gd name="T14" fmla="*/ 0 w 37"/>
                <a:gd name="T15" fmla="*/ 26 h 33"/>
                <a:gd name="T16" fmla="*/ 1 w 37"/>
                <a:gd name="T17" fmla="*/ 32 h 33"/>
                <a:gd name="T18" fmla="*/ 4 w 37"/>
                <a:gd name="T19" fmla="*/ 33 h 33"/>
                <a:gd name="T20" fmla="*/ 7 w 37"/>
                <a:gd name="T21" fmla="*/ 32 h 33"/>
                <a:gd name="T22" fmla="*/ 10 w 37"/>
                <a:gd name="T23" fmla="*/ 29 h 33"/>
                <a:gd name="T24" fmla="*/ 14 w 37"/>
                <a:gd name="T25" fmla="*/ 26 h 33"/>
                <a:gd name="T26" fmla="*/ 19 w 37"/>
                <a:gd name="T27" fmla="*/ 25 h 33"/>
                <a:gd name="T28" fmla="*/ 28 w 37"/>
                <a:gd name="T29" fmla="*/ 22 h 33"/>
                <a:gd name="T30" fmla="*/ 35 w 37"/>
                <a:gd name="T31" fmla="*/ 18 h 33"/>
                <a:gd name="T32" fmla="*/ 37 w 37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3"/>
                <a:gd name="T53" fmla="*/ 37 w 3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3">
                  <a:moveTo>
                    <a:pt x="37" y="9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4"/>
                  </a:lnTo>
                  <a:lnTo>
                    <a:pt x="10" y="9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3"/>
                  </a:lnTo>
                  <a:lnTo>
                    <a:pt x="7" y="32"/>
                  </a:lnTo>
                  <a:lnTo>
                    <a:pt x="10" y="29"/>
                  </a:lnTo>
                  <a:lnTo>
                    <a:pt x="14" y="26"/>
                  </a:lnTo>
                  <a:lnTo>
                    <a:pt x="19" y="25"/>
                  </a:lnTo>
                  <a:lnTo>
                    <a:pt x="28" y="22"/>
                  </a:lnTo>
                  <a:lnTo>
                    <a:pt x="35" y="18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4"/>
            <p:cNvSpPr>
              <a:spLocks/>
            </p:cNvSpPr>
            <p:nvPr/>
          </p:nvSpPr>
          <p:spPr bwMode="auto">
            <a:xfrm>
              <a:off x="4780" y="3551"/>
              <a:ext cx="35" cy="38"/>
            </a:xfrm>
            <a:custGeom>
              <a:avLst/>
              <a:gdLst>
                <a:gd name="T0" fmla="*/ 0 w 35"/>
                <a:gd name="T1" fmla="*/ 30 h 38"/>
                <a:gd name="T2" fmla="*/ 4 w 35"/>
                <a:gd name="T3" fmla="*/ 36 h 38"/>
                <a:gd name="T4" fmla="*/ 9 w 35"/>
                <a:gd name="T5" fmla="*/ 38 h 38"/>
                <a:gd name="T6" fmla="*/ 16 w 35"/>
                <a:gd name="T7" fmla="*/ 36 h 38"/>
                <a:gd name="T8" fmla="*/ 21 w 35"/>
                <a:gd name="T9" fmla="*/ 32 h 38"/>
                <a:gd name="T10" fmla="*/ 27 w 35"/>
                <a:gd name="T11" fmla="*/ 26 h 38"/>
                <a:gd name="T12" fmla="*/ 32 w 35"/>
                <a:gd name="T13" fmla="*/ 17 h 38"/>
                <a:gd name="T14" fmla="*/ 35 w 35"/>
                <a:gd name="T15" fmla="*/ 8 h 38"/>
                <a:gd name="T16" fmla="*/ 33 w 35"/>
                <a:gd name="T17" fmla="*/ 1 h 38"/>
                <a:gd name="T18" fmla="*/ 30 w 35"/>
                <a:gd name="T19" fmla="*/ 0 h 38"/>
                <a:gd name="T20" fmla="*/ 27 w 35"/>
                <a:gd name="T21" fmla="*/ 3 h 38"/>
                <a:gd name="T22" fmla="*/ 24 w 35"/>
                <a:gd name="T23" fmla="*/ 6 h 38"/>
                <a:gd name="T24" fmla="*/ 21 w 35"/>
                <a:gd name="T25" fmla="*/ 9 h 38"/>
                <a:gd name="T26" fmla="*/ 16 w 35"/>
                <a:gd name="T27" fmla="*/ 12 h 38"/>
                <a:gd name="T28" fmla="*/ 8 w 35"/>
                <a:gd name="T29" fmla="*/ 16 h 38"/>
                <a:gd name="T30" fmla="*/ 1 w 35"/>
                <a:gd name="T31" fmla="*/ 21 h 38"/>
                <a:gd name="T32" fmla="*/ 0 w 35"/>
                <a:gd name="T33" fmla="*/ 3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8"/>
                <a:gd name="T53" fmla="*/ 35 w 3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8">
                  <a:moveTo>
                    <a:pt x="0" y="30"/>
                  </a:moveTo>
                  <a:lnTo>
                    <a:pt x="4" y="36"/>
                  </a:lnTo>
                  <a:lnTo>
                    <a:pt x="9" y="38"/>
                  </a:lnTo>
                  <a:lnTo>
                    <a:pt x="16" y="36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2" y="17"/>
                  </a:lnTo>
                  <a:lnTo>
                    <a:pt x="35" y="8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6" y="12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5"/>
            <p:cNvSpPr>
              <a:spLocks/>
            </p:cNvSpPr>
            <p:nvPr/>
          </p:nvSpPr>
          <p:spPr bwMode="auto">
            <a:xfrm>
              <a:off x="4829" y="3558"/>
              <a:ext cx="28" cy="41"/>
            </a:xfrm>
            <a:custGeom>
              <a:avLst/>
              <a:gdLst>
                <a:gd name="T0" fmla="*/ 27 w 28"/>
                <a:gd name="T1" fmla="*/ 36 h 41"/>
                <a:gd name="T2" fmla="*/ 22 w 28"/>
                <a:gd name="T3" fmla="*/ 41 h 41"/>
                <a:gd name="T4" fmla="*/ 16 w 28"/>
                <a:gd name="T5" fmla="*/ 41 h 41"/>
                <a:gd name="T6" fmla="*/ 11 w 28"/>
                <a:gd name="T7" fmla="*/ 38 h 41"/>
                <a:gd name="T8" fmla="*/ 6 w 28"/>
                <a:gd name="T9" fmla="*/ 33 h 41"/>
                <a:gd name="T10" fmla="*/ 3 w 28"/>
                <a:gd name="T11" fmla="*/ 25 h 41"/>
                <a:gd name="T12" fmla="*/ 0 w 28"/>
                <a:gd name="T13" fmla="*/ 15 h 41"/>
                <a:gd name="T14" fmla="*/ 0 w 28"/>
                <a:gd name="T15" fmla="*/ 5 h 41"/>
                <a:gd name="T16" fmla="*/ 3 w 28"/>
                <a:gd name="T17" fmla="*/ 0 h 41"/>
                <a:gd name="T18" fmla="*/ 7 w 28"/>
                <a:gd name="T19" fmla="*/ 0 h 41"/>
                <a:gd name="T20" fmla="*/ 10 w 28"/>
                <a:gd name="T21" fmla="*/ 3 h 41"/>
                <a:gd name="T22" fmla="*/ 11 w 28"/>
                <a:gd name="T23" fmla="*/ 8 h 41"/>
                <a:gd name="T24" fmla="*/ 13 w 28"/>
                <a:gd name="T25" fmla="*/ 11 h 41"/>
                <a:gd name="T26" fmla="*/ 17 w 28"/>
                <a:gd name="T27" fmla="*/ 15 h 41"/>
                <a:gd name="T28" fmla="*/ 24 w 28"/>
                <a:gd name="T29" fmla="*/ 21 h 41"/>
                <a:gd name="T30" fmla="*/ 28 w 28"/>
                <a:gd name="T31" fmla="*/ 27 h 41"/>
                <a:gd name="T32" fmla="*/ 27 w 28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1"/>
                <a:gd name="T53" fmla="*/ 28 w 2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1">
                  <a:moveTo>
                    <a:pt x="27" y="36"/>
                  </a:moveTo>
                  <a:lnTo>
                    <a:pt x="22" y="41"/>
                  </a:lnTo>
                  <a:lnTo>
                    <a:pt x="16" y="41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1" y="8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1"/>
                  </a:lnTo>
                  <a:lnTo>
                    <a:pt x="28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6"/>
            <p:cNvSpPr>
              <a:spLocks/>
            </p:cNvSpPr>
            <p:nvPr/>
          </p:nvSpPr>
          <p:spPr bwMode="auto">
            <a:xfrm>
              <a:off x="4744" y="3501"/>
              <a:ext cx="39" cy="34"/>
            </a:xfrm>
            <a:custGeom>
              <a:avLst/>
              <a:gdLst>
                <a:gd name="T0" fmla="*/ 39 w 39"/>
                <a:gd name="T1" fmla="*/ 10 h 34"/>
                <a:gd name="T2" fmla="*/ 35 w 39"/>
                <a:gd name="T3" fmla="*/ 3 h 34"/>
                <a:gd name="T4" fmla="*/ 30 w 39"/>
                <a:gd name="T5" fmla="*/ 0 h 34"/>
                <a:gd name="T6" fmla="*/ 23 w 39"/>
                <a:gd name="T7" fmla="*/ 1 h 34"/>
                <a:gd name="T8" fmla="*/ 18 w 39"/>
                <a:gd name="T9" fmla="*/ 3 h 34"/>
                <a:gd name="T10" fmla="*/ 11 w 39"/>
                <a:gd name="T11" fmla="*/ 9 h 34"/>
                <a:gd name="T12" fmla="*/ 5 w 39"/>
                <a:gd name="T13" fmla="*/ 17 h 34"/>
                <a:gd name="T14" fmla="*/ 0 w 39"/>
                <a:gd name="T15" fmla="*/ 26 h 34"/>
                <a:gd name="T16" fmla="*/ 1 w 39"/>
                <a:gd name="T17" fmla="*/ 32 h 34"/>
                <a:gd name="T18" fmla="*/ 5 w 39"/>
                <a:gd name="T19" fmla="*/ 34 h 34"/>
                <a:gd name="T20" fmla="*/ 8 w 39"/>
                <a:gd name="T21" fmla="*/ 32 h 34"/>
                <a:gd name="T22" fmla="*/ 11 w 39"/>
                <a:gd name="T23" fmla="*/ 28 h 34"/>
                <a:gd name="T24" fmla="*/ 14 w 39"/>
                <a:gd name="T25" fmla="*/ 26 h 34"/>
                <a:gd name="T26" fmla="*/ 20 w 39"/>
                <a:gd name="T27" fmla="*/ 24 h 34"/>
                <a:gd name="T28" fmla="*/ 29 w 39"/>
                <a:gd name="T29" fmla="*/ 22 h 34"/>
                <a:gd name="T30" fmla="*/ 36 w 39"/>
                <a:gd name="T31" fmla="*/ 17 h 34"/>
                <a:gd name="T32" fmla="*/ 39 w 39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9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1" y="9"/>
                  </a:lnTo>
                  <a:lnTo>
                    <a:pt x="5" y="17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6" y="17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7"/>
            <p:cNvSpPr>
              <a:spLocks/>
            </p:cNvSpPr>
            <p:nvPr/>
          </p:nvSpPr>
          <p:spPr bwMode="auto">
            <a:xfrm>
              <a:off x="4735" y="3543"/>
              <a:ext cx="29" cy="40"/>
            </a:xfrm>
            <a:custGeom>
              <a:avLst/>
              <a:gdLst>
                <a:gd name="T0" fmla="*/ 28 w 29"/>
                <a:gd name="T1" fmla="*/ 35 h 40"/>
                <a:gd name="T2" fmla="*/ 22 w 29"/>
                <a:gd name="T3" fmla="*/ 39 h 40"/>
                <a:gd name="T4" fmla="*/ 17 w 29"/>
                <a:gd name="T5" fmla="*/ 40 h 40"/>
                <a:gd name="T6" fmla="*/ 11 w 29"/>
                <a:gd name="T7" fmla="*/ 37 h 40"/>
                <a:gd name="T8" fmla="*/ 7 w 29"/>
                <a:gd name="T9" fmla="*/ 33 h 40"/>
                <a:gd name="T10" fmla="*/ 4 w 29"/>
                <a:gd name="T11" fmla="*/ 25 h 40"/>
                <a:gd name="T12" fmla="*/ 0 w 29"/>
                <a:gd name="T13" fmla="*/ 14 h 40"/>
                <a:gd name="T14" fmla="*/ 0 w 29"/>
                <a:gd name="T15" fmla="*/ 5 h 40"/>
                <a:gd name="T16" fmla="*/ 4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2 w 29"/>
                <a:gd name="T25" fmla="*/ 11 h 40"/>
                <a:gd name="T26" fmla="*/ 17 w 29"/>
                <a:gd name="T27" fmla="*/ 15 h 40"/>
                <a:gd name="T28" fmla="*/ 24 w 29"/>
                <a:gd name="T29" fmla="*/ 20 h 40"/>
                <a:gd name="T30" fmla="*/ 29 w 29"/>
                <a:gd name="T31" fmla="*/ 27 h 40"/>
                <a:gd name="T32" fmla="*/ 28 w 29"/>
                <a:gd name="T33" fmla="*/ 3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5"/>
                  </a:moveTo>
                  <a:lnTo>
                    <a:pt x="22" y="39"/>
                  </a:lnTo>
                  <a:lnTo>
                    <a:pt x="17" y="40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2" y="11"/>
                  </a:lnTo>
                  <a:lnTo>
                    <a:pt x="17" y="15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1" name="Freeform 18"/>
            <p:cNvSpPr>
              <a:spLocks/>
            </p:cNvSpPr>
            <p:nvPr/>
          </p:nvSpPr>
          <p:spPr bwMode="auto">
            <a:xfrm>
              <a:off x="4986" y="3537"/>
              <a:ext cx="26" cy="43"/>
            </a:xfrm>
            <a:custGeom>
              <a:avLst/>
              <a:gdLst>
                <a:gd name="T0" fmla="*/ 2 w 26"/>
                <a:gd name="T1" fmla="*/ 5 h 43"/>
                <a:gd name="T2" fmla="*/ 7 w 26"/>
                <a:gd name="T3" fmla="*/ 0 h 43"/>
                <a:gd name="T4" fmla="*/ 14 w 26"/>
                <a:gd name="T5" fmla="*/ 1 h 43"/>
                <a:gd name="T6" fmla="*/ 18 w 26"/>
                <a:gd name="T7" fmla="*/ 5 h 43"/>
                <a:gd name="T8" fmla="*/ 22 w 26"/>
                <a:gd name="T9" fmla="*/ 10 h 43"/>
                <a:gd name="T10" fmla="*/ 25 w 26"/>
                <a:gd name="T11" fmla="*/ 18 h 43"/>
                <a:gd name="T12" fmla="*/ 26 w 26"/>
                <a:gd name="T13" fmla="*/ 29 h 43"/>
                <a:gd name="T14" fmla="*/ 25 w 26"/>
                <a:gd name="T15" fmla="*/ 39 h 43"/>
                <a:gd name="T16" fmla="*/ 20 w 26"/>
                <a:gd name="T17" fmla="*/ 43 h 43"/>
                <a:gd name="T18" fmla="*/ 17 w 26"/>
                <a:gd name="T19" fmla="*/ 42 h 43"/>
                <a:gd name="T20" fmla="*/ 15 w 26"/>
                <a:gd name="T21" fmla="*/ 39 h 43"/>
                <a:gd name="T22" fmla="*/ 14 w 26"/>
                <a:gd name="T23" fmla="*/ 35 h 43"/>
                <a:gd name="T24" fmla="*/ 13 w 26"/>
                <a:gd name="T25" fmla="*/ 31 h 43"/>
                <a:gd name="T26" fmla="*/ 8 w 26"/>
                <a:gd name="T27" fmla="*/ 26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5"/>
                  </a:moveTo>
                  <a:lnTo>
                    <a:pt x="7" y="0"/>
                  </a:lnTo>
                  <a:lnTo>
                    <a:pt x="14" y="1"/>
                  </a:lnTo>
                  <a:lnTo>
                    <a:pt x="18" y="5"/>
                  </a:lnTo>
                  <a:lnTo>
                    <a:pt x="22" y="10"/>
                  </a:lnTo>
                  <a:lnTo>
                    <a:pt x="25" y="18"/>
                  </a:lnTo>
                  <a:lnTo>
                    <a:pt x="26" y="29"/>
                  </a:lnTo>
                  <a:lnTo>
                    <a:pt x="25" y="39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8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2" name="Freeform 19"/>
            <p:cNvSpPr>
              <a:spLocks/>
            </p:cNvSpPr>
            <p:nvPr/>
          </p:nvSpPr>
          <p:spPr bwMode="auto">
            <a:xfrm>
              <a:off x="4967" y="3585"/>
              <a:ext cx="36" cy="37"/>
            </a:xfrm>
            <a:custGeom>
              <a:avLst/>
              <a:gdLst>
                <a:gd name="T0" fmla="*/ 0 w 36"/>
                <a:gd name="T1" fmla="*/ 29 h 37"/>
                <a:gd name="T2" fmla="*/ 4 w 36"/>
                <a:gd name="T3" fmla="*/ 34 h 37"/>
                <a:gd name="T4" fmla="*/ 10 w 36"/>
                <a:gd name="T5" fmla="*/ 37 h 37"/>
                <a:gd name="T6" fmla="*/ 15 w 36"/>
                <a:gd name="T7" fmla="*/ 34 h 37"/>
                <a:gd name="T8" fmla="*/ 21 w 36"/>
                <a:gd name="T9" fmla="*/ 31 h 37"/>
                <a:gd name="T10" fmla="*/ 26 w 36"/>
                <a:gd name="T11" fmla="*/ 25 h 37"/>
                <a:gd name="T12" fmla="*/ 33 w 36"/>
                <a:gd name="T13" fmla="*/ 16 h 37"/>
                <a:gd name="T14" fmla="*/ 36 w 36"/>
                <a:gd name="T15" fmla="*/ 7 h 37"/>
                <a:gd name="T16" fmla="*/ 34 w 36"/>
                <a:gd name="T17" fmla="*/ 0 h 37"/>
                <a:gd name="T18" fmla="*/ 30 w 36"/>
                <a:gd name="T19" fmla="*/ 0 h 37"/>
                <a:gd name="T20" fmla="*/ 26 w 36"/>
                <a:gd name="T21" fmla="*/ 3 h 37"/>
                <a:gd name="T22" fmla="*/ 24 w 36"/>
                <a:gd name="T23" fmla="*/ 6 h 37"/>
                <a:gd name="T24" fmla="*/ 21 w 36"/>
                <a:gd name="T25" fmla="*/ 8 h 37"/>
                <a:gd name="T26" fmla="*/ 15 w 36"/>
                <a:gd name="T27" fmla="*/ 11 h 37"/>
                <a:gd name="T28" fmla="*/ 8 w 36"/>
                <a:gd name="T29" fmla="*/ 15 h 37"/>
                <a:gd name="T30" fmla="*/ 1 w 36"/>
                <a:gd name="T31" fmla="*/ 20 h 37"/>
                <a:gd name="T32" fmla="*/ 0 w 36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0" y="29"/>
                  </a:moveTo>
                  <a:lnTo>
                    <a:pt x="4" y="34"/>
                  </a:lnTo>
                  <a:lnTo>
                    <a:pt x="10" y="37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6" y="25"/>
                  </a:lnTo>
                  <a:lnTo>
                    <a:pt x="33" y="16"/>
                  </a:lnTo>
                  <a:lnTo>
                    <a:pt x="36" y="7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1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0"/>
            <p:cNvSpPr>
              <a:spLocks/>
            </p:cNvSpPr>
            <p:nvPr/>
          </p:nvSpPr>
          <p:spPr bwMode="auto">
            <a:xfrm>
              <a:off x="4853" y="3615"/>
              <a:ext cx="26" cy="43"/>
            </a:xfrm>
            <a:custGeom>
              <a:avLst/>
              <a:gdLst>
                <a:gd name="T0" fmla="*/ 2 w 26"/>
                <a:gd name="T1" fmla="*/ 4 h 43"/>
                <a:gd name="T2" fmla="*/ 7 w 26"/>
                <a:gd name="T3" fmla="*/ 0 h 43"/>
                <a:gd name="T4" fmla="*/ 14 w 26"/>
                <a:gd name="T5" fmla="*/ 0 h 43"/>
                <a:gd name="T6" fmla="*/ 18 w 26"/>
                <a:gd name="T7" fmla="*/ 4 h 43"/>
                <a:gd name="T8" fmla="*/ 22 w 26"/>
                <a:gd name="T9" fmla="*/ 10 h 43"/>
                <a:gd name="T10" fmla="*/ 25 w 26"/>
                <a:gd name="T11" fmla="*/ 18 h 43"/>
                <a:gd name="T12" fmla="*/ 26 w 26"/>
                <a:gd name="T13" fmla="*/ 29 h 43"/>
                <a:gd name="T14" fmla="*/ 25 w 26"/>
                <a:gd name="T15" fmla="*/ 39 h 43"/>
                <a:gd name="T16" fmla="*/ 21 w 26"/>
                <a:gd name="T17" fmla="*/ 43 h 43"/>
                <a:gd name="T18" fmla="*/ 17 w 26"/>
                <a:gd name="T19" fmla="*/ 42 h 43"/>
                <a:gd name="T20" fmla="*/ 15 w 26"/>
                <a:gd name="T21" fmla="*/ 39 h 43"/>
                <a:gd name="T22" fmla="*/ 14 w 26"/>
                <a:gd name="T23" fmla="*/ 35 h 43"/>
                <a:gd name="T24" fmla="*/ 13 w 26"/>
                <a:gd name="T25" fmla="*/ 31 h 43"/>
                <a:gd name="T26" fmla="*/ 9 w 26"/>
                <a:gd name="T27" fmla="*/ 26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8" y="4"/>
                  </a:lnTo>
                  <a:lnTo>
                    <a:pt x="22" y="10"/>
                  </a:lnTo>
                  <a:lnTo>
                    <a:pt x="25" y="18"/>
                  </a:lnTo>
                  <a:lnTo>
                    <a:pt x="26" y="29"/>
                  </a:lnTo>
                  <a:lnTo>
                    <a:pt x="25" y="39"/>
                  </a:lnTo>
                  <a:lnTo>
                    <a:pt x="21" y="43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9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1"/>
            <p:cNvSpPr>
              <a:spLocks/>
            </p:cNvSpPr>
            <p:nvPr/>
          </p:nvSpPr>
          <p:spPr bwMode="auto">
            <a:xfrm>
              <a:off x="4892" y="3628"/>
              <a:ext cx="39" cy="33"/>
            </a:xfrm>
            <a:custGeom>
              <a:avLst/>
              <a:gdLst>
                <a:gd name="T0" fmla="*/ 39 w 39"/>
                <a:gd name="T1" fmla="*/ 9 h 33"/>
                <a:gd name="T2" fmla="*/ 35 w 39"/>
                <a:gd name="T3" fmla="*/ 2 h 33"/>
                <a:gd name="T4" fmla="*/ 30 w 39"/>
                <a:gd name="T5" fmla="*/ 0 h 33"/>
                <a:gd name="T6" fmla="*/ 23 w 39"/>
                <a:gd name="T7" fmla="*/ 1 h 33"/>
                <a:gd name="T8" fmla="*/ 18 w 39"/>
                <a:gd name="T9" fmla="*/ 4 h 33"/>
                <a:gd name="T10" fmla="*/ 11 w 39"/>
                <a:gd name="T11" fmla="*/ 9 h 33"/>
                <a:gd name="T12" fmla="*/ 5 w 39"/>
                <a:gd name="T13" fmla="*/ 18 h 33"/>
                <a:gd name="T14" fmla="*/ 0 w 39"/>
                <a:gd name="T15" fmla="*/ 26 h 33"/>
                <a:gd name="T16" fmla="*/ 1 w 39"/>
                <a:gd name="T17" fmla="*/ 32 h 33"/>
                <a:gd name="T18" fmla="*/ 5 w 39"/>
                <a:gd name="T19" fmla="*/ 33 h 33"/>
                <a:gd name="T20" fmla="*/ 8 w 39"/>
                <a:gd name="T21" fmla="*/ 32 h 33"/>
                <a:gd name="T22" fmla="*/ 11 w 39"/>
                <a:gd name="T23" fmla="*/ 29 h 33"/>
                <a:gd name="T24" fmla="*/ 15 w 39"/>
                <a:gd name="T25" fmla="*/ 26 h 33"/>
                <a:gd name="T26" fmla="*/ 20 w 39"/>
                <a:gd name="T27" fmla="*/ 24 h 33"/>
                <a:gd name="T28" fmla="*/ 29 w 39"/>
                <a:gd name="T29" fmla="*/ 22 h 33"/>
                <a:gd name="T30" fmla="*/ 37 w 39"/>
                <a:gd name="T31" fmla="*/ 18 h 33"/>
                <a:gd name="T32" fmla="*/ 39 w 39"/>
                <a:gd name="T33" fmla="*/ 9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3"/>
                <a:gd name="T53" fmla="*/ 39 w 3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3">
                  <a:moveTo>
                    <a:pt x="39" y="9"/>
                  </a:moveTo>
                  <a:lnTo>
                    <a:pt x="35" y="2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5" y="18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5" y="33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5" y="26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39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2"/>
            <p:cNvSpPr>
              <a:spLocks/>
            </p:cNvSpPr>
            <p:nvPr/>
          </p:nvSpPr>
          <p:spPr bwMode="auto">
            <a:xfrm>
              <a:off x="4834" y="3662"/>
              <a:ext cx="35" cy="38"/>
            </a:xfrm>
            <a:custGeom>
              <a:avLst/>
              <a:gdLst>
                <a:gd name="T0" fmla="*/ 0 w 35"/>
                <a:gd name="T1" fmla="*/ 30 h 38"/>
                <a:gd name="T2" fmla="*/ 5 w 35"/>
                <a:gd name="T3" fmla="*/ 35 h 38"/>
                <a:gd name="T4" fmla="*/ 10 w 35"/>
                <a:gd name="T5" fmla="*/ 38 h 38"/>
                <a:gd name="T6" fmla="*/ 15 w 35"/>
                <a:gd name="T7" fmla="*/ 35 h 38"/>
                <a:gd name="T8" fmla="*/ 21 w 35"/>
                <a:gd name="T9" fmla="*/ 32 h 38"/>
                <a:gd name="T10" fmla="*/ 26 w 35"/>
                <a:gd name="T11" fmla="*/ 26 h 38"/>
                <a:gd name="T12" fmla="*/ 32 w 35"/>
                <a:gd name="T13" fmla="*/ 17 h 38"/>
                <a:gd name="T14" fmla="*/ 35 w 35"/>
                <a:gd name="T15" fmla="*/ 8 h 38"/>
                <a:gd name="T16" fmla="*/ 33 w 35"/>
                <a:gd name="T17" fmla="*/ 1 h 38"/>
                <a:gd name="T18" fmla="*/ 30 w 35"/>
                <a:gd name="T19" fmla="*/ 0 h 38"/>
                <a:gd name="T20" fmla="*/ 26 w 35"/>
                <a:gd name="T21" fmla="*/ 2 h 38"/>
                <a:gd name="T22" fmla="*/ 24 w 35"/>
                <a:gd name="T23" fmla="*/ 6 h 38"/>
                <a:gd name="T24" fmla="*/ 21 w 35"/>
                <a:gd name="T25" fmla="*/ 9 h 38"/>
                <a:gd name="T26" fmla="*/ 15 w 35"/>
                <a:gd name="T27" fmla="*/ 12 h 38"/>
                <a:gd name="T28" fmla="*/ 8 w 35"/>
                <a:gd name="T29" fmla="*/ 16 h 38"/>
                <a:gd name="T30" fmla="*/ 1 w 35"/>
                <a:gd name="T31" fmla="*/ 21 h 38"/>
                <a:gd name="T32" fmla="*/ 0 w 35"/>
                <a:gd name="T33" fmla="*/ 3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8"/>
                <a:gd name="T53" fmla="*/ 35 w 3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8">
                  <a:moveTo>
                    <a:pt x="0" y="30"/>
                  </a:moveTo>
                  <a:lnTo>
                    <a:pt x="5" y="35"/>
                  </a:lnTo>
                  <a:lnTo>
                    <a:pt x="10" y="38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6"/>
                  </a:lnTo>
                  <a:lnTo>
                    <a:pt x="32" y="17"/>
                  </a:lnTo>
                  <a:lnTo>
                    <a:pt x="35" y="8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2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3"/>
            <p:cNvSpPr>
              <a:spLocks/>
            </p:cNvSpPr>
            <p:nvPr/>
          </p:nvSpPr>
          <p:spPr bwMode="auto">
            <a:xfrm>
              <a:off x="4882" y="3669"/>
              <a:ext cx="30" cy="41"/>
            </a:xfrm>
            <a:custGeom>
              <a:avLst/>
              <a:gdLst>
                <a:gd name="T0" fmla="*/ 29 w 30"/>
                <a:gd name="T1" fmla="*/ 36 h 41"/>
                <a:gd name="T2" fmla="*/ 23 w 30"/>
                <a:gd name="T3" fmla="*/ 41 h 41"/>
                <a:gd name="T4" fmla="*/ 18 w 30"/>
                <a:gd name="T5" fmla="*/ 41 h 41"/>
                <a:gd name="T6" fmla="*/ 12 w 30"/>
                <a:gd name="T7" fmla="*/ 38 h 41"/>
                <a:gd name="T8" fmla="*/ 8 w 30"/>
                <a:gd name="T9" fmla="*/ 33 h 41"/>
                <a:gd name="T10" fmla="*/ 5 w 30"/>
                <a:gd name="T11" fmla="*/ 25 h 41"/>
                <a:gd name="T12" fmla="*/ 2 w 30"/>
                <a:gd name="T13" fmla="*/ 15 h 41"/>
                <a:gd name="T14" fmla="*/ 0 w 30"/>
                <a:gd name="T15" fmla="*/ 5 h 41"/>
                <a:gd name="T16" fmla="*/ 4 w 30"/>
                <a:gd name="T17" fmla="*/ 0 h 41"/>
                <a:gd name="T18" fmla="*/ 8 w 30"/>
                <a:gd name="T19" fmla="*/ 0 h 41"/>
                <a:gd name="T20" fmla="*/ 10 w 30"/>
                <a:gd name="T21" fmla="*/ 3 h 41"/>
                <a:gd name="T22" fmla="*/ 11 w 30"/>
                <a:gd name="T23" fmla="*/ 8 h 41"/>
                <a:gd name="T24" fmla="*/ 14 w 30"/>
                <a:gd name="T25" fmla="*/ 11 h 41"/>
                <a:gd name="T26" fmla="*/ 18 w 30"/>
                <a:gd name="T27" fmla="*/ 15 h 41"/>
                <a:gd name="T28" fmla="*/ 25 w 30"/>
                <a:gd name="T29" fmla="*/ 21 h 41"/>
                <a:gd name="T30" fmla="*/ 30 w 30"/>
                <a:gd name="T31" fmla="*/ 27 h 41"/>
                <a:gd name="T32" fmla="*/ 29 w 30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1"/>
                <a:gd name="T53" fmla="*/ 30 w 30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1">
                  <a:moveTo>
                    <a:pt x="29" y="36"/>
                  </a:moveTo>
                  <a:lnTo>
                    <a:pt x="23" y="41"/>
                  </a:lnTo>
                  <a:lnTo>
                    <a:pt x="18" y="41"/>
                  </a:lnTo>
                  <a:lnTo>
                    <a:pt x="12" y="38"/>
                  </a:lnTo>
                  <a:lnTo>
                    <a:pt x="8" y="33"/>
                  </a:lnTo>
                  <a:lnTo>
                    <a:pt x="5" y="25"/>
                  </a:lnTo>
                  <a:lnTo>
                    <a:pt x="2" y="15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0" y="27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4"/>
            <p:cNvSpPr>
              <a:spLocks/>
            </p:cNvSpPr>
            <p:nvPr/>
          </p:nvSpPr>
          <p:spPr bwMode="auto">
            <a:xfrm>
              <a:off x="4758" y="3599"/>
              <a:ext cx="28" cy="42"/>
            </a:xfrm>
            <a:custGeom>
              <a:avLst/>
              <a:gdLst>
                <a:gd name="T0" fmla="*/ 3 w 28"/>
                <a:gd name="T1" fmla="*/ 4 h 42"/>
                <a:gd name="T2" fmla="*/ 9 w 28"/>
                <a:gd name="T3" fmla="*/ 0 h 42"/>
                <a:gd name="T4" fmla="*/ 15 w 28"/>
                <a:gd name="T5" fmla="*/ 1 h 42"/>
                <a:gd name="T6" fmla="*/ 20 w 28"/>
                <a:gd name="T7" fmla="*/ 4 h 42"/>
                <a:gd name="T8" fmla="*/ 23 w 28"/>
                <a:gd name="T9" fmla="*/ 9 h 42"/>
                <a:gd name="T10" fmla="*/ 26 w 28"/>
                <a:gd name="T11" fmla="*/ 17 h 42"/>
                <a:gd name="T12" fmla="*/ 28 w 28"/>
                <a:gd name="T13" fmla="*/ 28 h 42"/>
                <a:gd name="T14" fmla="*/ 27 w 28"/>
                <a:gd name="T15" fmla="*/ 38 h 42"/>
                <a:gd name="T16" fmla="*/ 22 w 28"/>
                <a:gd name="T17" fmla="*/ 42 h 42"/>
                <a:gd name="T18" fmla="*/ 18 w 28"/>
                <a:gd name="T19" fmla="*/ 42 h 42"/>
                <a:gd name="T20" fmla="*/ 17 w 28"/>
                <a:gd name="T21" fmla="*/ 39 h 42"/>
                <a:gd name="T22" fmla="*/ 16 w 28"/>
                <a:gd name="T23" fmla="*/ 35 h 42"/>
                <a:gd name="T24" fmla="*/ 14 w 28"/>
                <a:gd name="T25" fmla="*/ 30 h 42"/>
                <a:gd name="T26" fmla="*/ 9 w 28"/>
                <a:gd name="T27" fmla="*/ 26 h 42"/>
                <a:gd name="T28" fmla="*/ 4 w 28"/>
                <a:gd name="T29" fmla="*/ 19 h 42"/>
                <a:gd name="T30" fmla="*/ 0 w 28"/>
                <a:gd name="T31" fmla="*/ 12 h 42"/>
                <a:gd name="T32" fmla="*/ 3 w 28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2"/>
                <a:gd name="T53" fmla="*/ 28 w 2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2">
                  <a:moveTo>
                    <a:pt x="3" y="4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20" y="4"/>
                  </a:lnTo>
                  <a:lnTo>
                    <a:pt x="23" y="9"/>
                  </a:lnTo>
                  <a:lnTo>
                    <a:pt x="26" y="17"/>
                  </a:lnTo>
                  <a:lnTo>
                    <a:pt x="28" y="28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2"/>
                  </a:lnTo>
                  <a:lnTo>
                    <a:pt x="17" y="39"/>
                  </a:lnTo>
                  <a:lnTo>
                    <a:pt x="16" y="35"/>
                  </a:lnTo>
                  <a:lnTo>
                    <a:pt x="14" y="30"/>
                  </a:lnTo>
                  <a:lnTo>
                    <a:pt x="9" y="26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5"/>
            <p:cNvSpPr>
              <a:spLocks/>
            </p:cNvSpPr>
            <p:nvPr/>
          </p:nvSpPr>
          <p:spPr bwMode="auto">
            <a:xfrm>
              <a:off x="4798" y="3612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6 w 38"/>
                <a:gd name="T3" fmla="*/ 3 h 34"/>
                <a:gd name="T4" fmla="*/ 31 w 38"/>
                <a:gd name="T5" fmla="*/ 0 h 34"/>
                <a:gd name="T6" fmla="*/ 24 w 38"/>
                <a:gd name="T7" fmla="*/ 1 h 34"/>
                <a:gd name="T8" fmla="*/ 17 w 38"/>
                <a:gd name="T9" fmla="*/ 3 h 34"/>
                <a:gd name="T10" fmla="*/ 11 w 38"/>
                <a:gd name="T11" fmla="*/ 9 h 34"/>
                <a:gd name="T12" fmla="*/ 4 w 38"/>
                <a:gd name="T13" fmla="*/ 17 h 34"/>
                <a:gd name="T14" fmla="*/ 0 w 38"/>
                <a:gd name="T15" fmla="*/ 26 h 34"/>
                <a:gd name="T16" fmla="*/ 1 w 38"/>
                <a:gd name="T17" fmla="*/ 32 h 34"/>
                <a:gd name="T18" fmla="*/ 4 w 38"/>
                <a:gd name="T19" fmla="*/ 34 h 34"/>
                <a:gd name="T20" fmla="*/ 9 w 38"/>
                <a:gd name="T21" fmla="*/ 32 h 34"/>
                <a:gd name="T22" fmla="*/ 12 w 38"/>
                <a:gd name="T23" fmla="*/ 28 h 34"/>
                <a:gd name="T24" fmla="*/ 15 w 38"/>
                <a:gd name="T25" fmla="*/ 26 h 34"/>
                <a:gd name="T26" fmla="*/ 21 w 38"/>
                <a:gd name="T27" fmla="*/ 24 h 34"/>
                <a:gd name="T28" fmla="*/ 30 w 38"/>
                <a:gd name="T29" fmla="*/ 22 h 34"/>
                <a:gd name="T30" fmla="*/ 36 w 38"/>
                <a:gd name="T31" fmla="*/ 17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6" y="3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2"/>
                  </a:lnTo>
                  <a:lnTo>
                    <a:pt x="12" y="28"/>
                  </a:lnTo>
                  <a:lnTo>
                    <a:pt x="15" y="26"/>
                  </a:lnTo>
                  <a:lnTo>
                    <a:pt x="21" y="24"/>
                  </a:lnTo>
                  <a:lnTo>
                    <a:pt x="30" y="22"/>
                  </a:lnTo>
                  <a:lnTo>
                    <a:pt x="36" y="1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6"/>
            <p:cNvSpPr>
              <a:spLocks/>
            </p:cNvSpPr>
            <p:nvPr/>
          </p:nvSpPr>
          <p:spPr bwMode="auto">
            <a:xfrm>
              <a:off x="4741" y="3647"/>
              <a:ext cx="35" cy="36"/>
            </a:xfrm>
            <a:custGeom>
              <a:avLst/>
              <a:gdLst>
                <a:gd name="T0" fmla="*/ 0 w 35"/>
                <a:gd name="T1" fmla="*/ 28 h 36"/>
                <a:gd name="T2" fmla="*/ 3 w 35"/>
                <a:gd name="T3" fmla="*/ 34 h 36"/>
                <a:gd name="T4" fmla="*/ 9 w 35"/>
                <a:gd name="T5" fmla="*/ 36 h 36"/>
                <a:gd name="T6" fmla="*/ 15 w 35"/>
                <a:gd name="T7" fmla="*/ 35 h 36"/>
                <a:gd name="T8" fmla="*/ 21 w 35"/>
                <a:gd name="T9" fmla="*/ 31 h 36"/>
                <a:gd name="T10" fmla="*/ 26 w 35"/>
                <a:gd name="T11" fmla="*/ 24 h 36"/>
                <a:gd name="T12" fmla="*/ 32 w 35"/>
                <a:gd name="T13" fmla="*/ 15 h 36"/>
                <a:gd name="T14" fmla="*/ 35 w 35"/>
                <a:gd name="T15" fmla="*/ 7 h 36"/>
                <a:gd name="T16" fmla="*/ 33 w 35"/>
                <a:gd name="T17" fmla="*/ 0 h 36"/>
                <a:gd name="T18" fmla="*/ 28 w 35"/>
                <a:gd name="T19" fmla="*/ 0 h 36"/>
                <a:gd name="T20" fmla="*/ 26 w 35"/>
                <a:gd name="T21" fmla="*/ 2 h 36"/>
                <a:gd name="T22" fmla="*/ 24 w 35"/>
                <a:gd name="T23" fmla="*/ 5 h 36"/>
                <a:gd name="T24" fmla="*/ 21 w 35"/>
                <a:gd name="T25" fmla="*/ 9 h 36"/>
                <a:gd name="T26" fmla="*/ 15 w 35"/>
                <a:gd name="T27" fmla="*/ 11 h 36"/>
                <a:gd name="T28" fmla="*/ 8 w 35"/>
                <a:gd name="T29" fmla="*/ 15 h 36"/>
                <a:gd name="T30" fmla="*/ 1 w 35"/>
                <a:gd name="T31" fmla="*/ 21 h 36"/>
                <a:gd name="T32" fmla="*/ 0 w 35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8"/>
                  </a:moveTo>
                  <a:lnTo>
                    <a:pt x="3" y="34"/>
                  </a:lnTo>
                  <a:lnTo>
                    <a:pt x="9" y="36"/>
                  </a:lnTo>
                  <a:lnTo>
                    <a:pt x="15" y="35"/>
                  </a:lnTo>
                  <a:lnTo>
                    <a:pt x="21" y="31"/>
                  </a:lnTo>
                  <a:lnTo>
                    <a:pt x="26" y="24"/>
                  </a:lnTo>
                  <a:lnTo>
                    <a:pt x="32" y="15"/>
                  </a:lnTo>
                  <a:lnTo>
                    <a:pt x="35" y="7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7"/>
            <p:cNvSpPr>
              <a:spLocks/>
            </p:cNvSpPr>
            <p:nvPr/>
          </p:nvSpPr>
          <p:spPr bwMode="auto">
            <a:xfrm>
              <a:off x="4789" y="3654"/>
              <a:ext cx="29" cy="40"/>
            </a:xfrm>
            <a:custGeom>
              <a:avLst/>
              <a:gdLst>
                <a:gd name="T0" fmla="*/ 28 w 29"/>
                <a:gd name="T1" fmla="*/ 35 h 40"/>
                <a:gd name="T2" fmla="*/ 22 w 29"/>
                <a:gd name="T3" fmla="*/ 39 h 40"/>
                <a:gd name="T4" fmla="*/ 17 w 29"/>
                <a:gd name="T5" fmla="*/ 40 h 40"/>
                <a:gd name="T6" fmla="*/ 11 w 29"/>
                <a:gd name="T7" fmla="*/ 37 h 40"/>
                <a:gd name="T8" fmla="*/ 7 w 29"/>
                <a:gd name="T9" fmla="*/ 32 h 40"/>
                <a:gd name="T10" fmla="*/ 3 w 29"/>
                <a:gd name="T11" fmla="*/ 25 h 40"/>
                <a:gd name="T12" fmla="*/ 0 w 29"/>
                <a:gd name="T13" fmla="*/ 14 h 40"/>
                <a:gd name="T14" fmla="*/ 0 w 29"/>
                <a:gd name="T15" fmla="*/ 5 h 40"/>
                <a:gd name="T16" fmla="*/ 3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3 w 29"/>
                <a:gd name="T25" fmla="*/ 10 h 40"/>
                <a:gd name="T26" fmla="*/ 18 w 29"/>
                <a:gd name="T27" fmla="*/ 15 h 40"/>
                <a:gd name="T28" fmla="*/ 24 w 29"/>
                <a:gd name="T29" fmla="*/ 20 h 40"/>
                <a:gd name="T30" fmla="*/ 29 w 29"/>
                <a:gd name="T31" fmla="*/ 27 h 40"/>
                <a:gd name="T32" fmla="*/ 28 w 29"/>
                <a:gd name="T33" fmla="*/ 3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5"/>
                  </a:moveTo>
                  <a:lnTo>
                    <a:pt x="22" y="39"/>
                  </a:lnTo>
                  <a:lnTo>
                    <a:pt x="17" y="40"/>
                  </a:lnTo>
                  <a:lnTo>
                    <a:pt x="11" y="37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3" y="10"/>
                  </a:lnTo>
                  <a:lnTo>
                    <a:pt x="18" y="15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8"/>
            <p:cNvSpPr>
              <a:spLocks/>
            </p:cNvSpPr>
            <p:nvPr/>
          </p:nvSpPr>
          <p:spPr bwMode="auto">
            <a:xfrm>
              <a:off x="4705" y="3595"/>
              <a:ext cx="37" cy="34"/>
            </a:xfrm>
            <a:custGeom>
              <a:avLst/>
              <a:gdLst>
                <a:gd name="T0" fmla="*/ 37 w 37"/>
                <a:gd name="T1" fmla="*/ 10 h 34"/>
                <a:gd name="T2" fmla="*/ 35 w 37"/>
                <a:gd name="T3" fmla="*/ 4 h 34"/>
                <a:gd name="T4" fmla="*/ 29 w 37"/>
                <a:gd name="T5" fmla="*/ 0 h 34"/>
                <a:gd name="T6" fmla="*/ 23 w 37"/>
                <a:gd name="T7" fmla="*/ 1 h 34"/>
                <a:gd name="T8" fmla="*/ 17 w 37"/>
                <a:gd name="T9" fmla="*/ 5 h 34"/>
                <a:gd name="T10" fmla="*/ 11 w 37"/>
                <a:gd name="T11" fmla="*/ 10 h 34"/>
                <a:gd name="T12" fmla="*/ 4 w 37"/>
                <a:gd name="T13" fmla="*/ 18 h 34"/>
                <a:gd name="T14" fmla="*/ 0 w 37"/>
                <a:gd name="T15" fmla="*/ 27 h 34"/>
                <a:gd name="T16" fmla="*/ 1 w 37"/>
                <a:gd name="T17" fmla="*/ 33 h 34"/>
                <a:gd name="T18" fmla="*/ 4 w 37"/>
                <a:gd name="T19" fmla="*/ 34 h 34"/>
                <a:gd name="T20" fmla="*/ 7 w 37"/>
                <a:gd name="T21" fmla="*/ 32 h 34"/>
                <a:gd name="T22" fmla="*/ 11 w 37"/>
                <a:gd name="T23" fmla="*/ 29 h 34"/>
                <a:gd name="T24" fmla="*/ 14 w 37"/>
                <a:gd name="T25" fmla="*/ 27 h 34"/>
                <a:gd name="T26" fmla="*/ 19 w 37"/>
                <a:gd name="T27" fmla="*/ 24 h 34"/>
                <a:gd name="T28" fmla="*/ 28 w 37"/>
                <a:gd name="T29" fmla="*/ 22 h 34"/>
                <a:gd name="T30" fmla="*/ 35 w 37"/>
                <a:gd name="T31" fmla="*/ 18 h 34"/>
                <a:gd name="T32" fmla="*/ 37 w 37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10"/>
                  </a:moveTo>
                  <a:lnTo>
                    <a:pt x="35" y="4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5"/>
                  </a:lnTo>
                  <a:lnTo>
                    <a:pt x="11" y="10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9"/>
                  </a:lnTo>
                  <a:lnTo>
                    <a:pt x="14" y="27"/>
                  </a:lnTo>
                  <a:lnTo>
                    <a:pt x="19" y="24"/>
                  </a:lnTo>
                  <a:lnTo>
                    <a:pt x="28" y="22"/>
                  </a:lnTo>
                  <a:lnTo>
                    <a:pt x="35" y="18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29"/>
            <p:cNvSpPr>
              <a:spLocks/>
            </p:cNvSpPr>
            <p:nvPr/>
          </p:nvSpPr>
          <p:spPr bwMode="auto">
            <a:xfrm>
              <a:off x="4646" y="3630"/>
              <a:ext cx="36" cy="37"/>
            </a:xfrm>
            <a:custGeom>
              <a:avLst/>
              <a:gdLst>
                <a:gd name="T0" fmla="*/ 0 w 36"/>
                <a:gd name="T1" fmla="*/ 29 h 37"/>
                <a:gd name="T2" fmla="*/ 5 w 36"/>
                <a:gd name="T3" fmla="*/ 36 h 37"/>
                <a:gd name="T4" fmla="*/ 10 w 36"/>
                <a:gd name="T5" fmla="*/ 37 h 37"/>
                <a:gd name="T6" fmla="*/ 16 w 36"/>
                <a:gd name="T7" fmla="*/ 36 h 37"/>
                <a:gd name="T8" fmla="*/ 21 w 36"/>
                <a:gd name="T9" fmla="*/ 32 h 37"/>
                <a:gd name="T10" fmla="*/ 27 w 36"/>
                <a:gd name="T11" fmla="*/ 26 h 37"/>
                <a:gd name="T12" fmla="*/ 32 w 36"/>
                <a:gd name="T13" fmla="*/ 17 h 37"/>
                <a:gd name="T14" fmla="*/ 36 w 36"/>
                <a:gd name="T15" fmla="*/ 7 h 37"/>
                <a:gd name="T16" fmla="*/ 33 w 36"/>
                <a:gd name="T17" fmla="*/ 2 h 37"/>
                <a:gd name="T18" fmla="*/ 30 w 36"/>
                <a:gd name="T19" fmla="*/ 0 h 37"/>
                <a:gd name="T20" fmla="*/ 27 w 36"/>
                <a:gd name="T21" fmla="*/ 3 h 37"/>
                <a:gd name="T22" fmla="*/ 25 w 36"/>
                <a:gd name="T23" fmla="*/ 6 h 37"/>
                <a:gd name="T24" fmla="*/ 21 w 36"/>
                <a:gd name="T25" fmla="*/ 9 h 37"/>
                <a:gd name="T26" fmla="*/ 16 w 36"/>
                <a:gd name="T27" fmla="*/ 11 h 37"/>
                <a:gd name="T28" fmla="*/ 8 w 36"/>
                <a:gd name="T29" fmla="*/ 16 h 37"/>
                <a:gd name="T30" fmla="*/ 2 w 36"/>
                <a:gd name="T31" fmla="*/ 21 h 37"/>
                <a:gd name="T32" fmla="*/ 0 w 36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0" y="29"/>
                  </a:moveTo>
                  <a:lnTo>
                    <a:pt x="5" y="36"/>
                  </a:lnTo>
                  <a:lnTo>
                    <a:pt x="10" y="37"/>
                  </a:lnTo>
                  <a:lnTo>
                    <a:pt x="16" y="36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2" y="17"/>
                  </a:lnTo>
                  <a:lnTo>
                    <a:pt x="36" y="7"/>
                  </a:lnTo>
                  <a:lnTo>
                    <a:pt x="33" y="2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5" y="6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6"/>
                  </a:lnTo>
                  <a:lnTo>
                    <a:pt x="2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3" name="Freeform 30"/>
            <p:cNvSpPr>
              <a:spLocks/>
            </p:cNvSpPr>
            <p:nvPr/>
          </p:nvSpPr>
          <p:spPr bwMode="auto">
            <a:xfrm>
              <a:off x="4695" y="3637"/>
              <a:ext cx="29" cy="41"/>
            </a:xfrm>
            <a:custGeom>
              <a:avLst/>
              <a:gdLst>
                <a:gd name="T0" fmla="*/ 28 w 29"/>
                <a:gd name="T1" fmla="*/ 36 h 41"/>
                <a:gd name="T2" fmla="*/ 23 w 29"/>
                <a:gd name="T3" fmla="*/ 41 h 41"/>
                <a:gd name="T4" fmla="*/ 17 w 29"/>
                <a:gd name="T5" fmla="*/ 41 h 41"/>
                <a:gd name="T6" fmla="*/ 12 w 29"/>
                <a:gd name="T7" fmla="*/ 38 h 41"/>
                <a:gd name="T8" fmla="*/ 7 w 29"/>
                <a:gd name="T9" fmla="*/ 33 h 41"/>
                <a:gd name="T10" fmla="*/ 4 w 29"/>
                <a:gd name="T11" fmla="*/ 25 h 41"/>
                <a:gd name="T12" fmla="*/ 1 w 29"/>
                <a:gd name="T13" fmla="*/ 15 h 41"/>
                <a:gd name="T14" fmla="*/ 0 w 29"/>
                <a:gd name="T15" fmla="*/ 6 h 41"/>
                <a:gd name="T16" fmla="*/ 3 w 29"/>
                <a:gd name="T17" fmla="*/ 0 h 41"/>
                <a:gd name="T18" fmla="*/ 7 w 29"/>
                <a:gd name="T19" fmla="*/ 0 h 41"/>
                <a:gd name="T20" fmla="*/ 10 w 29"/>
                <a:gd name="T21" fmla="*/ 3 h 41"/>
                <a:gd name="T22" fmla="*/ 11 w 29"/>
                <a:gd name="T23" fmla="*/ 7 h 41"/>
                <a:gd name="T24" fmla="*/ 13 w 29"/>
                <a:gd name="T25" fmla="*/ 11 h 41"/>
                <a:gd name="T26" fmla="*/ 17 w 29"/>
                <a:gd name="T27" fmla="*/ 15 h 41"/>
                <a:gd name="T28" fmla="*/ 24 w 29"/>
                <a:gd name="T29" fmla="*/ 21 h 41"/>
                <a:gd name="T30" fmla="*/ 29 w 29"/>
                <a:gd name="T31" fmla="*/ 27 h 41"/>
                <a:gd name="T32" fmla="*/ 28 w 29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6"/>
                  </a:moveTo>
                  <a:lnTo>
                    <a:pt x="23" y="41"/>
                  </a:lnTo>
                  <a:lnTo>
                    <a:pt x="17" y="41"/>
                  </a:lnTo>
                  <a:lnTo>
                    <a:pt x="12" y="38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1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1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4" name="Freeform 31"/>
            <p:cNvSpPr>
              <a:spLocks/>
            </p:cNvSpPr>
            <p:nvPr/>
          </p:nvSpPr>
          <p:spPr bwMode="auto">
            <a:xfrm>
              <a:off x="4946" y="3632"/>
              <a:ext cx="26" cy="43"/>
            </a:xfrm>
            <a:custGeom>
              <a:avLst/>
              <a:gdLst>
                <a:gd name="T0" fmla="*/ 2 w 26"/>
                <a:gd name="T1" fmla="*/ 4 h 43"/>
                <a:gd name="T2" fmla="*/ 8 w 26"/>
                <a:gd name="T3" fmla="*/ 0 h 43"/>
                <a:gd name="T4" fmla="*/ 14 w 26"/>
                <a:gd name="T5" fmla="*/ 1 h 43"/>
                <a:gd name="T6" fmla="*/ 19 w 26"/>
                <a:gd name="T7" fmla="*/ 4 h 43"/>
                <a:gd name="T8" fmla="*/ 22 w 26"/>
                <a:gd name="T9" fmla="*/ 9 h 43"/>
                <a:gd name="T10" fmla="*/ 24 w 26"/>
                <a:gd name="T11" fmla="*/ 18 h 43"/>
                <a:gd name="T12" fmla="*/ 26 w 26"/>
                <a:gd name="T13" fmla="*/ 28 h 43"/>
                <a:gd name="T14" fmla="*/ 25 w 26"/>
                <a:gd name="T15" fmla="*/ 38 h 43"/>
                <a:gd name="T16" fmla="*/ 21 w 26"/>
                <a:gd name="T17" fmla="*/ 43 h 43"/>
                <a:gd name="T18" fmla="*/ 18 w 26"/>
                <a:gd name="T19" fmla="*/ 42 h 43"/>
                <a:gd name="T20" fmla="*/ 15 w 26"/>
                <a:gd name="T21" fmla="*/ 39 h 43"/>
                <a:gd name="T22" fmla="*/ 14 w 26"/>
                <a:gd name="T23" fmla="*/ 35 h 43"/>
                <a:gd name="T24" fmla="*/ 13 w 26"/>
                <a:gd name="T25" fmla="*/ 30 h 43"/>
                <a:gd name="T26" fmla="*/ 9 w 26"/>
                <a:gd name="T27" fmla="*/ 26 h 43"/>
                <a:gd name="T28" fmla="*/ 3 w 26"/>
                <a:gd name="T29" fmla="*/ 19 h 43"/>
                <a:gd name="T30" fmla="*/ 0 w 26"/>
                <a:gd name="T31" fmla="*/ 12 h 43"/>
                <a:gd name="T32" fmla="*/ 2 w 26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4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4" y="18"/>
                  </a:lnTo>
                  <a:lnTo>
                    <a:pt x="26" y="28"/>
                  </a:lnTo>
                  <a:lnTo>
                    <a:pt x="25" y="38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0"/>
                  </a:lnTo>
                  <a:lnTo>
                    <a:pt x="9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5" name="Freeform 32"/>
            <p:cNvSpPr>
              <a:spLocks/>
            </p:cNvSpPr>
            <p:nvPr/>
          </p:nvSpPr>
          <p:spPr bwMode="auto">
            <a:xfrm>
              <a:off x="4986" y="3645"/>
              <a:ext cx="37" cy="34"/>
            </a:xfrm>
            <a:custGeom>
              <a:avLst/>
              <a:gdLst>
                <a:gd name="T0" fmla="*/ 37 w 37"/>
                <a:gd name="T1" fmla="*/ 10 h 34"/>
                <a:gd name="T2" fmla="*/ 35 w 37"/>
                <a:gd name="T3" fmla="*/ 3 h 34"/>
                <a:gd name="T4" fmla="*/ 29 w 37"/>
                <a:gd name="T5" fmla="*/ 0 h 34"/>
                <a:gd name="T6" fmla="*/ 23 w 37"/>
                <a:gd name="T7" fmla="*/ 1 h 34"/>
                <a:gd name="T8" fmla="*/ 17 w 37"/>
                <a:gd name="T9" fmla="*/ 3 h 34"/>
                <a:gd name="T10" fmla="*/ 11 w 37"/>
                <a:gd name="T11" fmla="*/ 9 h 34"/>
                <a:gd name="T12" fmla="*/ 4 w 37"/>
                <a:gd name="T13" fmla="*/ 17 h 34"/>
                <a:gd name="T14" fmla="*/ 0 w 37"/>
                <a:gd name="T15" fmla="*/ 26 h 34"/>
                <a:gd name="T16" fmla="*/ 1 w 37"/>
                <a:gd name="T17" fmla="*/ 32 h 34"/>
                <a:gd name="T18" fmla="*/ 4 w 37"/>
                <a:gd name="T19" fmla="*/ 34 h 34"/>
                <a:gd name="T20" fmla="*/ 7 w 37"/>
                <a:gd name="T21" fmla="*/ 32 h 34"/>
                <a:gd name="T22" fmla="*/ 11 w 37"/>
                <a:gd name="T23" fmla="*/ 28 h 34"/>
                <a:gd name="T24" fmla="*/ 14 w 37"/>
                <a:gd name="T25" fmla="*/ 26 h 34"/>
                <a:gd name="T26" fmla="*/ 19 w 37"/>
                <a:gd name="T27" fmla="*/ 24 h 34"/>
                <a:gd name="T28" fmla="*/ 28 w 37"/>
                <a:gd name="T29" fmla="*/ 22 h 34"/>
                <a:gd name="T30" fmla="*/ 35 w 37"/>
                <a:gd name="T31" fmla="*/ 17 h 34"/>
                <a:gd name="T32" fmla="*/ 37 w 37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10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19" y="24"/>
                  </a:lnTo>
                  <a:lnTo>
                    <a:pt x="28" y="22"/>
                  </a:lnTo>
                  <a:lnTo>
                    <a:pt x="35" y="1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6" name="Freeform 33"/>
            <p:cNvSpPr>
              <a:spLocks/>
            </p:cNvSpPr>
            <p:nvPr/>
          </p:nvSpPr>
          <p:spPr bwMode="auto">
            <a:xfrm>
              <a:off x="4927" y="3680"/>
              <a:ext cx="36" cy="36"/>
            </a:xfrm>
            <a:custGeom>
              <a:avLst/>
              <a:gdLst>
                <a:gd name="T0" fmla="*/ 0 w 36"/>
                <a:gd name="T1" fmla="*/ 28 h 36"/>
                <a:gd name="T2" fmla="*/ 5 w 36"/>
                <a:gd name="T3" fmla="*/ 34 h 36"/>
                <a:gd name="T4" fmla="*/ 10 w 36"/>
                <a:gd name="T5" fmla="*/ 36 h 36"/>
                <a:gd name="T6" fmla="*/ 16 w 36"/>
                <a:gd name="T7" fmla="*/ 35 h 36"/>
                <a:gd name="T8" fmla="*/ 21 w 36"/>
                <a:gd name="T9" fmla="*/ 32 h 36"/>
                <a:gd name="T10" fmla="*/ 27 w 36"/>
                <a:gd name="T11" fmla="*/ 25 h 36"/>
                <a:gd name="T12" fmla="*/ 32 w 36"/>
                <a:gd name="T13" fmla="*/ 15 h 36"/>
                <a:gd name="T14" fmla="*/ 36 w 36"/>
                <a:gd name="T15" fmla="*/ 6 h 36"/>
                <a:gd name="T16" fmla="*/ 33 w 36"/>
                <a:gd name="T17" fmla="*/ 1 h 36"/>
                <a:gd name="T18" fmla="*/ 30 w 36"/>
                <a:gd name="T19" fmla="*/ 0 h 36"/>
                <a:gd name="T20" fmla="*/ 27 w 36"/>
                <a:gd name="T21" fmla="*/ 2 h 36"/>
                <a:gd name="T22" fmla="*/ 25 w 36"/>
                <a:gd name="T23" fmla="*/ 5 h 36"/>
                <a:gd name="T24" fmla="*/ 21 w 36"/>
                <a:gd name="T25" fmla="*/ 9 h 36"/>
                <a:gd name="T26" fmla="*/ 16 w 36"/>
                <a:gd name="T27" fmla="*/ 11 h 36"/>
                <a:gd name="T28" fmla="*/ 8 w 36"/>
                <a:gd name="T29" fmla="*/ 15 h 36"/>
                <a:gd name="T30" fmla="*/ 2 w 36"/>
                <a:gd name="T31" fmla="*/ 21 h 36"/>
                <a:gd name="T32" fmla="*/ 0 w 36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28"/>
                  </a:moveTo>
                  <a:lnTo>
                    <a:pt x="5" y="34"/>
                  </a:lnTo>
                  <a:lnTo>
                    <a:pt x="10" y="36"/>
                  </a:lnTo>
                  <a:lnTo>
                    <a:pt x="16" y="35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2" y="15"/>
                  </a:lnTo>
                  <a:lnTo>
                    <a:pt x="36" y="6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5" y="5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5"/>
                  </a:lnTo>
                  <a:lnTo>
                    <a:pt x="2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7" name="Freeform 34"/>
            <p:cNvSpPr>
              <a:spLocks/>
            </p:cNvSpPr>
            <p:nvPr/>
          </p:nvSpPr>
          <p:spPr bwMode="auto">
            <a:xfrm>
              <a:off x="4976" y="3686"/>
              <a:ext cx="29" cy="41"/>
            </a:xfrm>
            <a:custGeom>
              <a:avLst/>
              <a:gdLst>
                <a:gd name="T0" fmla="*/ 28 w 29"/>
                <a:gd name="T1" fmla="*/ 36 h 41"/>
                <a:gd name="T2" fmla="*/ 23 w 29"/>
                <a:gd name="T3" fmla="*/ 41 h 41"/>
                <a:gd name="T4" fmla="*/ 17 w 29"/>
                <a:gd name="T5" fmla="*/ 41 h 41"/>
                <a:gd name="T6" fmla="*/ 12 w 29"/>
                <a:gd name="T7" fmla="*/ 38 h 41"/>
                <a:gd name="T8" fmla="*/ 7 w 29"/>
                <a:gd name="T9" fmla="*/ 33 h 41"/>
                <a:gd name="T10" fmla="*/ 3 w 29"/>
                <a:gd name="T11" fmla="*/ 26 h 41"/>
                <a:gd name="T12" fmla="*/ 1 w 29"/>
                <a:gd name="T13" fmla="*/ 15 h 41"/>
                <a:gd name="T14" fmla="*/ 0 w 29"/>
                <a:gd name="T15" fmla="*/ 6 h 41"/>
                <a:gd name="T16" fmla="*/ 3 w 29"/>
                <a:gd name="T17" fmla="*/ 0 h 41"/>
                <a:gd name="T18" fmla="*/ 7 w 29"/>
                <a:gd name="T19" fmla="*/ 0 h 41"/>
                <a:gd name="T20" fmla="*/ 10 w 29"/>
                <a:gd name="T21" fmla="*/ 4 h 41"/>
                <a:gd name="T22" fmla="*/ 11 w 29"/>
                <a:gd name="T23" fmla="*/ 7 h 41"/>
                <a:gd name="T24" fmla="*/ 13 w 29"/>
                <a:gd name="T25" fmla="*/ 11 h 41"/>
                <a:gd name="T26" fmla="*/ 17 w 29"/>
                <a:gd name="T27" fmla="*/ 16 h 41"/>
                <a:gd name="T28" fmla="*/ 24 w 29"/>
                <a:gd name="T29" fmla="*/ 21 h 41"/>
                <a:gd name="T30" fmla="*/ 29 w 29"/>
                <a:gd name="T31" fmla="*/ 28 h 41"/>
                <a:gd name="T32" fmla="*/ 28 w 29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6"/>
                  </a:moveTo>
                  <a:lnTo>
                    <a:pt x="23" y="41"/>
                  </a:lnTo>
                  <a:lnTo>
                    <a:pt x="17" y="41"/>
                  </a:lnTo>
                  <a:lnTo>
                    <a:pt x="12" y="38"/>
                  </a:lnTo>
                  <a:lnTo>
                    <a:pt x="7" y="33"/>
                  </a:lnTo>
                  <a:lnTo>
                    <a:pt x="3" y="26"/>
                  </a:lnTo>
                  <a:lnTo>
                    <a:pt x="1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24" y="21"/>
                  </a:lnTo>
                  <a:lnTo>
                    <a:pt x="29" y="2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8" name="Freeform 35"/>
            <p:cNvSpPr>
              <a:spLocks/>
            </p:cNvSpPr>
            <p:nvPr/>
          </p:nvSpPr>
          <p:spPr bwMode="auto">
            <a:xfrm>
              <a:off x="4813" y="3710"/>
              <a:ext cx="27" cy="42"/>
            </a:xfrm>
            <a:custGeom>
              <a:avLst/>
              <a:gdLst>
                <a:gd name="T0" fmla="*/ 2 w 27"/>
                <a:gd name="T1" fmla="*/ 4 h 42"/>
                <a:gd name="T2" fmla="*/ 8 w 27"/>
                <a:gd name="T3" fmla="*/ 0 h 42"/>
                <a:gd name="T4" fmla="*/ 15 w 27"/>
                <a:gd name="T5" fmla="*/ 1 h 42"/>
                <a:gd name="T6" fmla="*/ 19 w 27"/>
                <a:gd name="T7" fmla="*/ 4 h 42"/>
                <a:gd name="T8" fmla="*/ 22 w 27"/>
                <a:gd name="T9" fmla="*/ 9 h 42"/>
                <a:gd name="T10" fmla="*/ 24 w 27"/>
                <a:gd name="T11" fmla="*/ 17 h 42"/>
                <a:gd name="T12" fmla="*/ 27 w 27"/>
                <a:gd name="T13" fmla="*/ 28 h 42"/>
                <a:gd name="T14" fmla="*/ 26 w 27"/>
                <a:gd name="T15" fmla="*/ 38 h 42"/>
                <a:gd name="T16" fmla="*/ 21 w 27"/>
                <a:gd name="T17" fmla="*/ 42 h 42"/>
                <a:gd name="T18" fmla="*/ 18 w 27"/>
                <a:gd name="T19" fmla="*/ 42 h 42"/>
                <a:gd name="T20" fmla="*/ 16 w 27"/>
                <a:gd name="T21" fmla="*/ 39 h 42"/>
                <a:gd name="T22" fmla="*/ 15 w 27"/>
                <a:gd name="T23" fmla="*/ 35 h 42"/>
                <a:gd name="T24" fmla="*/ 13 w 27"/>
                <a:gd name="T25" fmla="*/ 30 h 42"/>
                <a:gd name="T26" fmla="*/ 9 w 27"/>
                <a:gd name="T27" fmla="*/ 26 h 42"/>
                <a:gd name="T28" fmla="*/ 4 w 27"/>
                <a:gd name="T29" fmla="*/ 19 h 42"/>
                <a:gd name="T30" fmla="*/ 0 w 27"/>
                <a:gd name="T31" fmla="*/ 12 h 42"/>
                <a:gd name="T32" fmla="*/ 2 w 27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2"/>
                <a:gd name="T53" fmla="*/ 27 w 2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2">
                  <a:moveTo>
                    <a:pt x="2" y="4"/>
                  </a:moveTo>
                  <a:lnTo>
                    <a:pt x="8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4" y="17"/>
                  </a:lnTo>
                  <a:lnTo>
                    <a:pt x="27" y="28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9" y="26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9" name="Freeform 36"/>
            <p:cNvSpPr>
              <a:spLocks/>
            </p:cNvSpPr>
            <p:nvPr/>
          </p:nvSpPr>
          <p:spPr bwMode="auto">
            <a:xfrm>
              <a:off x="4853" y="3723"/>
              <a:ext cx="37" cy="34"/>
            </a:xfrm>
            <a:custGeom>
              <a:avLst/>
              <a:gdLst>
                <a:gd name="T0" fmla="*/ 37 w 37"/>
                <a:gd name="T1" fmla="*/ 10 h 34"/>
                <a:gd name="T2" fmla="*/ 35 w 37"/>
                <a:gd name="T3" fmla="*/ 3 h 34"/>
                <a:gd name="T4" fmla="*/ 29 w 37"/>
                <a:gd name="T5" fmla="*/ 0 h 34"/>
                <a:gd name="T6" fmla="*/ 23 w 37"/>
                <a:gd name="T7" fmla="*/ 1 h 34"/>
                <a:gd name="T8" fmla="*/ 17 w 37"/>
                <a:gd name="T9" fmla="*/ 3 h 34"/>
                <a:gd name="T10" fmla="*/ 11 w 37"/>
                <a:gd name="T11" fmla="*/ 8 h 34"/>
                <a:gd name="T12" fmla="*/ 4 w 37"/>
                <a:gd name="T13" fmla="*/ 17 h 34"/>
                <a:gd name="T14" fmla="*/ 0 w 37"/>
                <a:gd name="T15" fmla="*/ 26 h 34"/>
                <a:gd name="T16" fmla="*/ 1 w 37"/>
                <a:gd name="T17" fmla="*/ 32 h 34"/>
                <a:gd name="T18" fmla="*/ 4 w 37"/>
                <a:gd name="T19" fmla="*/ 34 h 34"/>
                <a:gd name="T20" fmla="*/ 7 w 37"/>
                <a:gd name="T21" fmla="*/ 32 h 34"/>
                <a:gd name="T22" fmla="*/ 11 w 37"/>
                <a:gd name="T23" fmla="*/ 28 h 34"/>
                <a:gd name="T24" fmla="*/ 14 w 37"/>
                <a:gd name="T25" fmla="*/ 26 h 34"/>
                <a:gd name="T26" fmla="*/ 20 w 37"/>
                <a:gd name="T27" fmla="*/ 24 h 34"/>
                <a:gd name="T28" fmla="*/ 28 w 37"/>
                <a:gd name="T29" fmla="*/ 22 h 34"/>
                <a:gd name="T30" fmla="*/ 35 w 37"/>
                <a:gd name="T31" fmla="*/ 17 h 34"/>
                <a:gd name="T32" fmla="*/ 37 w 37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10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2"/>
                  </a:lnTo>
                  <a:lnTo>
                    <a:pt x="35" y="17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0" name="Freeform 37"/>
            <p:cNvSpPr>
              <a:spLocks/>
            </p:cNvSpPr>
            <p:nvPr/>
          </p:nvSpPr>
          <p:spPr bwMode="auto">
            <a:xfrm>
              <a:off x="4795" y="3758"/>
              <a:ext cx="35" cy="36"/>
            </a:xfrm>
            <a:custGeom>
              <a:avLst/>
              <a:gdLst>
                <a:gd name="T0" fmla="*/ 0 w 35"/>
                <a:gd name="T1" fmla="*/ 28 h 36"/>
                <a:gd name="T2" fmla="*/ 4 w 35"/>
                <a:gd name="T3" fmla="*/ 34 h 36"/>
                <a:gd name="T4" fmla="*/ 9 w 35"/>
                <a:gd name="T5" fmla="*/ 36 h 36"/>
                <a:gd name="T6" fmla="*/ 15 w 35"/>
                <a:gd name="T7" fmla="*/ 35 h 36"/>
                <a:gd name="T8" fmla="*/ 20 w 35"/>
                <a:gd name="T9" fmla="*/ 31 h 36"/>
                <a:gd name="T10" fmla="*/ 26 w 35"/>
                <a:gd name="T11" fmla="*/ 24 h 36"/>
                <a:gd name="T12" fmla="*/ 31 w 35"/>
                <a:gd name="T13" fmla="*/ 15 h 36"/>
                <a:gd name="T14" fmla="*/ 35 w 35"/>
                <a:gd name="T15" fmla="*/ 6 h 36"/>
                <a:gd name="T16" fmla="*/ 33 w 35"/>
                <a:gd name="T17" fmla="*/ 0 h 36"/>
                <a:gd name="T18" fmla="*/ 29 w 35"/>
                <a:gd name="T19" fmla="*/ 0 h 36"/>
                <a:gd name="T20" fmla="*/ 26 w 35"/>
                <a:gd name="T21" fmla="*/ 2 h 36"/>
                <a:gd name="T22" fmla="*/ 24 w 35"/>
                <a:gd name="T23" fmla="*/ 5 h 36"/>
                <a:gd name="T24" fmla="*/ 20 w 35"/>
                <a:gd name="T25" fmla="*/ 9 h 36"/>
                <a:gd name="T26" fmla="*/ 15 w 35"/>
                <a:gd name="T27" fmla="*/ 11 h 36"/>
                <a:gd name="T28" fmla="*/ 7 w 35"/>
                <a:gd name="T29" fmla="*/ 15 h 36"/>
                <a:gd name="T30" fmla="*/ 1 w 35"/>
                <a:gd name="T31" fmla="*/ 21 h 36"/>
                <a:gd name="T32" fmla="*/ 0 w 35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8"/>
                  </a:moveTo>
                  <a:lnTo>
                    <a:pt x="4" y="34"/>
                  </a:lnTo>
                  <a:lnTo>
                    <a:pt x="9" y="36"/>
                  </a:lnTo>
                  <a:lnTo>
                    <a:pt x="15" y="35"/>
                  </a:lnTo>
                  <a:lnTo>
                    <a:pt x="20" y="31"/>
                  </a:lnTo>
                  <a:lnTo>
                    <a:pt x="26" y="24"/>
                  </a:lnTo>
                  <a:lnTo>
                    <a:pt x="31" y="15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1" name="Freeform 38"/>
            <p:cNvSpPr>
              <a:spLocks/>
            </p:cNvSpPr>
            <p:nvPr/>
          </p:nvSpPr>
          <p:spPr bwMode="auto">
            <a:xfrm>
              <a:off x="4843" y="3764"/>
              <a:ext cx="30" cy="41"/>
            </a:xfrm>
            <a:custGeom>
              <a:avLst/>
              <a:gdLst>
                <a:gd name="T0" fmla="*/ 28 w 30"/>
                <a:gd name="T1" fmla="*/ 36 h 41"/>
                <a:gd name="T2" fmla="*/ 23 w 30"/>
                <a:gd name="T3" fmla="*/ 40 h 41"/>
                <a:gd name="T4" fmla="*/ 17 w 30"/>
                <a:gd name="T5" fmla="*/ 41 h 41"/>
                <a:gd name="T6" fmla="*/ 11 w 30"/>
                <a:gd name="T7" fmla="*/ 38 h 41"/>
                <a:gd name="T8" fmla="*/ 6 w 30"/>
                <a:gd name="T9" fmla="*/ 33 h 41"/>
                <a:gd name="T10" fmla="*/ 3 w 30"/>
                <a:gd name="T11" fmla="*/ 26 h 41"/>
                <a:gd name="T12" fmla="*/ 0 w 30"/>
                <a:gd name="T13" fmla="*/ 15 h 41"/>
                <a:gd name="T14" fmla="*/ 0 w 30"/>
                <a:gd name="T15" fmla="*/ 6 h 41"/>
                <a:gd name="T16" fmla="*/ 3 w 30"/>
                <a:gd name="T17" fmla="*/ 0 h 41"/>
                <a:gd name="T18" fmla="*/ 8 w 30"/>
                <a:gd name="T19" fmla="*/ 0 h 41"/>
                <a:gd name="T20" fmla="*/ 10 w 30"/>
                <a:gd name="T21" fmla="*/ 4 h 41"/>
                <a:gd name="T22" fmla="*/ 11 w 30"/>
                <a:gd name="T23" fmla="*/ 7 h 41"/>
                <a:gd name="T24" fmla="*/ 13 w 30"/>
                <a:gd name="T25" fmla="*/ 11 h 41"/>
                <a:gd name="T26" fmla="*/ 17 w 30"/>
                <a:gd name="T27" fmla="*/ 16 h 41"/>
                <a:gd name="T28" fmla="*/ 24 w 30"/>
                <a:gd name="T29" fmla="*/ 21 h 41"/>
                <a:gd name="T30" fmla="*/ 30 w 30"/>
                <a:gd name="T31" fmla="*/ 28 h 41"/>
                <a:gd name="T32" fmla="*/ 28 w 30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1"/>
                <a:gd name="T53" fmla="*/ 30 w 30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1">
                  <a:moveTo>
                    <a:pt x="28" y="36"/>
                  </a:moveTo>
                  <a:lnTo>
                    <a:pt x="23" y="40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6"/>
                  </a:lnTo>
                  <a:lnTo>
                    <a:pt x="24" y="21"/>
                  </a:lnTo>
                  <a:lnTo>
                    <a:pt x="30" y="2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2" name="Freeform 39"/>
            <p:cNvSpPr>
              <a:spLocks/>
            </p:cNvSpPr>
            <p:nvPr/>
          </p:nvSpPr>
          <p:spPr bwMode="auto">
            <a:xfrm>
              <a:off x="4719" y="3694"/>
              <a:ext cx="27" cy="43"/>
            </a:xfrm>
            <a:custGeom>
              <a:avLst/>
              <a:gdLst>
                <a:gd name="T0" fmla="*/ 2 w 27"/>
                <a:gd name="T1" fmla="*/ 3 h 43"/>
                <a:gd name="T2" fmla="*/ 9 w 27"/>
                <a:gd name="T3" fmla="*/ 0 h 43"/>
                <a:gd name="T4" fmla="*/ 14 w 27"/>
                <a:gd name="T5" fmla="*/ 0 h 43"/>
                <a:gd name="T6" fmla="*/ 20 w 27"/>
                <a:gd name="T7" fmla="*/ 5 h 43"/>
                <a:gd name="T8" fmla="*/ 23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7 h 43"/>
                <a:gd name="T16" fmla="*/ 21 w 27"/>
                <a:gd name="T17" fmla="*/ 43 h 43"/>
                <a:gd name="T18" fmla="*/ 17 w 27"/>
                <a:gd name="T19" fmla="*/ 42 h 43"/>
                <a:gd name="T20" fmla="*/ 15 w 27"/>
                <a:gd name="T21" fmla="*/ 39 h 43"/>
                <a:gd name="T22" fmla="*/ 14 w 27"/>
                <a:gd name="T23" fmla="*/ 35 h 43"/>
                <a:gd name="T24" fmla="*/ 13 w 27"/>
                <a:gd name="T25" fmla="*/ 31 h 43"/>
                <a:gd name="T26" fmla="*/ 9 w 27"/>
                <a:gd name="T27" fmla="*/ 25 h 43"/>
                <a:gd name="T28" fmla="*/ 3 w 27"/>
                <a:gd name="T29" fmla="*/ 19 h 43"/>
                <a:gd name="T30" fmla="*/ 0 w 27"/>
                <a:gd name="T31" fmla="*/ 11 h 43"/>
                <a:gd name="T32" fmla="*/ 2 w 27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2" y="3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20" y="5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7"/>
                  </a:lnTo>
                  <a:lnTo>
                    <a:pt x="21" y="43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9" y="25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3" name="Freeform 40"/>
            <p:cNvSpPr>
              <a:spLocks/>
            </p:cNvSpPr>
            <p:nvPr/>
          </p:nvSpPr>
          <p:spPr bwMode="auto">
            <a:xfrm>
              <a:off x="4758" y="3706"/>
              <a:ext cx="39" cy="34"/>
            </a:xfrm>
            <a:custGeom>
              <a:avLst/>
              <a:gdLst>
                <a:gd name="T0" fmla="*/ 39 w 39"/>
                <a:gd name="T1" fmla="*/ 10 h 34"/>
                <a:gd name="T2" fmla="*/ 36 w 39"/>
                <a:gd name="T3" fmla="*/ 4 h 34"/>
                <a:gd name="T4" fmla="*/ 30 w 39"/>
                <a:gd name="T5" fmla="*/ 0 h 34"/>
                <a:gd name="T6" fmla="*/ 25 w 39"/>
                <a:gd name="T7" fmla="*/ 1 h 34"/>
                <a:gd name="T8" fmla="*/ 18 w 39"/>
                <a:gd name="T9" fmla="*/ 5 h 34"/>
                <a:gd name="T10" fmla="*/ 11 w 39"/>
                <a:gd name="T11" fmla="*/ 10 h 34"/>
                <a:gd name="T12" fmla="*/ 5 w 39"/>
                <a:gd name="T13" fmla="*/ 18 h 34"/>
                <a:gd name="T14" fmla="*/ 0 w 39"/>
                <a:gd name="T15" fmla="*/ 27 h 34"/>
                <a:gd name="T16" fmla="*/ 1 w 39"/>
                <a:gd name="T17" fmla="*/ 33 h 34"/>
                <a:gd name="T18" fmla="*/ 5 w 39"/>
                <a:gd name="T19" fmla="*/ 34 h 34"/>
                <a:gd name="T20" fmla="*/ 8 w 39"/>
                <a:gd name="T21" fmla="*/ 32 h 34"/>
                <a:gd name="T22" fmla="*/ 11 w 39"/>
                <a:gd name="T23" fmla="*/ 29 h 34"/>
                <a:gd name="T24" fmla="*/ 15 w 39"/>
                <a:gd name="T25" fmla="*/ 27 h 34"/>
                <a:gd name="T26" fmla="*/ 21 w 39"/>
                <a:gd name="T27" fmla="*/ 24 h 34"/>
                <a:gd name="T28" fmla="*/ 29 w 39"/>
                <a:gd name="T29" fmla="*/ 22 h 34"/>
                <a:gd name="T30" fmla="*/ 37 w 39"/>
                <a:gd name="T31" fmla="*/ 18 h 34"/>
                <a:gd name="T32" fmla="*/ 39 w 39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9" y="10"/>
                  </a:moveTo>
                  <a:lnTo>
                    <a:pt x="36" y="4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5"/>
                  </a:lnTo>
                  <a:lnTo>
                    <a:pt x="11" y="10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7" y="18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4" name="Freeform 41"/>
            <p:cNvSpPr>
              <a:spLocks/>
            </p:cNvSpPr>
            <p:nvPr/>
          </p:nvSpPr>
          <p:spPr bwMode="auto">
            <a:xfrm>
              <a:off x="4701" y="3741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4 w 35"/>
                <a:gd name="T3" fmla="*/ 35 h 37"/>
                <a:gd name="T4" fmla="*/ 9 w 35"/>
                <a:gd name="T5" fmla="*/ 37 h 37"/>
                <a:gd name="T6" fmla="*/ 16 w 35"/>
                <a:gd name="T7" fmla="*/ 35 h 37"/>
                <a:gd name="T8" fmla="*/ 21 w 35"/>
                <a:gd name="T9" fmla="*/ 32 h 37"/>
                <a:gd name="T10" fmla="*/ 27 w 35"/>
                <a:gd name="T11" fmla="*/ 26 h 37"/>
                <a:gd name="T12" fmla="*/ 32 w 35"/>
                <a:gd name="T13" fmla="*/ 17 h 37"/>
                <a:gd name="T14" fmla="*/ 35 w 35"/>
                <a:gd name="T15" fmla="*/ 7 h 37"/>
                <a:gd name="T16" fmla="*/ 33 w 35"/>
                <a:gd name="T17" fmla="*/ 1 h 37"/>
                <a:gd name="T18" fmla="*/ 29 w 35"/>
                <a:gd name="T19" fmla="*/ 0 h 37"/>
                <a:gd name="T20" fmla="*/ 26 w 35"/>
                <a:gd name="T21" fmla="*/ 3 h 37"/>
                <a:gd name="T22" fmla="*/ 23 w 35"/>
                <a:gd name="T23" fmla="*/ 6 h 37"/>
                <a:gd name="T24" fmla="*/ 20 w 35"/>
                <a:gd name="T25" fmla="*/ 9 h 37"/>
                <a:gd name="T26" fmla="*/ 15 w 35"/>
                <a:gd name="T27" fmla="*/ 11 h 37"/>
                <a:gd name="T28" fmla="*/ 7 w 35"/>
                <a:gd name="T29" fmla="*/ 16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4" y="35"/>
                  </a:lnTo>
                  <a:lnTo>
                    <a:pt x="9" y="37"/>
                  </a:lnTo>
                  <a:lnTo>
                    <a:pt x="16" y="35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2" y="17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3" y="6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7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5" name="Freeform 42"/>
            <p:cNvSpPr>
              <a:spLocks/>
            </p:cNvSpPr>
            <p:nvPr/>
          </p:nvSpPr>
          <p:spPr bwMode="auto">
            <a:xfrm>
              <a:off x="4750" y="3748"/>
              <a:ext cx="28" cy="41"/>
            </a:xfrm>
            <a:custGeom>
              <a:avLst/>
              <a:gdLst>
                <a:gd name="T0" fmla="*/ 27 w 28"/>
                <a:gd name="T1" fmla="*/ 36 h 41"/>
                <a:gd name="T2" fmla="*/ 22 w 28"/>
                <a:gd name="T3" fmla="*/ 41 h 41"/>
                <a:gd name="T4" fmla="*/ 16 w 28"/>
                <a:gd name="T5" fmla="*/ 41 h 41"/>
                <a:gd name="T6" fmla="*/ 11 w 28"/>
                <a:gd name="T7" fmla="*/ 38 h 41"/>
                <a:gd name="T8" fmla="*/ 6 w 28"/>
                <a:gd name="T9" fmla="*/ 33 h 41"/>
                <a:gd name="T10" fmla="*/ 3 w 28"/>
                <a:gd name="T11" fmla="*/ 25 h 41"/>
                <a:gd name="T12" fmla="*/ 0 w 28"/>
                <a:gd name="T13" fmla="*/ 15 h 41"/>
                <a:gd name="T14" fmla="*/ 0 w 28"/>
                <a:gd name="T15" fmla="*/ 5 h 41"/>
                <a:gd name="T16" fmla="*/ 3 w 28"/>
                <a:gd name="T17" fmla="*/ 0 h 41"/>
                <a:gd name="T18" fmla="*/ 7 w 28"/>
                <a:gd name="T19" fmla="*/ 0 h 41"/>
                <a:gd name="T20" fmla="*/ 9 w 28"/>
                <a:gd name="T21" fmla="*/ 3 h 41"/>
                <a:gd name="T22" fmla="*/ 11 w 28"/>
                <a:gd name="T23" fmla="*/ 7 h 41"/>
                <a:gd name="T24" fmla="*/ 13 w 28"/>
                <a:gd name="T25" fmla="*/ 11 h 41"/>
                <a:gd name="T26" fmla="*/ 17 w 28"/>
                <a:gd name="T27" fmla="*/ 15 h 41"/>
                <a:gd name="T28" fmla="*/ 24 w 28"/>
                <a:gd name="T29" fmla="*/ 21 h 41"/>
                <a:gd name="T30" fmla="*/ 28 w 28"/>
                <a:gd name="T31" fmla="*/ 27 h 41"/>
                <a:gd name="T32" fmla="*/ 27 w 28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1"/>
                <a:gd name="T53" fmla="*/ 28 w 2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1">
                  <a:moveTo>
                    <a:pt x="27" y="36"/>
                  </a:moveTo>
                  <a:lnTo>
                    <a:pt x="22" y="41"/>
                  </a:lnTo>
                  <a:lnTo>
                    <a:pt x="16" y="41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1"/>
                  </a:lnTo>
                  <a:lnTo>
                    <a:pt x="28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6" name="Freeform 43"/>
            <p:cNvSpPr>
              <a:spLocks/>
            </p:cNvSpPr>
            <p:nvPr/>
          </p:nvSpPr>
          <p:spPr bwMode="auto">
            <a:xfrm>
              <a:off x="4624" y="3678"/>
              <a:ext cx="28" cy="42"/>
            </a:xfrm>
            <a:custGeom>
              <a:avLst/>
              <a:gdLst>
                <a:gd name="T0" fmla="*/ 4 w 28"/>
                <a:gd name="T1" fmla="*/ 4 h 42"/>
                <a:gd name="T2" fmla="*/ 9 w 28"/>
                <a:gd name="T3" fmla="*/ 0 h 42"/>
                <a:gd name="T4" fmla="*/ 15 w 28"/>
                <a:gd name="T5" fmla="*/ 1 h 42"/>
                <a:gd name="T6" fmla="*/ 20 w 28"/>
                <a:gd name="T7" fmla="*/ 4 h 42"/>
                <a:gd name="T8" fmla="*/ 24 w 28"/>
                <a:gd name="T9" fmla="*/ 10 h 42"/>
                <a:gd name="T10" fmla="*/ 26 w 28"/>
                <a:gd name="T11" fmla="*/ 17 h 42"/>
                <a:gd name="T12" fmla="*/ 28 w 28"/>
                <a:gd name="T13" fmla="*/ 28 h 42"/>
                <a:gd name="T14" fmla="*/ 27 w 28"/>
                <a:gd name="T15" fmla="*/ 38 h 42"/>
                <a:gd name="T16" fmla="*/ 22 w 28"/>
                <a:gd name="T17" fmla="*/ 42 h 42"/>
                <a:gd name="T18" fmla="*/ 18 w 28"/>
                <a:gd name="T19" fmla="*/ 41 h 42"/>
                <a:gd name="T20" fmla="*/ 17 w 28"/>
                <a:gd name="T21" fmla="*/ 38 h 42"/>
                <a:gd name="T22" fmla="*/ 16 w 28"/>
                <a:gd name="T23" fmla="*/ 35 h 42"/>
                <a:gd name="T24" fmla="*/ 15 w 28"/>
                <a:gd name="T25" fmla="*/ 30 h 42"/>
                <a:gd name="T26" fmla="*/ 10 w 28"/>
                <a:gd name="T27" fmla="*/ 26 h 42"/>
                <a:gd name="T28" fmla="*/ 5 w 28"/>
                <a:gd name="T29" fmla="*/ 19 h 42"/>
                <a:gd name="T30" fmla="*/ 0 w 28"/>
                <a:gd name="T31" fmla="*/ 12 h 42"/>
                <a:gd name="T32" fmla="*/ 4 w 28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2"/>
                <a:gd name="T53" fmla="*/ 28 w 2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2">
                  <a:moveTo>
                    <a:pt x="4" y="4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6" y="17"/>
                  </a:lnTo>
                  <a:lnTo>
                    <a:pt x="28" y="28"/>
                  </a:lnTo>
                  <a:lnTo>
                    <a:pt x="27" y="38"/>
                  </a:lnTo>
                  <a:lnTo>
                    <a:pt x="22" y="42"/>
                  </a:lnTo>
                  <a:lnTo>
                    <a:pt x="18" y="41"/>
                  </a:lnTo>
                  <a:lnTo>
                    <a:pt x="17" y="38"/>
                  </a:lnTo>
                  <a:lnTo>
                    <a:pt x="16" y="35"/>
                  </a:lnTo>
                  <a:lnTo>
                    <a:pt x="15" y="30"/>
                  </a:lnTo>
                  <a:lnTo>
                    <a:pt x="10" y="26"/>
                  </a:lnTo>
                  <a:lnTo>
                    <a:pt x="5" y="19"/>
                  </a:lnTo>
                  <a:lnTo>
                    <a:pt x="0" y="1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7" name="Freeform 44"/>
            <p:cNvSpPr>
              <a:spLocks/>
            </p:cNvSpPr>
            <p:nvPr/>
          </p:nvSpPr>
          <p:spPr bwMode="auto">
            <a:xfrm>
              <a:off x="4665" y="3691"/>
              <a:ext cx="37" cy="34"/>
            </a:xfrm>
            <a:custGeom>
              <a:avLst/>
              <a:gdLst>
                <a:gd name="T0" fmla="*/ 37 w 37"/>
                <a:gd name="T1" fmla="*/ 9 h 34"/>
                <a:gd name="T2" fmla="*/ 35 w 37"/>
                <a:gd name="T3" fmla="*/ 2 h 34"/>
                <a:gd name="T4" fmla="*/ 30 w 37"/>
                <a:gd name="T5" fmla="*/ 0 h 34"/>
                <a:gd name="T6" fmla="*/ 23 w 37"/>
                <a:gd name="T7" fmla="*/ 1 h 34"/>
                <a:gd name="T8" fmla="*/ 18 w 37"/>
                <a:gd name="T9" fmla="*/ 3 h 34"/>
                <a:gd name="T10" fmla="*/ 11 w 37"/>
                <a:gd name="T11" fmla="*/ 9 h 34"/>
                <a:gd name="T12" fmla="*/ 4 w 37"/>
                <a:gd name="T13" fmla="*/ 17 h 34"/>
                <a:gd name="T14" fmla="*/ 0 w 37"/>
                <a:gd name="T15" fmla="*/ 25 h 34"/>
                <a:gd name="T16" fmla="*/ 1 w 37"/>
                <a:gd name="T17" fmla="*/ 32 h 34"/>
                <a:gd name="T18" fmla="*/ 4 w 37"/>
                <a:gd name="T19" fmla="*/ 34 h 34"/>
                <a:gd name="T20" fmla="*/ 8 w 37"/>
                <a:gd name="T21" fmla="*/ 32 h 34"/>
                <a:gd name="T22" fmla="*/ 11 w 37"/>
                <a:gd name="T23" fmla="*/ 28 h 34"/>
                <a:gd name="T24" fmla="*/ 14 w 37"/>
                <a:gd name="T25" fmla="*/ 25 h 34"/>
                <a:gd name="T26" fmla="*/ 20 w 37"/>
                <a:gd name="T27" fmla="*/ 24 h 34"/>
                <a:gd name="T28" fmla="*/ 29 w 37"/>
                <a:gd name="T29" fmla="*/ 22 h 34"/>
                <a:gd name="T30" fmla="*/ 35 w 37"/>
                <a:gd name="T31" fmla="*/ 17 h 34"/>
                <a:gd name="T32" fmla="*/ 37 w 37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9"/>
                  </a:moveTo>
                  <a:lnTo>
                    <a:pt x="35" y="2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5" y="17"/>
                  </a:lnTo>
                  <a:lnTo>
                    <a:pt x="37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8" name="Freeform 45"/>
            <p:cNvSpPr>
              <a:spLocks/>
            </p:cNvSpPr>
            <p:nvPr/>
          </p:nvSpPr>
          <p:spPr bwMode="auto">
            <a:xfrm>
              <a:off x="4607" y="3725"/>
              <a:ext cx="35" cy="37"/>
            </a:xfrm>
            <a:custGeom>
              <a:avLst/>
              <a:gdLst>
                <a:gd name="T0" fmla="*/ 0 w 35"/>
                <a:gd name="T1" fmla="*/ 30 h 37"/>
                <a:gd name="T2" fmla="*/ 3 w 35"/>
                <a:gd name="T3" fmla="*/ 35 h 37"/>
                <a:gd name="T4" fmla="*/ 9 w 35"/>
                <a:gd name="T5" fmla="*/ 37 h 37"/>
                <a:gd name="T6" fmla="*/ 15 w 35"/>
                <a:gd name="T7" fmla="*/ 35 h 37"/>
                <a:gd name="T8" fmla="*/ 21 w 35"/>
                <a:gd name="T9" fmla="*/ 32 h 37"/>
                <a:gd name="T10" fmla="*/ 26 w 35"/>
                <a:gd name="T11" fmla="*/ 25 h 37"/>
                <a:gd name="T12" fmla="*/ 32 w 35"/>
                <a:gd name="T13" fmla="*/ 16 h 37"/>
                <a:gd name="T14" fmla="*/ 35 w 35"/>
                <a:gd name="T15" fmla="*/ 8 h 37"/>
                <a:gd name="T16" fmla="*/ 33 w 35"/>
                <a:gd name="T17" fmla="*/ 1 h 37"/>
                <a:gd name="T18" fmla="*/ 30 w 35"/>
                <a:gd name="T19" fmla="*/ 0 h 37"/>
                <a:gd name="T20" fmla="*/ 26 w 35"/>
                <a:gd name="T21" fmla="*/ 2 h 37"/>
                <a:gd name="T22" fmla="*/ 24 w 35"/>
                <a:gd name="T23" fmla="*/ 5 h 37"/>
                <a:gd name="T24" fmla="*/ 21 w 35"/>
                <a:gd name="T25" fmla="*/ 9 h 37"/>
                <a:gd name="T26" fmla="*/ 15 w 35"/>
                <a:gd name="T27" fmla="*/ 12 h 37"/>
                <a:gd name="T28" fmla="*/ 8 w 35"/>
                <a:gd name="T29" fmla="*/ 15 h 37"/>
                <a:gd name="T30" fmla="*/ 1 w 35"/>
                <a:gd name="T31" fmla="*/ 21 h 37"/>
                <a:gd name="T32" fmla="*/ 0 w 35"/>
                <a:gd name="T33" fmla="*/ 3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30"/>
                  </a:moveTo>
                  <a:lnTo>
                    <a:pt x="3" y="35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5"/>
                  </a:lnTo>
                  <a:lnTo>
                    <a:pt x="32" y="16"/>
                  </a:lnTo>
                  <a:lnTo>
                    <a:pt x="35" y="8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5" y="12"/>
                  </a:lnTo>
                  <a:lnTo>
                    <a:pt x="8" y="15"/>
                  </a:lnTo>
                  <a:lnTo>
                    <a:pt x="1" y="2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39" name="Freeform 46"/>
            <p:cNvSpPr>
              <a:spLocks/>
            </p:cNvSpPr>
            <p:nvPr/>
          </p:nvSpPr>
          <p:spPr bwMode="auto">
            <a:xfrm>
              <a:off x="4655" y="3733"/>
              <a:ext cx="29" cy="39"/>
            </a:xfrm>
            <a:custGeom>
              <a:avLst/>
              <a:gdLst>
                <a:gd name="T0" fmla="*/ 28 w 29"/>
                <a:gd name="T1" fmla="*/ 35 h 39"/>
                <a:gd name="T2" fmla="*/ 22 w 29"/>
                <a:gd name="T3" fmla="*/ 39 h 39"/>
                <a:gd name="T4" fmla="*/ 17 w 29"/>
                <a:gd name="T5" fmla="*/ 39 h 39"/>
                <a:gd name="T6" fmla="*/ 11 w 29"/>
                <a:gd name="T7" fmla="*/ 37 h 39"/>
                <a:gd name="T8" fmla="*/ 7 w 29"/>
                <a:gd name="T9" fmla="*/ 31 h 39"/>
                <a:gd name="T10" fmla="*/ 4 w 29"/>
                <a:gd name="T11" fmla="*/ 24 h 39"/>
                <a:gd name="T12" fmla="*/ 0 w 29"/>
                <a:gd name="T13" fmla="*/ 14 h 39"/>
                <a:gd name="T14" fmla="*/ 0 w 29"/>
                <a:gd name="T15" fmla="*/ 5 h 39"/>
                <a:gd name="T16" fmla="*/ 4 w 29"/>
                <a:gd name="T17" fmla="*/ 0 h 39"/>
                <a:gd name="T18" fmla="*/ 8 w 29"/>
                <a:gd name="T19" fmla="*/ 0 h 39"/>
                <a:gd name="T20" fmla="*/ 10 w 29"/>
                <a:gd name="T21" fmla="*/ 2 h 39"/>
                <a:gd name="T22" fmla="*/ 11 w 29"/>
                <a:gd name="T23" fmla="*/ 6 h 39"/>
                <a:gd name="T24" fmla="*/ 13 w 29"/>
                <a:gd name="T25" fmla="*/ 11 h 39"/>
                <a:gd name="T26" fmla="*/ 18 w 29"/>
                <a:gd name="T27" fmla="*/ 14 h 39"/>
                <a:gd name="T28" fmla="*/ 24 w 29"/>
                <a:gd name="T29" fmla="*/ 19 h 39"/>
                <a:gd name="T30" fmla="*/ 29 w 29"/>
                <a:gd name="T31" fmla="*/ 26 h 39"/>
                <a:gd name="T32" fmla="*/ 28 w 29"/>
                <a:gd name="T33" fmla="*/ 3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9"/>
                <a:gd name="T53" fmla="*/ 29 w 2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9">
                  <a:moveTo>
                    <a:pt x="28" y="35"/>
                  </a:moveTo>
                  <a:lnTo>
                    <a:pt x="22" y="39"/>
                  </a:lnTo>
                  <a:lnTo>
                    <a:pt x="17" y="39"/>
                  </a:lnTo>
                  <a:lnTo>
                    <a:pt x="11" y="37"/>
                  </a:lnTo>
                  <a:lnTo>
                    <a:pt x="7" y="31"/>
                  </a:lnTo>
                  <a:lnTo>
                    <a:pt x="4" y="24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8" y="14"/>
                  </a:lnTo>
                  <a:lnTo>
                    <a:pt x="24" y="19"/>
                  </a:lnTo>
                  <a:lnTo>
                    <a:pt x="29" y="26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0" name="Freeform 47"/>
            <p:cNvSpPr>
              <a:spLocks/>
            </p:cNvSpPr>
            <p:nvPr/>
          </p:nvSpPr>
          <p:spPr bwMode="auto">
            <a:xfrm>
              <a:off x="4905" y="3727"/>
              <a:ext cx="28" cy="43"/>
            </a:xfrm>
            <a:custGeom>
              <a:avLst/>
              <a:gdLst>
                <a:gd name="T0" fmla="*/ 4 w 28"/>
                <a:gd name="T1" fmla="*/ 3 h 43"/>
                <a:gd name="T2" fmla="*/ 9 w 28"/>
                <a:gd name="T3" fmla="*/ 0 h 43"/>
                <a:gd name="T4" fmla="*/ 15 w 28"/>
                <a:gd name="T5" fmla="*/ 0 h 43"/>
                <a:gd name="T6" fmla="*/ 20 w 28"/>
                <a:gd name="T7" fmla="*/ 4 h 43"/>
                <a:gd name="T8" fmla="*/ 24 w 28"/>
                <a:gd name="T9" fmla="*/ 10 h 43"/>
                <a:gd name="T10" fmla="*/ 26 w 28"/>
                <a:gd name="T11" fmla="*/ 18 h 43"/>
                <a:gd name="T12" fmla="*/ 28 w 28"/>
                <a:gd name="T13" fmla="*/ 29 h 43"/>
                <a:gd name="T14" fmla="*/ 27 w 28"/>
                <a:gd name="T15" fmla="*/ 37 h 43"/>
                <a:gd name="T16" fmla="*/ 22 w 28"/>
                <a:gd name="T17" fmla="*/ 43 h 43"/>
                <a:gd name="T18" fmla="*/ 18 w 28"/>
                <a:gd name="T19" fmla="*/ 42 h 43"/>
                <a:gd name="T20" fmla="*/ 17 w 28"/>
                <a:gd name="T21" fmla="*/ 39 h 43"/>
                <a:gd name="T22" fmla="*/ 16 w 28"/>
                <a:gd name="T23" fmla="*/ 35 h 43"/>
                <a:gd name="T24" fmla="*/ 15 w 28"/>
                <a:gd name="T25" fmla="*/ 31 h 43"/>
                <a:gd name="T26" fmla="*/ 10 w 28"/>
                <a:gd name="T27" fmla="*/ 25 h 43"/>
                <a:gd name="T28" fmla="*/ 5 w 28"/>
                <a:gd name="T29" fmla="*/ 19 h 43"/>
                <a:gd name="T30" fmla="*/ 0 w 28"/>
                <a:gd name="T31" fmla="*/ 11 h 43"/>
                <a:gd name="T32" fmla="*/ 4 w 28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4" y="3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2" y="43"/>
                  </a:lnTo>
                  <a:lnTo>
                    <a:pt x="18" y="42"/>
                  </a:lnTo>
                  <a:lnTo>
                    <a:pt x="17" y="39"/>
                  </a:lnTo>
                  <a:lnTo>
                    <a:pt x="16" y="35"/>
                  </a:lnTo>
                  <a:lnTo>
                    <a:pt x="15" y="31"/>
                  </a:lnTo>
                  <a:lnTo>
                    <a:pt x="10" y="25"/>
                  </a:lnTo>
                  <a:lnTo>
                    <a:pt x="5" y="19"/>
                  </a:lnTo>
                  <a:lnTo>
                    <a:pt x="0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1" name="Freeform 48"/>
            <p:cNvSpPr>
              <a:spLocks/>
            </p:cNvSpPr>
            <p:nvPr/>
          </p:nvSpPr>
          <p:spPr bwMode="auto">
            <a:xfrm>
              <a:off x="4946" y="3739"/>
              <a:ext cx="37" cy="34"/>
            </a:xfrm>
            <a:custGeom>
              <a:avLst/>
              <a:gdLst>
                <a:gd name="T0" fmla="*/ 37 w 37"/>
                <a:gd name="T1" fmla="*/ 10 h 34"/>
                <a:gd name="T2" fmla="*/ 35 w 37"/>
                <a:gd name="T3" fmla="*/ 3 h 34"/>
                <a:gd name="T4" fmla="*/ 30 w 37"/>
                <a:gd name="T5" fmla="*/ 0 h 34"/>
                <a:gd name="T6" fmla="*/ 23 w 37"/>
                <a:gd name="T7" fmla="*/ 1 h 34"/>
                <a:gd name="T8" fmla="*/ 18 w 37"/>
                <a:gd name="T9" fmla="*/ 5 h 34"/>
                <a:gd name="T10" fmla="*/ 11 w 37"/>
                <a:gd name="T11" fmla="*/ 10 h 34"/>
                <a:gd name="T12" fmla="*/ 4 w 37"/>
                <a:gd name="T13" fmla="*/ 18 h 34"/>
                <a:gd name="T14" fmla="*/ 0 w 37"/>
                <a:gd name="T15" fmla="*/ 27 h 34"/>
                <a:gd name="T16" fmla="*/ 1 w 37"/>
                <a:gd name="T17" fmla="*/ 33 h 34"/>
                <a:gd name="T18" fmla="*/ 4 w 37"/>
                <a:gd name="T19" fmla="*/ 34 h 34"/>
                <a:gd name="T20" fmla="*/ 8 w 37"/>
                <a:gd name="T21" fmla="*/ 33 h 34"/>
                <a:gd name="T22" fmla="*/ 11 w 37"/>
                <a:gd name="T23" fmla="*/ 30 h 34"/>
                <a:gd name="T24" fmla="*/ 14 w 37"/>
                <a:gd name="T25" fmla="*/ 27 h 34"/>
                <a:gd name="T26" fmla="*/ 20 w 37"/>
                <a:gd name="T27" fmla="*/ 24 h 34"/>
                <a:gd name="T28" fmla="*/ 29 w 37"/>
                <a:gd name="T29" fmla="*/ 22 h 34"/>
                <a:gd name="T30" fmla="*/ 35 w 37"/>
                <a:gd name="T31" fmla="*/ 18 h 34"/>
                <a:gd name="T32" fmla="*/ 37 w 37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5"/>
                  </a:lnTo>
                  <a:lnTo>
                    <a:pt x="11" y="10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4" y="34"/>
                  </a:lnTo>
                  <a:lnTo>
                    <a:pt x="8" y="33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5" y="18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2" name="Freeform 49"/>
            <p:cNvSpPr>
              <a:spLocks/>
            </p:cNvSpPr>
            <p:nvPr/>
          </p:nvSpPr>
          <p:spPr bwMode="auto">
            <a:xfrm>
              <a:off x="4888" y="3774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3 w 35"/>
                <a:gd name="T3" fmla="*/ 35 h 37"/>
                <a:gd name="T4" fmla="*/ 9 w 35"/>
                <a:gd name="T5" fmla="*/ 37 h 37"/>
                <a:gd name="T6" fmla="*/ 15 w 35"/>
                <a:gd name="T7" fmla="*/ 35 h 37"/>
                <a:gd name="T8" fmla="*/ 21 w 35"/>
                <a:gd name="T9" fmla="*/ 32 h 37"/>
                <a:gd name="T10" fmla="*/ 26 w 35"/>
                <a:gd name="T11" fmla="*/ 26 h 37"/>
                <a:gd name="T12" fmla="*/ 32 w 35"/>
                <a:gd name="T13" fmla="*/ 17 h 37"/>
                <a:gd name="T14" fmla="*/ 35 w 35"/>
                <a:gd name="T15" fmla="*/ 7 h 37"/>
                <a:gd name="T16" fmla="*/ 33 w 35"/>
                <a:gd name="T17" fmla="*/ 1 h 37"/>
                <a:gd name="T18" fmla="*/ 28 w 35"/>
                <a:gd name="T19" fmla="*/ 0 h 37"/>
                <a:gd name="T20" fmla="*/ 26 w 35"/>
                <a:gd name="T21" fmla="*/ 2 h 37"/>
                <a:gd name="T22" fmla="*/ 24 w 35"/>
                <a:gd name="T23" fmla="*/ 6 h 37"/>
                <a:gd name="T24" fmla="*/ 21 w 35"/>
                <a:gd name="T25" fmla="*/ 9 h 37"/>
                <a:gd name="T26" fmla="*/ 15 w 35"/>
                <a:gd name="T27" fmla="*/ 11 h 37"/>
                <a:gd name="T28" fmla="*/ 8 w 35"/>
                <a:gd name="T29" fmla="*/ 16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3" y="35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6"/>
                  </a:lnTo>
                  <a:lnTo>
                    <a:pt x="32" y="17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3" name="Freeform 50"/>
            <p:cNvSpPr>
              <a:spLocks/>
            </p:cNvSpPr>
            <p:nvPr/>
          </p:nvSpPr>
          <p:spPr bwMode="auto">
            <a:xfrm>
              <a:off x="4936" y="3781"/>
              <a:ext cx="29" cy="41"/>
            </a:xfrm>
            <a:custGeom>
              <a:avLst/>
              <a:gdLst>
                <a:gd name="T0" fmla="*/ 28 w 29"/>
                <a:gd name="T1" fmla="*/ 36 h 41"/>
                <a:gd name="T2" fmla="*/ 22 w 29"/>
                <a:gd name="T3" fmla="*/ 41 h 41"/>
                <a:gd name="T4" fmla="*/ 17 w 29"/>
                <a:gd name="T5" fmla="*/ 41 h 41"/>
                <a:gd name="T6" fmla="*/ 11 w 29"/>
                <a:gd name="T7" fmla="*/ 38 h 41"/>
                <a:gd name="T8" fmla="*/ 7 w 29"/>
                <a:gd name="T9" fmla="*/ 33 h 41"/>
                <a:gd name="T10" fmla="*/ 3 w 29"/>
                <a:gd name="T11" fmla="*/ 25 h 41"/>
                <a:gd name="T12" fmla="*/ 0 w 29"/>
                <a:gd name="T13" fmla="*/ 15 h 41"/>
                <a:gd name="T14" fmla="*/ 0 w 29"/>
                <a:gd name="T15" fmla="*/ 5 h 41"/>
                <a:gd name="T16" fmla="*/ 3 w 29"/>
                <a:gd name="T17" fmla="*/ 0 h 41"/>
                <a:gd name="T18" fmla="*/ 8 w 29"/>
                <a:gd name="T19" fmla="*/ 0 h 41"/>
                <a:gd name="T20" fmla="*/ 10 w 29"/>
                <a:gd name="T21" fmla="*/ 3 h 41"/>
                <a:gd name="T22" fmla="*/ 11 w 29"/>
                <a:gd name="T23" fmla="*/ 6 h 41"/>
                <a:gd name="T24" fmla="*/ 13 w 29"/>
                <a:gd name="T25" fmla="*/ 11 h 41"/>
                <a:gd name="T26" fmla="*/ 18 w 29"/>
                <a:gd name="T27" fmla="*/ 15 h 41"/>
                <a:gd name="T28" fmla="*/ 24 w 29"/>
                <a:gd name="T29" fmla="*/ 21 h 41"/>
                <a:gd name="T30" fmla="*/ 29 w 29"/>
                <a:gd name="T31" fmla="*/ 27 h 41"/>
                <a:gd name="T32" fmla="*/ 28 w 29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6"/>
                  </a:moveTo>
                  <a:lnTo>
                    <a:pt x="22" y="41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8" y="15"/>
                  </a:lnTo>
                  <a:lnTo>
                    <a:pt x="24" y="21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4" name="Freeform 51"/>
            <p:cNvSpPr>
              <a:spLocks/>
            </p:cNvSpPr>
            <p:nvPr/>
          </p:nvSpPr>
          <p:spPr bwMode="auto">
            <a:xfrm>
              <a:off x="4773" y="3805"/>
              <a:ext cx="27" cy="43"/>
            </a:xfrm>
            <a:custGeom>
              <a:avLst/>
              <a:gdLst>
                <a:gd name="T0" fmla="*/ 2 w 27"/>
                <a:gd name="T1" fmla="*/ 3 h 43"/>
                <a:gd name="T2" fmla="*/ 8 w 27"/>
                <a:gd name="T3" fmla="*/ 0 h 43"/>
                <a:gd name="T4" fmla="*/ 14 w 27"/>
                <a:gd name="T5" fmla="*/ 0 h 43"/>
                <a:gd name="T6" fmla="*/ 19 w 27"/>
                <a:gd name="T7" fmla="*/ 4 h 43"/>
                <a:gd name="T8" fmla="*/ 23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7 h 43"/>
                <a:gd name="T16" fmla="*/ 22 w 27"/>
                <a:gd name="T17" fmla="*/ 43 h 43"/>
                <a:gd name="T18" fmla="*/ 17 w 27"/>
                <a:gd name="T19" fmla="*/ 42 h 43"/>
                <a:gd name="T20" fmla="*/ 16 w 27"/>
                <a:gd name="T21" fmla="*/ 38 h 43"/>
                <a:gd name="T22" fmla="*/ 15 w 27"/>
                <a:gd name="T23" fmla="*/ 35 h 43"/>
                <a:gd name="T24" fmla="*/ 14 w 27"/>
                <a:gd name="T25" fmla="*/ 31 h 43"/>
                <a:gd name="T26" fmla="*/ 10 w 27"/>
                <a:gd name="T27" fmla="*/ 25 h 43"/>
                <a:gd name="T28" fmla="*/ 3 w 27"/>
                <a:gd name="T29" fmla="*/ 19 h 43"/>
                <a:gd name="T30" fmla="*/ 0 w 27"/>
                <a:gd name="T31" fmla="*/ 11 h 43"/>
                <a:gd name="T32" fmla="*/ 2 w 27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2" y="3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7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6" y="38"/>
                  </a:lnTo>
                  <a:lnTo>
                    <a:pt x="15" y="35"/>
                  </a:lnTo>
                  <a:lnTo>
                    <a:pt x="14" y="31"/>
                  </a:lnTo>
                  <a:lnTo>
                    <a:pt x="10" y="25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5" name="Freeform 52"/>
            <p:cNvSpPr>
              <a:spLocks/>
            </p:cNvSpPr>
            <p:nvPr/>
          </p:nvSpPr>
          <p:spPr bwMode="auto">
            <a:xfrm>
              <a:off x="4812" y="3817"/>
              <a:ext cx="39" cy="34"/>
            </a:xfrm>
            <a:custGeom>
              <a:avLst/>
              <a:gdLst>
                <a:gd name="T0" fmla="*/ 39 w 39"/>
                <a:gd name="T1" fmla="*/ 10 h 34"/>
                <a:gd name="T2" fmla="*/ 36 w 39"/>
                <a:gd name="T3" fmla="*/ 3 h 34"/>
                <a:gd name="T4" fmla="*/ 31 w 39"/>
                <a:gd name="T5" fmla="*/ 0 h 34"/>
                <a:gd name="T6" fmla="*/ 24 w 39"/>
                <a:gd name="T7" fmla="*/ 1 h 34"/>
                <a:gd name="T8" fmla="*/ 19 w 39"/>
                <a:gd name="T9" fmla="*/ 5 h 34"/>
                <a:gd name="T10" fmla="*/ 12 w 39"/>
                <a:gd name="T11" fmla="*/ 10 h 34"/>
                <a:gd name="T12" fmla="*/ 5 w 39"/>
                <a:gd name="T13" fmla="*/ 18 h 34"/>
                <a:gd name="T14" fmla="*/ 0 w 39"/>
                <a:gd name="T15" fmla="*/ 26 h 34"/>
                <a:gd name="T16" fmla="*/ 2 w 39"/>
                <a:gd name="T17" fmla="*/ 33 h 34"/>
                <a:gd name="T18" fmla="*/ 6 w 39"/>
                <a:gd name="T19" fmla="*/ 34 h 34"/>
                <a:gd name="T20" fmla="*/ 9 w 39"/>
                <a:gd name="T21" fmla="*/ 32 h 34"/>
                <a:gd name="T22" fmla="*/ 12 w 39"/>
                <a:gd name="T23" fmla="*/ 29 h 34"/>
                <a:gd name="T24" fmla="*/ 16 w 39"/>
                <a:gd name="T25" fmla="*/ 26 h 34"/>
                <a:gd name="T26" fmla="*/ 21 w 39"/>
                <a:gd name="T27" fmla="*/ 24 h 34"/>
                <a:gd name="T28" fmla="*/ 30 w 39"/>
                <a:gd name="T29" fmla="*/ 22 h 34"/>
                <a:gd name="T30" fmla="*/ 36 w 39"/>
                <a:gd name="T31" fmla="*/ 18 h 34"/>
                <a:gd name="T32" fmla="*/ 39 w 39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9" y="10"/>
                  </a:moveTo>
                  <a:lnTo>
                    <a:pt x="36" y="3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9" y="5"/>
                  </a:lnTo>
                  <a:lnTo>
                    <a:pt x="12" y="10"/>
                  </a:lnTo>
                  <a:lnTo>
                    <a:pt x="5" y="18"/>
                  </a:lnTo>
                  <a:lnTo>
                    <a:pt x="0" y="26"/>
                  </a:lnTo>
                  <a:lnTo>
                    <a:pt x="2" y="33"/>
                  </a:lnTo>
                  <a:lnTo>
                    <a:pt x="6" y="34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6" y="26"/>
                  </a:lnTo>
                  <a:lnTo>
                    <a:pt x="21" y="24"/>
                  </a:lnTo>
                  <a:lnTo>
                    <a:pt x="30" y="22"/>
                  </a:lnTo>
                  <a:lnTo>
                    <a:pt x="36" y="18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6" name="Freeform 53"/>
            <p:cNvSpPr>
              <a:spLocks/>
            </p:cNvSpPr>
            <p:nvPr/>
          </p:nvSpPr>
          <p:spPr bwMode="auto">
            <a:xfrm>
              <a:off x="4755" y="3852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3 w 35"/>
                <a:gd name="T3" fmla="*/ 35 h 37"/>
                <a:gd name="T4" fmla="*/ 9 w 35"/>
                <a:gd name="T5" fmla="*/ 37 h 37"/>
                <a:gd name="T6" fmla="*/ 15 w 35"/>
                <a:gd name="T7" fmla="*/ 35 h 37"/>
                <a:gd name="T8" fmla="*/ 21 w 35"/>
                <a:gd name="T9" fmla="*/ 32 h 37"/>
                <a:gd name="T10" fmla="*/ 26 w 35"/>
                <a:gd name="T11" fmla="*/ 26 h 37"/>
                <a:gd name="T12" fmla="*/ 32 w 35"/>
                <a:gd name="T13" fmla="*/ 17 h 37"/>
                <a:gd name="T14" fmla="*/ 35 w 35"/>
                <a:gd name="T15" fmla="*/ 7 h 37"/>
                <a:gd name="T16" fmla="*/ 33 w 35"/>
                <a:gd name="T17" fmla="*/ 1 h 37"/>
                <a:gd name="T18" fmla="*/ 29 w 35"/>
                <a:gd name="T19" fmla="*/ 0 h 37"/>
                <a:gd name="T20" fmla="*/ 26 w 35"/>
                <a:gd name="T21" fmla="*/ 2 h 37"/>
                <a:gd name="T22" fmla="*/ 24 w 35"/>
                <a:gd name="T23" fmla="*/ 6 h 37"/>
                <a:gd name="T24" fmla="*/ 21 w 35"/>
                <a:gd name="T25" fmla="*/ 9 h 37"/>
                <a:gd name="T26" fmla="*/ 15 w 35"/>
                <a:gd name="T27" fmla="*/ 11 h 37"/>
                <a:gd name="T28" fmla="*/ 8 w 35"/>
                <a:gd name="T29" fmla="*/ 16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3" y="35"/>
                  </a:lnTo>
                  <a:lnTo>
                    <a:pt x="9" y="37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6"/>
                  </a:lnTo>
                  <a:lnTo>
                    <a:pt x="32" y="17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7" name="Freeform 54"/>
            <p:cNvSpPr>
              <a:spLocks/>
            </p:cNvSpPr>
            <p:nvPr/>
          </p:nvSpPr>
          <p:spPr bwMode="auto">
            <a:xfrm>
              <a:off x="4803" y="3859"/>
              <a:ext cx="29" cy="40"/>
            </a:xfrm>
            <a:custGeom>
              <a:avLst/>
              <a:gdLst>
                <a:gd name="T0" fmla="*/ 28 w 29"/>
                <a:gd name="T1" fmla="*/ 36 h 40"/>
                <a:gd name="T2" fmla="*/ 22 w 29"/>
                <a:gd name="T3" fmla="*/ 40 h 40"/>
                <a:gd name="T4" fmla="*/ 17 w 29"/>
                <a:gd name="T5" fmla="*/ 40 h 40"/>
                <a:gd name="T6" fmla="*/ 11 w 29"/>
                <a:gd name="T7" fmla="*/ 38 h 40"/>
                <a:gd name="T8" fmla="*/ 7 w 29"/>
                <a:gd name="T9" fmla="*/ 33 h 40"/>
                <a:gd name="T10" fmla="*/ 4 w 29"/>
                <a:gd name="T11" fmla="*/ 25 h 40"/>
                <a:gd name="T12" fmla="*/ 0 w 29"/>
                <a:gd name="T13" fmla="*/ 15 h 40"/>
                <a:gd name="T14" fmla="*/ 0 w 29"/>
                <a:gd name="T15" fmla="*/ 5 h 40"/>
                <a:gd name="T16" fmla="*/ 4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4 w 29"/>
                <a:gd name="T25" fmla="*/ 11 h 40"/>
                <a:gd name="T26" fmla="*/ 18 w 29"/>
                <a:gd name="T27" fmla="*/ 15 h 40"/>
                <a:gd name="T28" fmla="*/ 25 w 29"/>
                <a:gd name="T29" fmla="*/ 21 h 40"/>
                <a:gd name="T30" fmla="*/ 29 w 29"/>
                <a:gd name="T31" fmla="*/ 27 h 40"/>
                <a:gd name="T32" fmla="*/ 28 w 29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6"/>
                  </a:moveTo>
                  <a:lnTo>
                    <a:pt x="22" y="40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8" name="Freeform 55"/>
            <p:cNvSpPr>
              <a:spLocks/>
            </p:cNvSpPr>
            <p:nvPr/>
          </p:nvSpPr>
          <p:spPr bwMode="auto">
            <a:xfrm>
              <a:off x="4679" y="3789"/>
              <a:ext cx="27" cy="42"/>
            </a:xfrm>
            <a:custGeom>
              <a:avLst/>
              <a:gdLst>
                <a:gd name="T0" fmla="*/ 3 w 27"/>
                <a:gd name="T1" fmla="*/ 4 h 42"/>
                <a:gd name="T2" fmla="*/ 8 w 27"/>
                <a:gd name="T3" fmla="*/ 0 h 42"/>
                <a:gd name="T4" fmla="*/ 15 w 27"/>
                <a:gd name="T5" fmla="*/ 1 h 42"/>
                <a:gd name="T6" fmla="*/ 19 w 27"/>
                <a:gd name="T7" fmla="*/ 4 h 42"/>
                <a:gd name="T8" fmla="*/ 22 w 27"/>
                <a:gd name="T9" fmla="*/ 9 h 42"/>
                <a:gd name="T10" fmla="*/ 25 w 27"/>
                <a:gd name="T11" fmla="*/ 17 h 42"/>
                <a:gd name="T12" fmla="*/ 27 w 27"/>
                <a:gd name="T13" fmla="*/ 28 h 42"/>
                <a:gd name="T14" fmla="*/ 26 w 27"/>
                <a:gd name="T15" fmla="*/ 38 h 42"/>
                <a:gd name="T16" fmla="*/ 21 w 27"/>
                <a:gd name="T17" fmla="*/ 42 h 42"/>
                <a:gd name="T18" fmla="*/ 18 w 27"/>
                <a:gd name="T19" fmla="*/ 41 h 42"/>
                <a:gd name="T20" fmla="*/ 16 w 27"/>
                <a:gd name="T21" fmla="*/ 38 h 42"/>
                <a:gd name="T22" fmla="*/ 15 w 27"/>
                <a:gd name="T23" fmla="*/ 35 h 42"/>
                <a:gd name="T24" fmla="*/ 14 w 27"/>
                <a:gd name="T25" fmla="*/ 30 h 42"/>
                <a:gd name="T26" fmla="*/ 9 w 27"/>
                <a:gd name="T27" fmla="*/ 26 h 42"/>
                <a:gd name="T28" fmla="*/ 4 w 27"/>
                <a:gd name="T29" fmla="*/ 19 h 42"/>
                <a:gd name="T30" fmla="*/ 0 w 27"/>
                <a:gd name="T31" fmla="*/ 12 h 42"/>
                <a:gd name="T32" fmla="*/ 3 w 27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2"/>
                <a:gd name="T53" fmla="*/ 27 w 2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2">
                  <a:moveTo>
                    <a:pt x="3" y="4"/>
                  </a:moveTo>
                  <a:lnTo>
                    <a:pt x="8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5" y="17"/>
                  </a:lnTo>
                  <a:lnTo>
                    <a:pt x="27" y="28"/>
                  </a:lnTo>
                  <a:lnTo>
                    <a:pt x="26" y="38"/>
                  </a:lnTo>
                  <a:lnTo>
                    <a:pt x="21" y="42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5" y="35"/>
                  </a:lnTo>
                  <a:lnTo>
                    <a:pt x="14" y="30"/>
                  </a:lnTo>
                  <a:lnTo>
                    <a:pt x="9" y="26"/>
                  </a:lnTo>
                  <a:lnTo>
                    <a:pt x="4" y="19"/>
                  </a:lnTo>
                  <a:lnTo>
                    <a:pt x="0" y="1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49" name="Freeform 56"/>
            <p:cNvSpPr>
              <a:spLocks/>
            </p:cNvSpPr>
            <p:nvPr/>
          </p:nvSpPr>
          <p:spPr bwMode="auto">
            <a:xfrm>
              <a:off x="4719" y="3802"/>
              <a:ext cx="38" cy="34"/>
            </a:xfrm>
            <a:custGeom>
              <a:avLst/>
              <a:gdLst>
                <a:gd name="T0" fmla="*/ 38 w 38"/>
                <a:gd name="T1" fmla="*/ 9 h 34"/>
                <a:gd name="T2" fmla="*/ 35 w 38"/>
                <a:gd name="T3" fmla="*/ 2 h 34"/>
                <a:gd name="T4" fmla="*/ 30 w 38"/>
                <a:gd name="T5" fmla="*/ 0 h 34"/>
                <a:gd name="T6" fmla="*/ 23 w 38"/>
                <a:gd name="T7" fmla="*/ 1 h 34"/>
                <a:gd name="T8" fmla="*/ 17 w 38"/>
                <a:gd name="T9" fmla="*/ 3 h 34"/>
                <a:gd name="T10" fmla="*/ 11 w 38"/>
                <a:gd name="T11" fmla="*/ 9 h 34"/>
                <a:gd name="T12" fmla="*/ 4 w 38"/>
                <a:gd name="T13" fmla="*/ 17 h 34"/>
                <a:gd name="T14" fmla="*/ 0 w 38"/>
                <a:gd name="T15" fmla="*/ 25 h 34"/>
                <a:gd name="T16" fmla="*/ 1 w 38"/>
                <a:gd name="T17" fmla="*/ 32 h 34"/>
                <a:gd name="T18" fmla="*/ 4 w 38"/>
                <a:gd name="T19" fmla="*/ 34 h 34"/>
                <a:gd name="T20" fmla="*/ 8 w 38"/>
                <a:gd name="T21" fmla="*/ 32 h 34"/>
                <a:gd name="T22" fmla="*/ 11 w 38"/>
                <a:gd name="T23" fmla="*/ 28 h 34"/>
                <a:gd name="T24" fmla="*/ 14 w 38"/>
                <a:gd name="T25" fmla="*/ 25 h 34"/>
                <a:gd name="T26" fmla="*/ 20 w 38"/>
                <a:gd name="T27" fmla="*/ 24 h 34"/>
                <a:gd name="T28" fmla="*/ 28 w 38"/>
                <a:gd name="T29" fmla="*/ 22 h 34"/>
                <a:gd name="T30" fmla="*/ 36 w 38"/>
                <a:gd name="T31" fmla="*/ 17 h 34"/>
                <a:gd name="T32" fmla="*/ 38 w 38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9"/>
                  </a:moveTo>
                  <a:lnTo>
                    <a:pt x="35" y="2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8" y="32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20" y="24"/>
                  </a:lnTo>
                  <a:lnTo>
                    <a:pt x="28" y="22"/>
                  </a:lnTo>
                  <a:lnTo>
                    <a:pt x="36" y="17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0" name="Freeform 57"/>
            <p:cNvSpPr>
              <a:spLocks/>
            </p:cNvSpPr>
            <p:nvPr/>
          </p:nvSpPr>
          <p:spPr bwMode="auto">
            <a:xfrm>
              <a:off x="4661" y="3836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4 w 35"/>
                <a:gd name="T3" fmla="*/ 35 h 37"/>
                <a:gd name="T4" fmla="*/ 10 w 35"/>
                <a:gd name="T5" fmla="*/ 37 h 37"/>
                <a:gd name="T6" fmla="*/ 15 w 35"/>
                <a:gd name="T7" fmla="*/ 35 h 37"/>
                <a:gd name="T8" fmla="*/ 21 w 35"/>
                <a:gd name="T9" fmla="*/ 32 h 37"/>
                <a:gd name="T10" fmla="*/ 26 w 35"/>
                <a:gd name="T11" fmla="*/ 25 h 37"/>
                <a:gd name="T12" fmla="*/ 32 w 35"/>
                <a:gd name="T13" fmla="*/ 16 h 37"/>
                <a:gd name="T14" fmla="*/ 35 w 35"/>
                <a:gd name="T15" fmla="*/ 7 h 37"/>
                <a:gd name="T16" fmla="*/ 33 w 35"/>
                <a:gd name="T17" fmla="*/ 1 h 37"/>
                <a:gd name="T18" fmla="*/ 29 w 35"/>
                <a:gd name="T19" fmla="*/ 0 h 37"/>
                <a:gd name="T20" fmla="*/ 26 w 35"/>
                <a:gd name="T21" fmla="*/ 2 h 37"/>
                <a:gd name="T22" fmla="*/ 24 w 35"/>
                <a:gd name="T23" fmla="*/ 5 h 37"/>
                <a:gd name="T24" fmla="*/ 21 w 35"/>
                <a:gd name="T25" fmla="*/ 9 h 37"/>
                <a:gd name="T26" fmla="*/ 15 w 35"/>
                <a:gd name="T27" fmla="*/ 12 h 37"/>
                <a:gd name="T28" fmla="*/ 7 w 35"/>
                <a:gd name="T29" fmla="*/ 15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4" y="35"/>
                  </a:lnTo>
                  <a:lnTo>
                    <a:pt x="10" y="37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5"/>
                  </a:lnTo>
                  <a:lnTo>
                    <a:pt x="32" y="16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5" y="12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1" name="Freeform 58"/>
            <p:cNvSpPr>
              <a:spLocks/>
            </p:cNvSpPr>
            <p:nvPr/>
          </p:nvSpPr>
          <p:spPr bwMode="auto">
            <a:xfrm>
              <a:off x="4709" y="3843"/>
              <a:ext cx="30" cy="40"/>
            </a:xfrm>
            <a:custGeom>
              <a:avLst/>
              <a:gdLst>
                <a:gd name="T0" fmla="*/ 29 w 30"/>
                <a:gd name="T1" fmla="*/ 36 h 40"/>
                <a:gd name="T2" fmla="*/ 23 w 30"/>
                <a:gd name="T3" fmla="*/ 40 h 40"/>
                <a:gd name="T4" fmla="*/ 18 w 30"/>
                <a:gd name="T5" fmla="*/ 40 h 40"/>
                <a:gd name="T6" fmla="*/ 12 w 30"/>
                <a:gd name="T7" fmla="*/ 38 h 40"/>
                <a:gd name="T8" fmla="*/ 8 w 30"/>
                <a:gd name="T9" fmla="*/ 32 h 40"/>
                <a:gd name="T10" fmla="*/ 4 w 30"/>
                <a:gd name="T11" fmla="*/ 25 h 40"/>
                <a:gd name="T12" fmla="*/ 1 w 30"/>
                <a:gd name="T13" fmla="*/ 15 h 40"/>
                <a:gd name="T14" fmla="*/ 0 w 30"/>
                <a:gd name="T15" fmla="*/ 6 h 40"/>
                <a:gd name="T16" fmla="*/ 3 w 30"/>
                <a:gd name="T17" fmla="*/ 0 h 40"/>
                <a:gd name="T18" fmla="*/ 8 w 30"/>
                <a:gd name="T19" fmla="*/ 0 h 40"/>
                <a:gd name="T20" fmla="*/ 10 w 30"/>
                <a:gd name="T21" fmla="*/ 3 h 40"/>
                <a:gd name="T22" fmla="*/ 11 w 30"/>
                <a:gd name="T23" fmla="*/ 7 h 40"/>
                <a:gd name="T24" fmla="*/ 13 w 30"/>
                <a:gd name="T25" fmla="*/ 11 h 40"/>
                <a:gd name="T26" fmla="*/ 18 w 30"/>
                <a:gd name="T27" fmla="*/ 15 h 40"/>
                <a:gd name="T28" fmla="*/ 24 w 30"/>
                <a:gd name="T29" fmla="*/ 20 h 40"/>
                <a:gd name="T30" fmla="*/ 30 w 30"/>
                <a:gd name="T31" fmla="*/ 27 h 40"/>
                <a:gd name="T32" fmla="*/ 29 w 30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29" y="36"/>
                  </a:moveTo>
                  <a:lnTo>
                    <a:pt x="23" y="40"/>
                  </a:lnTo>
                  <a:lnTo>
                    <a:pt x="18" y="40"/>
                  </a:lnTo>
                  <a:lnTo>
                    <a:pt x="12" y="38"/>
                  </a:lnTo>
                  <a:lnTo>
                    <a:pt x="8" y="32"/>
                  </a:lnTo>
                  <a:lnTo>
                    <a:pt x="4" y="25"/>
                  </a:lnTo>
                  <a:lnTo>
                    <a:pt x="1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8" y="15"/>
                  </a:lnTo>
                  <a:lnTo>
                    <a:pt x="24" y="20"/>
                  </a:lnTo>
                  <a:lnTo>
                    <a:pt x="30" y="27"/>
                  </a:lnTo>
                  <a:lnTo>
                    <a:pt x="29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2" name="Freeform 59"/>
            <p:cNvSpPr>
              <a:spLocks/>
            </p:cNvSpPr>
            <p:nvPr/>
          </p:nvSpPr>
          <p:spPr bwMode="auto">
            <a:xfrm>
              <a:off x="4585" y="3772"/>
              <a:ext cx="27" cy="43"/>
            </a:xfrm>
            <a:custGeom>
              <a:avLst/>
              <a:gdLst>
                <a:gd name="T0" fmla="*/ 2 w 27"/>
                <a:gd name="T1" fmla="*/ 4 h 43"/>
                <a:gd name="T2" fmla="*/ 9 w 27"/>
                <a:gd name="T3" fmla="*/ 0 h 43"/>
                <a:gd name="T4" fmla="*/ 14 w 27"/>
                <a:gd name="T5" fmla="*/ 1 h 43"/>
                <a:gd name="T6" fmla="*/ 20 w 27"/>
                <a:gd name="T7" fmla="*/ 4 h 43"/>
                <a:gd name="T8" fmla="*/ 23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9 h 43"/>
                <a:gd name="T16" fmla="*/ 22 w 27"/>
                <a:gd name="T17" fmla="*/ 43 h 43"/>
                <a:gd name="T18" fmla="*/ 18 w 27"/>
                <a:gd name="T19" fmla="*/ 43 h 43"/>
                <a:gd name="T20" fmla="*/ 16 w 27"/>
                <a:gd name="T21" fmla="*/ 40 h 43"/>
                <a:gd name="T22" fmla="*/ 15 w 27"/>
                <a:gd name="T23" fmla="*/ 35 h 43"/>
                <a:gd name="T24" fmla="*/ 13 w 27"/>
                <a:gd name="T25" fmla="*/ 31 h 43"/>
                <a:gd name="T26" fmla="*/ 9 w 27"/>
                <a:gd name="T27" fmla="*/ 26 h 43"/>
                <a:gd name="T28" fmla="*/ 3 w 27"/>
                <a:gd name="T29" fmla="*/ 20 h 43"/>
                <a:gd name="T30" fmla="*/ 0 w 27"/>
                <a:gd name="T31" fmla="*/ 12 h 43"/>
                <a:gd name="T32" fmla="*/ 2 w 27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2" y="4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9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16" y="40"/>
                  </a:lnTo>
                  <a:lnTo>
                    <a:pt x="15" y="35"/>
                  </a:lnTo>
                  <a:lnTo>
                    <a:pt x="13" y="31"/>
                  </a:lnTo>
                  <a:lnTo>
                    <a:pt x="9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3" name="Freeform 60"/>
            <p:cNvSpPr>
              <a:spLocks/>
            </p:cNvSpPr>
            <p:nvPr/>
          </p:nvSpPr>
          <p:spPr bwMode="auto">
            <a:xfrm>
              <a:off x="4624" y="3785"/>
              <a:ext cx="39" cy="34"/>
            </a:xfrm>
            <a:custGeom>
              <a:avLst/>
              <a:gdLst>
                <a:gd name="T0" fmla="*/ 39 w 39"/>
                <a:gd name="T1" fmla="*/ 10 h 34"/>
                <a:gd name="T2" fmla="*/ 36 w 39"/>
                <a:gd name="T3" fmla="*/ 4 h 34"/>
                <a:gd name="T4" fmla="*/ 30 w 39"/>
                <a:gd name="T5" fmla="*/ 0 h 34"/>
                <a:gd name="T6" fmla="*/ 25 w 39"/>
                <a:gd name="T7" fmla="*/ 1 h 34"/>
                <a:gd name="T8" fmla="*/ 18 w 39"/>
                <a:gd name="T9" fmla="*/ 4 h 34"/>
                <a:gd name="T10" fmla="*/ 11 w 39"/>
                <a:gd name="T11" fmla="*/ 9 h 34"/>
                <a:gd name="T12" fmla="*/ 5 w 39"/>
                <a:gd name="T13" fmla="*/ 18 h 34"/>
                <a:gd name="T14" fmla="*/ 0 w 39"/>
                <a:gd name="T15" fmla="*/ 27 h 34"/>
                <a:gd name="T16" fmla="*/ 2 w 39"/>
                <a:gd name="T17" fmla="*/ 32 h 34"/>
                <a:gd name="T18" fmla="*/ 5 w 39"/>
                <a:gd name="T19" fmla="*/ 34 h 34"/>
                <a:gd name="T20" fmla="*/ 9 w 39"/>
                <a:gd name="T21" fmla="*/ 32 h 34"/>
                <a:gd name="T22" fmla="*/ 13 w 39"/>
                <a:gd name="T23" fmla="*/ 29 h 34"/>
                <a:gd name="T24" fmla="*/ 16 w 39"/>
                <a:gd name="T25" fmla="*/ 27 h 34"/>
                <a:gd name="T26" fmla="*/ 21 w 39"/>
                <a:gd name="T27" fmla="*/ 24 h 34"/>
                <a:gd name="T28" fmla="*/ 30 w 39"/>
                <a:gd name="T29" fmla="*/ 22 h 34"/>
                <a:gd name="T30" fmla="*/ 37 w 39"/>
                <a:gd name="T31" fmla="*/ 18 h 34"/>
                <a:gd name="T32" fmla="*/ 39 w 39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9" y="10"/>
                  </a:moveTo>
                  <a:lnTo>
                    <a:pt x="36" y="4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9" y="32"/>
                  </a:lnTo>
                  <a:lnTo>
                    <a:pt x="13" y="29"/>
                  </a:lnTo>
                  <a:lnTo>
                    <a:pt x="16" y="27"/>
                  </a:lnTo>
                  <a:lnTo>
                    <a:pt x="21" y="24"/>
                  </a:lnTo>
                  <a:lnTo>
                    <a:pt x="30" y="22"/>
                  </a:lnTo>
                  <a:lnTo>
                    <a:pt x="37" y="18"/>
                  </a:lnTo>
                  <a:lnTo>
                    <a:pt x="39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4" name="Freeform 61"/>
            <p:cNvSpPr>
              <a:spLocks/>
            </p:cNvSpPr>
            <p:nvPr/>
          </p:nvSpPr>
          <p:spPr bwMode="auto">
            <a:xfrm>
              <a:off x="4567" y="3820"/>
              <a:ext cx="36" cy="37"/>
            </a:xfrm>
            <a:custGeom>
              <a:avLst/>
              <a:gdLst>
                <a:gd name="T0" fmla="*/ 0 w 36"/>
                <a:gd name="T1" fmla="*/ 29 h 37"/>
                <a:gd name="T2" fmla="*/ 4 w 36"/>
                <a:gd name="T3" fmla="*/ 34 h 37"/>
                <a:gd name="T4" fmla="*/ 9 w 36"/>
                <a:gd name="T5" fmla="*/ 37 h 37"/>
                <a:gd name="T6" fmla="*/ 16 w 36"/>
                <a:gd name="T7" fmla="*/ 36 h 37"/>
                <a:gd name="T8" fmla="*/ 21 w 36"/>
                <a:gd name="T9" fmla="*/ 32 h 37"/>
                <a:gd name="T10" fmla="*/ 27 w 36"/>
                <a:gd name="T11" fmla="*/ 26 h 37"/>
                <a:gd name="T12" fmla="*/ 32 w 36"/>
                <a:gd name="T13" fmla="*/ 16 h 37"/>
                <a:gd name="T14" fmla="*/ 36 w 36"/>
                <a:gd name="T15" fmla="*/ 7 h 37"/>
                <a:gd name="T16" fmla="*/ 33 w 36"/>
                <a:gd name="T17" fmla="*/ 2 h 37"/>
                <a:gd name="T18" fmla="*/ 29 w 36"/>
                <a:gd name="T19" fmla="*/ 0 h 37"/>
                <a:gd name="T20" fmla="*/ 26 w 36"/>
                <a:gd name="T21" fmla="*/ 3 h 37"/>
                <a:gd name="T22" fmla="*/ 23 w 36"/>
                <a:gd name="T23" fmla="*/ 6 h 37"/>
                <a:gd name="T24" fmla="*/ 21 w 36"/>
                <a:gd name="T25" fmla="*/ 9 h 37"/>
                <a:gd name="T26" fmla="*/ 16 w 36"/>
                <a:gd name="T27" fmla="*/ 11 h 37"/>
                <a:gd name="T28" fmla="*/ 8 w 36"/>
                <a:gd name="T29" fmla="*/ 16 h 37"/>
                <a:gd name="T30" fmla="*/ 2 w 36"/>
                <a:gd name="T31" fmla="*/ 21 h 37"/>
                <a:gd name="T32" fmla="*/ 0 w 36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0" y="29"/>
                  </a:moveTo>
                  <a:lnTo>
                    <a:pt x="4" y="34"/>
                  </a:lnTo>
                  <a:lnTo>
                    <a:pt x="9" y="37"/>
                  </a:lnTo>
                  <a:lnTo>
                    <a:pt x="16" y="36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2" y="16"/>
                  </a:lnTo>
                  <a:lnTo>
                    <a:pt x="36" y="7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3" y="6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6"/>
                  </a:lnTo>
                  <a:lnTo>
                    <a:pt x="2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5" name="Freeform 62"/>
            <p:cNvSpPr>
              <a:spLocks/>
            </p:cNvSpPr>
            <p:nvPr/>
          </p:nvSpPr>
          <p:spPr bwMode="auto">
            <a:xfrm>
              <a:off x="4616" y="3827"/>
              <a:ext cx="28" cy="41"/>
            </a:xfrm>
            <a:custGeom>
              <a:avLst/>
              <a:gdLst>
                <a:gd name="T0" fmla="*/ 27 w 28"/>
                <a:gd name="T1" fmla="*/ 35 h 41"/>
                <a:gd name="T2" fmla="*/ 22 w 28"/>
                <a:gd name="T3" fmla="*/ 41 h 41"/>
                <a:gd name="T4" fmla="*/ 16 w 28"/>
                <a:gd name="T5" fmla="*/ 41 h 41"/>
                <a:gd name="T6" fmla="*/ 11 w 28"/>
                <a:gd name="T7" fmla="*/ 37 h 41"/>
                <a:gd name="T8" fmla="*/ 6 w 28"/>
                <a:gd name="T9" fmla="*/ 33 h 41"/>
                <a:gd name="T10" fmla="*/ 3 w 28"/>
                <a:gd name="T11" fmla="*/ 25 h 41"/>
                <a:gd name="T12" fmla="*/ 0 w 28"/>
                <a:gd name="T13" fmla="*/ 14 h 41"/>
                <a:gd name="T14" fmla="*/ 0 w 28"/>
                <a:gd name="T15" fmla="*/ 6 h 41"/>
                <a:gd name="T16" fmla="*/ 3 w 28"/>
                <a:gd name="T17" fmla="*/ 0 h 41"/>
                <a:gd name="T18" fmla="*/ 7 w 28"/>
                <a:gd name="T19" fmla="*/ 0 h 41"/>
                <a:gd name="T20" fmla="*/ 10 w 28"/>
                <a:gd name="T21" fmla="*/ 3 h 41"/>
                <a:gd name="T22" fmla="*/ 11 w 28"/>
                <a:gd name="T23" fmla="*/ 7 h 41"/>
                <a:gd name="T24" fmla="*/ 13 w 28"/>
                <a:gd name="T25" fmla="*/ 11 h 41"/>
                <a:gd name="T26" fmla="*/ 17 w 28"/>
                <a:gd name="T27" fmla="*/ 15 h 41"/>
                <a:gd name="T28" fmla="*/ 24 w 28"/>
                <a:gd name="T29" fmla="*/ 21 h 41"/>
                <a:gd name="T30" fmla="*/ 28 w 28"/>
                <a:gd name="T31" fmla="*/ 27 h 41"/>
                <a:gd name="T32" fmla="*/ 27 w 28"/>
                <a:gd name="T33" fmla="*/ 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1"/>
                <a:gd name="T53" fmla="*/ 28 w 2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1">
                  <a:moveTo>
                    <a:pt x="27" y="35"/>
                  </a:moveTo>
                  <a:lnTo>
                    <a:pt x="22" y="41"/>
                  </a:lnTo>
                  <a:lnTo>
                    <a:pt x="16" y="41"/>
                  </a:lnTo>
                  <a:lnTo>
                    <a:pt x="11" y="37"/>
                  </a:lnTo>
                  <a:lnTo>
                    <a:pt x="6" y="33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1"/>
                  </a:lnTo>
                  <a:lnTo>
                    <a:pt x="28" y="27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6" name="Freeform 63"/>
            <p:cNvSpPr>
              <a:spLocks/>
            </p:cNvSpPr>
            <p:nvPr/>
          </p:nvSpPr>
          <p:spPr bwMode="auto">
            <a:xfrm>
              <a:off x="4866" y="3822"/>
              <a:ext cx="27" cy="42"/>
            </a:xfrm>
            <a:custGeom>
              <a:avLst/>
              <a:gdLst>
                <a:gd name="T0" fmla="*/ 2 w 27"/>
                <a:gd name="T1" fmla="*/ 4 h 42"/>
                <a:gd name="T2" fmla="*/ 9 w 27"/>
                <a:gd name="T3" fmla="*/ 0 h 42"/>
                <a:gd name="T4" fmla="*/ 14 w 27"/>
                <a:gd name="T5" fmla="*/ 1 h 42"/>
                <a:gd name="T6" fmla="*/ 20 w 27"/>
                <a:gd name="T7" fmla="*/ 4 h 42"/>
                <a:gd name="T8" fmla="*/ 23 w 27"/>
                <a:gd name="T9" fmla="*/ 9 h 42"/>
                <a:gd name="T10" fmla="*/ 25 w 27"/>
                <a:gd name="T11" fmla="*/ 17 h 42"/>
                <a:gd name="T12" fmla="*/ 27 w 27"/>
                <a:gd name="T13" fmla="*/ 28 h 42"/>
                <a:gd name="T14" fmla="*/ 26 w 27"/>
                <a:gd name="T15" fmla="*/ 38 h 42"/>
                <a:gd name="T16" fmla="*/ 22 w 27"/>
                <a:gd name="T17" fmla="*/ 42 h 42"/>
                <a:gd name="T18" fmla="*/ 18 w 27"/>
                <a:gd name="T19" fmla="*/ 41 h 42"/>
                <a:gd name="T20" fmla="*/ 16 w 27"/>
                <a:gd name="T21" fmla="*/ 38 h 42"/>
                <a:gd name="T22" fmla="*/ 15 w 27"/>
                <a:gd name="T23" fmla="*/ 35 h 42"/>
                <a:gd name="T24" fmla="*/ 13 w 27"/>
                <a:gd name="T25" fmla="*/ 30 h 42"/>
                <a:gd name="T26" fmla="*/ 9 w 27"/>
                <a:gd name="T27" fmla="*/ 26 h 42"/>
                <a:gd name="T28" fmla="*/ 3 w 27"/>
                <a:gd name="T29" fmla="*/ 19 h 42"/>
                <a:gd name="T30" fmla="*/ 0 w 27"/>
                <a:gd name="T31" fmla="*/ 12 h 42"/>
                <a:gd name="T32" fmla="*/ 2 w 27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2"/>
                <a:gd name="T53" fmla="*/ 27 w 2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2">
                  <a:moveTo>
                    <a:pt x="2" y="4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20" y="4"/>
                  </a:lnTo>
                  <a:lnTo>
                    <a:pt x="23" y="9"/>
                  </a:lnTo>
                  <a:lnTo>
                    <a:pt x="25" y="17"/>
                  </a:lnTo>
                  <a:lnTo>
                    <a:pt x="27" y="28"/>
                  </a:lnTo>
                  <a:lnTo>
                    <a:pt x="26" y="38"/>
                  </a:lnTo>
                  <a:lnTo>
                    <a:pt x="22" y="42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5" y="35"/>
                  </a:lnTo>
                  <a:lnTo>
                    <a:pt x="13" y="30"/>
                  </a:lnTo>
                  <a:lnTo>
                    <a:pt x="9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7" name="Freeform 64"/>
            <p:cNvSpPr>
              <a:spLocks/>
            </p:cNvSpPr>
            <p:nvPr/>
          </p:nvSpPr>
          <p:spPr bwMode="auto">
            <a:xfrm>
              <a:off x="4905" y="3835"/>
              <a:ext cx="39" cy="34"/>
            </a:xfrm>
            <a:custGeom>
              <a:avLst/>
              <a:gdLst>
                <a:gd name="T0" fmla="*/ 39 w 39"/>
                <a:gd name="T1" fmla="*/ 8 h 34"/>
                <a:gd name="T2" fmla="*/ 36 w 39"/>
                <a:gd name="T3" fmla="*/ 2 h 34"/>
                <a:gd name="T4" fmla="*/ 30 w 39"/>
                <a:gd name="T5" fmla="*/ 0 h 34"/>
                <a:gd name="T6" fmla="*/ 25 w 39"/>
                <a:gd name="T7" fmla="*/ 1 h 34"/>
                <a:gd name="T8" fmla="*/ 18 w 39"/>
                <a:gd name="T9" fmla="*/ 3 h 34"/>
                <a:gd name="T10" fmla="*/ 11 w 39"/>
                <a:gd name="T11" fmla="*/ 8 h 34"/>
                <a:gd name="T12" fmla="*/ 5 w 39"/>
                <a:gd name="T13" fmla="*/ 17 h 34"/>
                <a:gd name="T14" fmla="*/ 0 w 39"/>
                <a:gd name="T15" fmla="*/ 25 h 34"/>
                <a:gd name="T16" fmla="*/ 2 w 39"/>
                <a:gd name="T17" fmla="*/ 32 h 34"/>
                <a:gd name="T18" fmla="*/ 5 w 39"/>
                <a:gd name="T19" fmla="*/ 34 h 34"/>
                <a:gd name="T20" fmla="*/ 9 w 39"/>
                <a:gd name="T21" fmla="*/ 32 h 34"/>
                <a:gd name="T22" fmla="*/ 13 w 39"/>
                <a:gd name="T23" fmla="*/ 28 h 34"/>
                <a:gd name="T24" fmla="*/ 16 w 39"/>
                <a:gd name="T25" fmla="*/ 26 h 34"/>
                <a:gd name="T26" fmla="*/ 21 w 39"/>
                <a:gd name="T27" fmla="*/ 24 h 34"/>
                <a:gd name="T28" fmla="*/ 30 w 39"/>
                <a:gd name="T29" fmla="*/ 22 h 34"/>
                <a:gd name="T30" fmla="*/ 37 w 39"/>
                <a:gd name="T31" fmla="*/ 17 h 34"/>
                <a:gd name="T32" fmla="*/ 39 w 39"/>
                <a:gd name="T33" fmla="*/ 8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4"/>
                <a:gd name="T53" fmla="*/ 39 w 39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4">
                  <a:moveTo>
                    <a:pt x="39" y="8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25" y="1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7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9" y="32"/>
                  </a:lnTo>
                  <a:lnTo>
                    <a:pt x="13" y="28"/>
                  </a:lnTo>
                  <a:lnTo>
                    <a:pt x="16" y="26"/>
                  </a:lnTo>
                  <a:lnTo>
                    <a:pt x="21" y="24"/>
                  </a:lnTo>
                  <a:lnTo>
                    <a:pt x="30" y="22"/>
                  </a:lnTo>
                  <a:lnTo>
                    <a:pt x="37" y="17"/>
                  </a:lnTo>
                  <a:lnTo>
                    <a:pt x="39" y="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8" name="Freeform 65"/>
            <p:cNvSpPr>
              <a:spLocks/>
            </p:cNvSpPr>
            <p:nvPr/>
          </p:nvSpPr>
          <p:spPr bwMode="auto">
            <a:xfrm>
              <a:off x="4848" y="3870"/>
              <a:ext cx="36" cy="36"/>
            </a:xfrm>
            <a:custGeom>
              <a:avLst/>
              <a:gdLst>
                <a:gd name="T0" fmla="*/ 0 w 36"/>
                <a:gd name="T1" fmla="*/ 28 h 36"/>
                <a:gd name="T2" fmla="*/ 4 w 36"/>
                <a:gd name="T3" fmla="*/ 34 h 36"/>
                <a:gd name="T4" fmla="*/ 9 w 36"/>
                <a:gd name="T5" fmla="*/ 36 h 36"/>
                <a:gd name="T6" fmla="*/ 16 w 36"/>
                <a:gd name="T7" fmla="*/ 34 h 36"/>
                <a:gd name="T8" fmla="*/ 21 w 36"/>
                <a:gd name="T9" fmla="*/ 31 h 36"/>
                <a:gd name="T10" fmla="*/ 27 w 36"/>
                <a:gd name="T11" fmla="*/ 24 h 36"/>
                <a:gd name="T12" fmla="*/ 32 w 36"/>
                <a:gd name="T13" fmla="*/ 15 h 36"/>
                <a:gd name="T14" fmla="*/ 36 w 36"/>
                <a:gd name="T15" fmla="*/ 6 h 36"/>
                <a:gd name="T16" fmla="*/ 33 w 36"/>
                <a:gd name="T17" fmla="*/ 0 h 36"/>
                <a:gd name="T18" fmla="*/ 29 w 36"/>
                <a:gd name="T19" fmla="*/ 0 h 36"/>
                <a:gd name="T20" fmla="*/ 26 w 36"/>
                <a:gd name="T21" fmla="*/ 2 h 36"/>
                <a:gd name="T22" fmla="*/ 23 w 36"/>
                <a:gd name="T23" fmla="*/ 5 h 36"/>
                <a:gd name="T24" fmla="*/ 21 w 36"/>
                <a:gd name="T25" fmla="*/ 9 h 36"/>
                <a:gd name="T26" fmla="*/ 16 w 36"/>
                <a:gd name="T27" fmla="*/ 11 h 36"/>
                <a:gd name="T28" fmla="*/ 8 w 36"/>
                <a:gd name="T29" fmla="*/ 14 h 36"/>
                <a:gd name="T30" fmla="*/ 1 w 36"/>
                <a:gd name="T31" fmla="*/ 20 h 36"/>
                <a:gd name="T32" fmla="*/ 0 w 36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28"/>
                  </a:moveTo>
                  <a:lnTo>
                    <a:pt x="4" y="34"/>
                  </a:lnTo>
                  <a:lnTo>
                    <a:pt x="9" y="36"/>
                  </a:lnTo>
                  <a:lnTo>
                    <a:pt x="16" y="34"/>
                  </a:lnTo>
                  <a:lnTo>
                    <a:pt x="21" y="31"/>
                  </a:lnTo>
                  <a:lnTo>
                    <a:pt x="27" y="24"/>
                  </a:lnTo>
                  <a:lnTo>
                    <a:pt x="32" y="15"/>
                  </a:lnTo>
                  <a:lnTo>
                    <a:pt x="36" y="6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3" y="5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4"/>
                  </a:lnTo>
                  <a:lnTo>
                    <a:pt x="1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59" name="Freeform 66"/>
            <p:cNvSpPr>
              <a:spLocks/>
            </p:cNvSpPr>
            <p:nvPr/>
          </p:nvSpPr>
          <p:spPr bwMode="auto">
            <a:xfrm>
              <a:off x="4897" y="3876"/>
              <a:ext cx="28" cy="41"/>
            </a:xfrm>
            <a:custGeom>
              <a:avLst/>
              <a:gdLst>
                <a:gd name="T0" fmla="*/ 27 w 28"/>
                <a:gd name="T1" fmla="*/ 36 h 41"/>
                <a:gd name="T2" fmla="*/ 22 w 28"/>
                <a:gd name="T3" fmla="*/ 40 h 41"/>
                <a:gd name="T4" fmla="*/ 16 w 28"/>
                <a:gd name="T5" fmla="*/ 41 h 41"/>
                <a:gd name="T6" fmla="*/ 11 w 28"/>
                <a:gd name="T7" fmla="*/ 38 h 41"/>
                <a:gd name="T8" fmla="*/ 6 w 28"/>
                <a:gd name="T9" fmla="*/ 33 h 41"/>
                <a:gd name="T10" fmla="*/ 3 w 28"/>
                <a:gd name="T11" fmla="*/ 26 h 41"/>
                <a:gd name="T12" fmla="*/ 0 w 28"/>
                <a:gd name="T13" fmla="*/ 15 h 41"/>
                <a:gd name="T14" fmla="*/ 0 w 28"/>
                <a:gd name="T15" fmla="*/ 6 h 41"/>
                <a:gd name="T16" fmla="*/ 3 w 28"/>
                <a:gd name="T17" fmla="*/ 0 h 41"/>
                <a:gd name="T18" fmla="*/ 7 w 28"/>
                <a:gd name="T19" fmla="*/ 0 h 41"/>
                <a:gd name="T20" fmla="*/ 10 w 28"/>
                <a:gd name="T21" fmla="*/ 4 h 41"/>
                <a:gd name="T22" fmla="*/ 11 w 28"/>
                <a:gd name="T23" fmla="*/ 7 h 41"/>
                <a:gd name="T24" fmla="*/ 13 w 28"/>
                <a:gd name="T25" fmla="*/ 11 h 41"/>
                <a:gd name="T26" fmla="*/ 17 w 28"/>
                <a:gd name="T27" fmla="*/ 15 h 41"/>
                <a:gd name="T28" fmla="*/ 24 w 28"/>
                <a:gd name="T29" fmla="*/ 20 h 41"/>
                <a:gd name="T30" fmla="*/ 28 w 28"/>
                <a:gd name="T31" fmla="*/ 27 h 41"/>
                <a:gd name="T32" fmla="*/ 27 w 28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1"/>
                <a:gd name="T53" fmla="*/ 28 w 28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1">
                  <a:moveTo>
                    <a:pt x="27" y="36"/>
                  </a:moveTo>
                  <a:lnTo>
                    <a:pt x="22" y="40"/>
                  </a:lnTo>
                  <a:lnTo>
                    <a:pt x="16" y="41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0"/>
                  </a:lnTo>
                  <a:lnTo>
                    <a:pt x="28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0" name="Freeform 67"/>
            <p:cNvSpPr>
              <a:spLocks/>
            </p:cNvSpPr>
            <p:nvPr/>
          </p:nvSpPr>
          <p:spPr bwMode="auto">
            <a:xfrm>
              <a:off x="4733" y="3899"/>
              <a:ext cx="28" cy="43"/>
            </a:xfrm>
            <a:custGeom>
              <a:avLst/>
              <a:gdLst>
                <a:gd name="T0" fmla="*/ 2 w 28"/>
                <a:gd name="T1" fmla="*/ 5 h 43"/>
                <a:gd name="T2" fmla="*/ 9 w 28"/>
                <a:gd name="T3" fmla="*/ 0 h 43"/>
                <a:gd name="T4" fmla="*/ 14 w 28"/>
                <a:gd name="T5" fmla="*/ 0 h 43"/>
                <a:gd name="T6" fmla="*/ 20 w 28"/>
                <a:gd name="T7" fmla="*/ 5 h 43"/>
                <a:gd name="T8" fmla="*/ 23 w 28"/>
                <a:gd name="T9" fmla="*/ 10 h 43"/>
                <a:gd name="T10" fmla="*/ 25 w 28"/>
                <a:gd name="T11" fmla="*/ 18 h 43"/>
                <a:gd name="T12" fmla="*/ 28 w 28"/>
                <a:gd name="T13" fmla="*/ 29 h 43"/>
                <a:gd name="T14" fmla="*/ 26 w 28"/>
                <a:gd name="T15" fmla="*/ 39 h 43"/>
                <a:gd name="T16" fmla="*/ 22 w 28"/>
                <a:gd name="T17" fmla="*/ 43 h 43"/>
                <a:gd name="T18" fmla="*/ 18 w 28"/>
                <a:gd name="T19" fmla="*/ 42 h 43"/>
                <a:gd name="T20" fmla="*/ 17 w 28"/>
                <a:gd name="T21" fmla="*/ 39 h 43"/>
                <a:gd name="T22" fmla="*/ 16 w 28"/>
                <a:gd name="T23" fmla="*/ 36 h 43"/>
                <a:gd name="T24" fmla="*/ 13 w 28"/>
                <a:gd name="T25" fmla="*/ 31 h 43"/>
                <a:gd name="T26" fmla="*/ 9 w 28"/>
                <a:gd name="T27" fmla="*/ 27 h 43"/>
                <a:gd name="T28" fmla="*/ 3 w 28"/>
                <a:gd name="T29" fmla="*/ 20 h 43"/>
                <a:gd name="T30" fmla="*/ 0 w 28"/>
                <a:gd name="T31" fmla="*/ 13 h 43"/>
                <a:gd name="T32" fmla="*/ 2 w 28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2" y="5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20" y="5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8" y="29"/>
                  </a:lnTo>
                  <a:lnTo>
                    <a:pt x="26" y="39"/>
                  </a:lnTo>
                  <a:lnTo>
                    <a:pt x="22" y="43"/>
                  </a:lnTo>
                  <a:lnTo>
                    <a:pt x="18" y="42"/>
                  </a:lnTo>
                  <a:lnTo>
                    <a:pt x="17" y="39"/>
                  </a:lnTo>
                  <a:lnTo>
                    <a:pt x="16" y="36"/>
                  </a:lnTo>
                  <a:lnTo>
                    <a:pt x="13" y="31"/>
                  </a:lnTo>
                  <a:lnTo>
                    <a:pt x="9" y="27"/>
                  </a:lnTo>
                  <a:lnTo>
                    <a:pt x="3" y="20"/>
                  </a:lnTo>
                  <a:lnTo>
                    <a:pt x="0" y="13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1" name="Freeform 68"/>
            <p:cNvSpPr>
              <a:spLocks/>
            </p:cNvSpPr>
            <p:nvPr/>
          </p:nvSpPr>
          <p:spPr bwMode="auto">
            <a:xfrm>
              <a:off x="4773" y="3913"/>
              <a:ext cx="38" cy="34"/>
            </a:xfrm>
            <a:custGeom>
              <a:avLst/>
              <a:gdLst>
                <a:gd name="T0" fmla="*/ 38 w 38"/>
                <a:gd name="T1" fmla="*/ 8 h 34"/>
                <a:gd name="T2" fmla="*/ 35 w 38"/>
                <a:gd name="T3" fmla="*/ 2 h 34"/>
                <a:gd name="T4" fmla="*/ 29 w 38"/>
                <a:gd name="T5" fmla="*/ 0 h 34"/>
                <a:gd name="T6" fmla="*/ 24 w 38"/>
                <a:gd name="T7" fmla="*/ 1 h 34"/>
                <a:gd name="T8" fmla="*/ 17 w 38"/>
                <a:gd name="T9" fmla="*/ 3 h 34"/>
                <a:gd name="T10" fmla="*/ 11 w 38"/>
                <a:gd name="T11" fmla="*/ 8 h 34"/>
                <a:gd name="T12" fmla="*/ 4 w 38"/>
                <a:gd name="T13" fmla="*/ 17 h 34"/>
                <a:gd name="T14" fmla="*/ 0 w 38"/>
                <a:gd name="T15" fmla="*/ 25 h 34"/>
                <a:gd name="T16" fmla="*/ 1 w 38"/>
                <a:gd name="T17" fmla="*/ 32 h 34"/>
                <a:gd name="T18" fmla="*/ 4 w 38"/>
                <a:gd name="T19" fmla="*/ 34 h 34"/>
                <a:gd name="T20" fmla="*/ 7 w 38"/>
                <a:gd name="T21" fmla="*/ 32 h 34"/>
                <a:gd name="T22" fmla="*/ 11 w 38"/>
                <a:gd name="T23" fmla="*/ 28 h 34"/>
                <a:gd name="T24" fmla="*/ 14 w 38"/>
                <a:gd name="T25" fmla="*/ 25 h 34"/>
                <a:gd name="T26" fmla="*/ 21 w 38"/>
                <a:gd name="T27" fmla="*/ 24 h 34"/>
                <a:gd name="T28" fmla="*/ 29 w 38"/>
                <a:gd name="T29" fmla="*/ 22 h 34"/>
                <a:gd name="T30" fmla="*/ 36 w 38"/>
                <a:gd name="T31" fmla="*/ 17 h 34"/>
                <a:gd name="T32" fmla="*/ 38 w 38"/>
                <a:gd name="T33" fmla="*/ 8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8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7" y="3"/>
                  </a:lnTo>
                  <a:lnTo>
                    <a:pt x="11" y="8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5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6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2" name="Freeform 69"/>
            <p:cNvSpPr>
              <a:spLocks/>
            </p:cNvSpPr>
            <p:nvPr/>
          </p:nvSpPr>
          <p:spPr bwMode="auto">
            <a:xfrm>
              <a:off x="4716" y="3947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3 w 35"/>
                <a:gd name="T3" fmla="*/ 35 h 37"/>
                <a:gd name="T4" fmla="*/ 8 w 35"/>
                <a:gd name="T5" fmla="*/ 37 h 37"/>
                <a:gd name="T6" fmla="*/ 15 w 35"/>
                <a:gd name="T7" fmla="*/ 35 h 37"/>
                <a:gd name="T8" fmla="*/ 20 w 35"/>
                <a:gd name="T9" fmla="*/ 32 h 37"/>
                <a:gd name="T10" fmla="*/ 26 w 35"/>
                <a:gd name="T11" fmla="*/ 25 h 37"/>
                <a:gd name="T12" fmla="*/ 31 w 35"/>
                <a:gd name="T13" fmla="*/ 16 h 37"/>
                <a:gd name="T14" fmla="*/ 35 w 35"/>
                <a:gd name="T15" fmla="*/ 7 h 37"/>
                <a:gd name="T16" fmla="*/ 33 w 35"/>
                <a:gd name="T17" fmla="*/ 1 h 37"/>
                <a:gd name="T18" fmla="*/ 28 w 35"/>
                <a:gd name="T19" fmla="*/ 0 h 37"/>
                <a:gd name="T20" fmla="*/ 25 w 35"/>
                <a:gd name="T21" fmla="*/ 2 h 37"/>
                <a:gd name="T22" fmla="*/ 23 w 35"/>
                <a:gd name="T23" fmla="*/ 5 h 37"/>
                <a:gd name="T24" fmla="*/ 20 w 35"/>
                <a:gd name="T25" fmla="*/ 8 h 37"/>
                <a:gd name="T26" fmla="*/ 15 w 35"/>
                <a:gd name="T27" fmla="*/ 12 h 37"/>
                <a:gd name="T28" fmla="*/ 7 w 35"/>
                <a:gd name="T29" fmla="*/ 15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3" y="35"/>
                  </a:lnTo>
                  <a:lnTo>
                    <a:pt x="8" y="37"/>
                  </a:lnTo>
                  <a:lnTo>
                    <a:pt x="15" y="35"/>
                  </a:lnTo>
                  <a:lnTo>
                    <a:pt x="20" y="32"/>
                  </a:lnTo>
                  <a:lnTo>
                    <a:pt x="26" y="25"/>
                  </a:lnTo>
                  <a:lnTo>
                    <a:pt x="31" y="16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3" y="5"/>
                  </a:lnTo>
                  <a:lnTo>
                    <a:pt x="20" y="8"/>
                  </a:lnTo>
                  <a:lnTo>
                    <a:pt x="15" y="12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3" name="Freeform 70"/>
            <p:cNvSpPr>
              <a:spLocks/>
            </p:cNvSpPr>
            <p:nvPr/>
          </p:nvSpPr>
          <p:spPr bwMode="auto">
            <a:xfrm>
              <a:off x="4764" y="3954"/>
              <a:ext cx="28" cy="40"/>
            </a:xfrm>
            <a:custGeom>
              <a:avLst/>
              <a:gdLst>
                <a:gd name="T0" fmla="*/ 27 w 28"/>
                <a:gd name="T1" fmla="*/ 36 h 40"/>
                <a:gd name="T2" fmla="*/ 22 w 28"/>
                <a:gd name="T3" fmla="*/ 40 h 40"/>
                <a:gd name="T4" fmla="*/ 16 w 28"/>
                <a:gd name="T5" fmla="*/ 40 h 40"/>
                <a:gd name="T6" fmla="*/ 11 w 28"/>
                <a:gd name="T7" fmla="*/ 38 h 40"/>
                <a:gd name="T8" fmla="*/ 6 w 28"/>
                <a:gd name="T9" fmla="*/ 32 h 40"/>
                <a:gd name="T10" fmla="*/ 3 w 28"/>
                <a:gd name="T11" fmla="*/ 25 h 40"/>
                <a:gd name="T12" fmla="*/ 0 w 28"/>
                <a:gd name="T13" fmla="*/ 15 h 40"/>
                <a:gd name="T14" fmla="*/ 0 w 28"/>
                <a:gd name="T15" fmla="*/ 6 h 40"/>
                <a:gd name="T16" fmla="*/ 3 w 28"/>
                <a:gd name="T17" fmla="*/ 0 h 40"/>
                <a:gd name="T18" fmla="*/ 8 w 28"/>
                <a:gd name="T19" fmla="*/ 0 h 40"/>
                <a:gd name="T20" fmla="*/ 10 w 28"/>
                <a:gd name="T21" fmla="*/ 3 h 40"/>
                <a:gd name="T22" fmla="*/ 11 w 28"/>
                <a:gd name="T23" fmla="*/ 7 h 40"/>
                <a:gd name="T24" fmla="*/ 13 w 28"/>
                <a:gd name="T25" fmla="*/ 11 h 40"/>
                <a:gd name="T26" fmla="*/ 17 w 28"/>
                <a:gd name="T27" fmla="*/ 15 h 40"/>
                <a:gd name="T28" fmla="*/ 24 w 28"/>
                <a:gd name="T29" fmla="*/ 20 h 40"/>
                <a:gd name="T30" fmla="*/ 28 w 28"/>
                <a:gd name="T31" fmla="*/ 27 h 40"/>
                <a:gd name="T32" fmla="*/ 27 w 28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0"/>
                <a:gd name="T53" fmla="*/ 28 w 2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0">
                  <a:moveTo>
                    <a:pt x="27" y="36"/>
                  </a:moveTo>
                  <a:lnTo>
                    <a:pt x="22" y="40"/>
                  </a:lnTo>
                  <a:lnTo>
                    <a:pt x="16" y="40"/>
                  </a:lnTo>
                  <a:lnTo>
                    <a:pt x="11" y="38"/>
                  </a:lnTo>
                  <a:lnTo>
                    <a:pt x="6" y="32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0"/>
                  </a:lnTo>
                  <a:lnTo>
                    <a:pt x="28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4" name="Freeform 71"/>
            <p:cNvSpPr>
              <a:spLocks/>
            </p:cNvSpPr>
            <p:nvPr/>
          </p:nvSpPr>
          <p:spPr bwMode="auto">
            <a:xfrm>
              <a:off x="4640" y="3883"/>
              <a:ext cx="26" cy="43"/>
            </a:xfrm>
            <a:custGeom>
              <a:avLst/>
              <a:gdLst>
                <a:gd name="T0" fmla="*/ 2 w 26"/>
                <a:gd name="T1" fmla="*/ 4 h 43"/>
                <a:gd name="T2" fmla="*/ 8 w 26"/>
                <a:gd name="T3" fmla="*/ 0 h 43"/>
                <a:gd name="T4" fmla="*/ 14 w 26"/>
                <a:gd name="T5" fmla="*/ 1 h 43"/>
                <a:gd name="T6" fmla="*/ 19 w 26"/>
                <a:gd name="T7" fmla="*/ 4 h 43"/>
                <a:gd name="T8" fmla="*/ 22 w 26"/>
                <a:gd name="T9" fmla="*/ 10 h 43"/>
                <a:gd name="T10" fmla="*/ 24 w 26"/>
                <a:gd name="T11" fmla="*/ 18 h 43"/>
                <a:gd name="T12" fmla="*/ 26 w 26"/>
                <a:gd name="T13" fmla="*/ 29 h 43"/>
                <a:gd name="T14" fmla="*/ 25 w 26"/>
                <a:gd name="T15" fmla="*/ 38 h 43"/>
                <a:gd name="T16" fmla="*/ 21 w 26"/>
                <a:gd name="T17" fmla="*/ 43 h 43"/>
                <a:gd name="T18" fmla="*/ 16 w 26"/>
                <a:gd name="T19" fmla="*/ 43 h 43"/>
                <a:gd name="T20" fmla="*/ 15 w 26"/>
                <a:gd name="T21" fmla="*/ 40 h 43"/>
                <a:gd name="T22" fmla="*/ 14 w 26"/>
                <a:gd name="T23" fmla="*/ 35 h 43"/>
                <a:gd name="T24" fmla="*/ 13 w 26"/>
                <a:gd name="T25" fmla="*/ 31 h 43"/>
                <a:gd name="T26" fmla="*/ 9 w 26"/>
                <a:gd name="T27" fmla="*/ 26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4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6" y="29"/>
                  </a:lnTo>
                  <a:lnTo>
                    <a:pt x="25" y="38"/>
                  </a:lnTo>
                  <a:lnTo>
                    <a:pt x="21" y="43"/>
                  </a:lnTo>
                  <a:lnTo>
                    <a:pt x="16" y="43"/>
                  </a:lnTo>
                  <a:lnTo>
                    <a:pt x="15" y="40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9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5" name="Freeform 72"/>
            <p:cNvSpPr>
              <a:spLocks/>
            </p:cNvSpPr>
            <p:nvPr/>
          </p:nvSpPr>
          <p:spPr bwMode="auto">
            <a:xfrm>
              <a:off x="4679" y="3896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5 w 38"/>
                <a:gd name="T3" fmla="*/ 3 h 34"/>
                <a:gd name="T4" fmla="*/ 30 w 38"/>
                <a:gd name="T5" fmla="*/ 0 h 34"/>
                <a:gd name="T6" fmla="*/ 23 w 38"/>
                <a:gd name="T7" fmla="*/ 1 h 34"/>
                <a:gd name="T8" fmla="*/ 18 w 38"/>
                <a:gd name="T9" fmla="*/ 3 h 34"/>
                <a:gd name="T10" fmla="*/ 11 w 38"/>
                <a:gd name="T11" fmla="*/ 9 h 34"/>
                <a:gd name="T12" fmla="*/ 5 w 38"/>
                <a:gd name="T13" fmla="*/ 18 h 34"/>
                <a:gd name="T14" fmla="*/ 0 w 38"/>
                <a:gd name="T15" fmla="*/ 27 h 34"/>
                <a:gd name="T16" fmla="*/ 1 w 38"/>
                <a:gd name="T17" fmla="*/ 32 h 34"/>
                <a:gd name="T18" fmla="*/ 5 w 38"/>
                <a:gd name="T19" fmla="*/ 34 h 34"/>
                <a:gd name="T20" fmla="*/ 8 w 38"/>
                <a:gd name="T21" fmla="*/ 32 h 34"/>
                <a:gd name="T22" fmla="*/ 11 w 38"/>
                <a:gd name="T23" fmla="*/ 29 h 34"/>
                <a:gd name="T24" fmla="*/ 15 w 38"/>
                <a:gd name="T25" fmla="*/ 27 h 34"/>
                <a:gd name="T26" fmla="*/ 20 w 38"/>
                <a:gd name="T27" fmla="*/ 24 h 34"/>
                <a:gd name="T28" fmla="*/ 29 w 38"/>
                <a:gd name="T29" fmla="*/ 22 h 34"/>
                <a:gd name="T30" fmla="*/ 35 w 38"/>
                <a:gd name="T31" fmla="*/ 18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1" y="9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5" y="18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6" name="Freeform 73"/>
            <p:cNvSpPr>
              <a:spLocks/>
            </p:cNvSpPr>
            <p:nvPr/>
          </p:nvSpPr>
          <p:spPr bwMode="auto">
            <a:xfrm>
              <a:off x="4621" y="3931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5 w 35"/>
                <a:gd name="T3" fmla="*/ 34 h 37"/>
                <a:gd name="T4" fmla="*/ 10 w 35"/>
                <a:gd name="T5" fmla="*/ 37 h 37"/>
                <a:gd name="T6" fmla="*/ 16 w 35"/>
                <a:gd name="T7" fmla="*/ 35 h 37"/>
                <a:gd name="T8" fmla="*/ 21 w 35"/>
                <a:gd name="T9" fmla="*/ 32 h 37"/>
                <a:gd name="T10" fmla="*/ 27 w 35"/>
                <a:gd name="T11" fmla="*/ 26 h 37"/>
                <a:gd name="T12" fmla="*/ 32 w 35"/>
                <a:gd name="T13" fmla="*/ 16 h 37"/>
                <a:gd name="T14" fmla="*/ 35 w 35"/>
                <a:gd name="T15" fmla="*/ 7 h 37"/>
                <a:gd name="T16" fmla="*/ 33 w 35"/>
                <a:gd name="T17" fmla="*/ 1 h 37"/>
                <a:gd name="T18" fmla="*/ 30 w 35"/>
                <a:gd name="T19" fmla="*/ 0 h 37"/>
                <a:gd name="T20" fmla="*/ 27 w 35"/>
                <a:gd name="T21" fmla="*/ 3 h 37"/>
                <a:gd name="T22" fmla="*/ 24 w 35"/>
                <a:gd name="T23" fmla="*/ 6 h 37"/>
                <a:gd name="T24" fmla="*/ 21 w 35"/>
                <a:gd name="T25" fmla="*/ 9 h 37"/>
                <a:gd name="T26" fmla="*/ 16 w 35"/>
                <a:gd name="T27" fmla="*/ 11 h 37"/>
                <a:gd name="T28" fmla="*/ 8 w 35"/>
                <a:gd name="T29" fmla="*/ 16 h 37"/>
                <a:gd name="T30" fmla="*/ 1 w 35"/>
                <a:gd name="T31" fmla="*/ 21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5" y="34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21" y="32"/>
                  </a:lnTo>
                  <a:lnTo>
                    <a:pt x="27" y="26"/>
                  </a:lnTo>
                  <a:lnTo>
                    <a:pt x="32" y="16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7" name="Freeform 74"/>
            <p:cNvSpPr>
              <a:spLocks/>
            </p:cNvSpPr>
            <p:nvPr/>
          </p:nvSpPr>
          <p:spPr bwMode="auto">
            <a:xfrm>
              <a:off x="4669" y="3938"/>
              <a:ext cx="30" cy="41"/>
            </a:xfrm>
            <a:custGeom>
              <a:avLst/>
              <a:gdLst>
                <a:gd name="T0" fmla="*/ 29 w 30"/>
                <a:gd name="T1" fmla="*/ 35 h 41"/>
                <a:gd name="T2" fmla="*/ 24 w 30"/>
                <a:gd name="T3" fmla="*/ 41 h 41"/>
                <a:gd name="T4" fmla="*/ 18 w 30"/>
                <a:gd name="T5" fmla="*/ 41 h 41"/>
                <a:gd name="T6" fmla="*/ 11 w 30"/>
                <a:gd name="T7" fmla="*/ 37 h 41"/>
                <a:gd name="T8" fmla="*/ 7 w 30"/>
                <a:gd name="T9" fmla="*/ 33 h 41"/>
                <a:gd name="T10" fmla="*/ 4 w 30"/>
                <a:gd name="T11" fmla="*/ 25 h 41"/>
                <a:gd name="T12" fmla="*/ 0 w 30"/>
                <a:gd name="T13" fmla="*/ 14 h 41"/>
                <a:gd name="T14" fmla="*/ 0 w 30"/>
                <a:gd name="T15" fmla="*/ 5 h 41"/>
                <a:gd name="T16" fmla="*/ 4 w 30"/>
                <a:gd name="T17" fmla="*/ 0 h 41"/>
                <a:gd name="T18" fmla="*/ 8 w 30"/>
                <a:gd name="T19" fmla="*/ 0 h 41"/>
                <a:gd name="T20" fmla="*/ 10 w 30"/>
                <a:gd name="T21" fmla="*/ 3 h 41"/>
                <a:gd name="T22" fmla="*/ 11 w 30"/>
                <a:gd name="T23" fmla="*/ 7 h 41"/>
                <a:gd name="T24" fmla="*/ 14 w 30"/>
                <a:gd name="T25" fmla="*/ 11 h 41"/>
                <a:gd name="T26" fmla="*/ 18 w 30"/>
                <a:gd name="T27" fmla="*/ 15 h 41"/>
                <a:gd name="T28" fmla="*/ 25 w 30"/>
                <a:gd name="T29" fmla="*/ 21 h 41"/>
                <a:gd name="T30" fmla="*/ 30 w 30"/>
                <a:gd name="T31" fmla="*/ 27 h 41"/>
                <a:gd name="T32" fmla="*/ 29 w 30"/>
                <a:gd name="T33" fmla="*/ 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1"/>
                <a:gd name="T53" fmla="*/ 30 w 30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1">
                  <a:moveTo>
                    <a:pt x="29" y="35"/>
                  </a:moveTo>
                  <a:lnTo>
                    <a:pt x="24" y="41"/>
                  </a:lnTo>
                  <a:lnTo>
                    <a:pt x="18" y="41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4" y="11"/>
                  </a:lnTo>
                  <a:lnTo>
                    <a:pt x="18" y="15"/>
                  </a:lnTo>
                  <a:lnTo>
                    <a:pt x="25" y="21"/>
                  </a:lnTo>
                  <a:lnTo>
                    <a:pt x="30" y="27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8" name="Freeform 75"/>
            <p:cNvSpPr>
              <a:spLocks/>
            </p:cNvSpPr>
            <p:nvPr/>
          </p:nvSpPr>
          <p:spPr bwMode="auto">
            <a:xfrm>
              <a:off x="4545" y="3868"/>
              <a:ext cx="27" cy="42"/>
            </a:xfrm>
            <a:custGeom>
              <a:avLst/>
              <a:gdLst>
                <a:gd name="T0" fmla="*/ 3 w 27"/>
                <a:gd name="T1" fmla="*/ 3 h 42"/>
                <a:gd name="T2" fmla="*/ 9 w 27"/>
                <a:gd name="T3" fmla="*/ 0 h 42"/>
                <a:gd name="T4" fmla="*/ 15 w 27"/>
                <a:gd name="T5" fmla="*/ 0 h 42"/>
                <a:gd name="T6" fmla="*/ 20 w 27"/>
                <a:gd name="T7" fmla="*/ 4 h 42"/>
                <a:gd name="T8" fmla="*/ 24 w 27"/>
                <a:gd name="T9" fmla="*/ 10 h 42"/>
                <a:gd name="T10" fmla="*/ 26 w 27"/>
                <a:gd name="T11" fmla="*/ 17 h 42"/>
                <a:gd name="T12" fmla="*/ 27 w 27"/>
                <a:gd name="T13" fmla="*/ 28 h 42"/>
                <a:gd name="T14" fmla="*/ 26 w 27"/>
                <a:gd name="T15" fmla="*/ 37 h 42"/>
                <a:gd name="T16" fmla="*/ 21 w 27"/>
                <a:gd name="T17" fmla="*/ 42 h 42"/>
                <a:gd name="T18" fmla="*/ 18 w 27"/>
                <a:gd name="T19" fmla="*/ 41 h 42"/>
                <a:gd name="T20" fmla="*/ 16 w 27"/>
                <a:gd name="T21" fmla="*/ 38 h 42"/>
                <a:gd name="T22" fmla="*/ 15 w 27"/>
                <a:gd name="T23" fmla="*/ 35 h 42"/>
                <a:gd name="T24" fmla="*/ 14 w 27"/>
                <a:gd name="T25" fmla="*/ 30 h 42"/>
                <a:gd name="T26" fmla="*/ 9 w 27"/>
                <a:gd name="T27" fmla="*/ 25 h 42"/>
                <a:gd name="T28" fmla="*/ 4 w 27"/>
                <a:gd name="T29" fmla="*/ 18 h 42"/>
                <a:gd name="T30" fmla="*/ 0 w 27"/>
                <a:gd name="T31" fmla="*/ 11 h 42"/>
                <a:gd name="T32" fmla="*/ 3 w 27"/>
                <a:gd name="T33" fmla="*/ 3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2"/>
                <a:gd name="T53" fmla="*/ 27 w 27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2">
                  <a:moveTo>
                    <a:pt x="3" y="3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4" y="10"/>
                  </a:lnTo>
                  <a:lnTo>
                    <a:pt x="26" y="17"/>
                  </a:lnTo>
                  <a:lnTo>
                    <a:pt x="27" y="28"/>
                  </a:lnTo>
                  <a:lnTo>
                    <a:pt x="26" y="37"/>
                  </a:lnTo>
                  <a:lnTo>
                    <a:pt x="21" y="42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5" y="35"/>
                  </a:lnTo>
                  <a:lnTo>
                    <a:pt x="14" y="30"/>
                  </a:lnTo>
                  <a:lnTo>
                    <a:pt x="9" y="25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69" name="Freeform 76"/>
            <p:cNvSpPr>
              <a:spLocks/>
            </p:cNvSpPr>
            <p:nvPr/>
          </p:nvSpPr>
          <p:spPr bwMode="auto">
            <a:xfrm>
              <a:off x="4585" y="3880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5 w 38"/>
                <a:gd name="T3" fmla="*/ 3 h 34"/>
                <a:gd name="T4" fmla="*/ 30 w 38"/>
                <a:gd name="T5" fmla="*/ 0 h 34"/>
                <a:gd name="T6" fmla="*/ 23 w 38"/>
                <a:gd name="T7" fmla="*/ 1 h 34"/>
                <a:gd name="T8" fmla="*/ 18 w 38"/>
                <a:gd name="T9" fmla="*/ 4 h 34"/>
                <a:gd name="T10" fmla="*/ 11 w 38"/>
                <a:gd name="T11" fmla="*/ 10 h 34"/>
                <a:gd name="T12" fmla="*/ 4 w 38"/>
                <a:gd name="T13" fmla="*/ 17 h 34"/>
                <a:gd name="T14" fmla="*/ 0 w 38"/>
                <a:gd name="T15" fmla="*/ 26 h 34"/>
                <a:gd name="T16" fmla="*/ 1 w 38"/>
                <a:gd name="T17" fmla="*/ 33 h 34"/>
                <a:gd name="T18" fmla="*/ 4 w 38"/>
                <a:gd name="T19" fmla="*/ 34 h 34"/>
                <a:gd name="T20" fmla="*/ 8 w 38"/>
                <a:gd name="T21" fmla="*/ 33 h 34"/>
                <a:gd name="T22" fmla="*/ 11 w 38"/>
                <a:gd name="T23" fmla="*/ 29 h 34"/>
                <a:gd name="T24" fmla="*/ 14 w 38"/>
                <a:gd name="T25" fmla="*/ 26 h 34"/>
                <a:gd name="T26" fmla="*/ 21 w 38"/>
                <a:gd name="T27" fmla="*/ 24 h 34"/>
                <a:gd name="T28" fmla="*/ 29 w 38"/>
                <a:gd name="T29" fmla="*/ 22 h 34"/>
                <a:gd name="T30" fmla="*/ 36 w 38"/>
                <a:gd name="T31" fmla="*/ 17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1" y="10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4" y="34"/>
                  </a:lnTo>
                  <a:lnTo>
                    <a:pt x="8" y="33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6" y="1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0" name="Freeform 77"/>
            <p:cNvSpPr>
              <a:spLocks/>
            </p:cNvSpPr>
            <p:nvPr/>
          </p:nvSpPr>
          <p:spPr bwMode="auto">
            <a:xfrm>
              <a:off x="4527" y="3915"/>
              <a:ext cx="36" cy="36"/>
            </a:xfrm>
            <a:custGeom>
              <a:avLst/>
              <a:gdLst>
                <a:gd name="T0" fmla="*/ 0 w 36"/>
                <a:gd name="T1" fmla="*/ 28 h 36"/>
                <a:gd name="T2" fmla="*/ 4 w 36"/>
                <a:gd name="T3" fmla="*/ 35 h 36"/>
                <a:gd name="T4" fmla="*/ 10 w 36"/>
                <a:gd name="T5" fmla="*/ 36 h 36"/>
                <a:gd name="T6" fmla="*/ 16 w 36"/>
                <a:gd name="T7" fmla="*/ 35 h 36"/>
                <a:gd name="T8" fmla="*/ 22 w 36"/>
                <a:gd name="T9" fmla="*/ 32 h 36"/>
                <a:gd name="T10" fmla="*/ 27 w 36"/>
                <a:gd name="T11" fmla="*/ 25 h 36"/>
                <a:gd name="T12" fmla="*/ 33 w 36"/>
                <a:gd name="T13" fmla="*/ 16 h 36"/>
                <a:gd name="T14" fmla="*/ 36 w 36"/>
                <a:gd name="T15" fmla="*/ 6 h 36"/>
                <a:gd name="T16" fmla="*/ 34 w 36"/>
                <a:gd name="T17" fmla="*/ 1 h 36"/>
                <a:gd name="T18" fmla="*/ 29 w 36"/>
                <a:gd name="T19" fmla="*/ 0 h 36"/>
                <a:gd name="T20" fmla="*/ 26 w 36"/>
                <a:gd name="T21" fmla="*/ 2 h 36"/>
                <a:gd name="T22" fmla="*/ 24 w 36"/>
                <a:gd name="T23" fmla="*/ 5 h 36"/>
                <a:gd name="T24" fmla="*/ 21 w 36"/>
                <a:gd name="T25" fmla="*/ 9 h 36"/>
                <a:gd name="T26" fmla="*/ 15 w 36"/>
                <a:gd name="T27" fmla="*/ 11 h 36"/>
                <a:gd name="T28" fmla="*/ 7 w 36"/>
                <a:gd name="T29" fmla="*/ 15 h 36"/>
                <a:gd name="T30" fmla="*/ 1 w 36"/>
                <a:gd name="T31" fmla="*/ 21 h 36"/>
                <a:gd name="T32" fmla="*/ 0 w 36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28"/>
                  </a:moveTo>
                  <a:lnTo>
                    <a:pt x="4" y="35"/>
                  </a:lnTo>
                  <a:lnTo>
                    <a:pt x="10" y="36"/>
                  </a:lnTo>
                  <a:lnTo>
                    <a:pt x="16" y="35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3" y="16"/>
                  </a:lnTo>
                  <a:lnTo>
                    <a:pt x="36" y="6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1" name="Freeform 78"/>
            <p:cNvSpPr>
              <a:spLocks/>
            </p:cNvSpPr>
            <p:nvPr/>
          </p:nvSpPr>
          <p:spPr bwMode="auto">
            <a:xfrm>
              <a:off x="4576" y="3921"/>
              <a:ext cx="29" cy="41"/>
            </a:xfrm>
            <a:custGeom>
              <a:avLst/>
              <a:gdLst>
                <a:gd name="T0" fmla="*/ 28 w 29"/>
                <a:gd name="T1" fmla="*/ 37 h 41"/>
                <a:gd name="T2" fmla="*/ 22 w 29"/>
                <a:gd name="T3" fmla="*/ 41 h 41"/>
                <a:gd name="T4" fmla="*/ 17 w 29"/>
                <a:gd name="T5" fmla="*/ 41 h 41"/>
                <a:gd name="T6" fmla="*/ 11 w 29"/>
                <a:gd name="T7" fmla="*/ 39 h 41"/>
                <a:gd name="T8" fmla="*/ 7 w 29"/>
                <a:gd name="T9" fmla="*/ 33 h 41"/>
                <a:gd name="T10" fmla="*/ 3 w 29"/>
                <a:gd name="T11" fmla="*/ 26 h 41"/>
                <a:gd name="T12" fmla="*/ 0 w 29"/>
                <a:gd name="T13" fmla="*/ 16 h 41"/>
                <a:gd name="T14" fmla="*/ 0 w 29"/>
                <a:gd name="T15" fmla="*/ 6 h 41"/>
                <a:gd name="T16" fmla="*/ 3 w 29"/>
                <a:gd name="T17" fmla="*/ 0 h 41"/>
                <a:gd name="T18" fmla="*/ 8 w 29"/>
                <a:gd name="T19" fmla="*/ 0 h 41"/>
                <a:gd name="T20" fmla="*/ 10 w 29"/>
                <a:gd name="T21" fmla="*/ 4 h 41"/>
                <a:gd name="T22" fmla="*/ 11 w 29"/>
                <a:gd name="T23" fmla="*/ 7 h 41"/>
                <a:gd name="T24" fmla="*/ 12 w 29"/>
                <a:gd name="T25" fmla="*/ 11 h 41"/>
                <a:gd name="T26" fmla="*/ 17 w 29"/>
                <a:gd name="T27" fmla="*/ 16 h 41"/>
                <a:gd name="T28" fmla="*/ 24 w 29"/>
                <a:gd name="T29" fmla="*/ 21 h 41"/>
                <a:gd name="T30" fmla="*/ 29 w 29"/>
                <a:gd name="T31" fmla="*/ 28 h 41"/>
                <a:gd name="T32" fmla="*/ 28 w 29"/>
                <a:gd name="T33" fmla="*/ 37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7"/>
                  </a:moveTo>
                  <a:lnTo>
                    <a:pt x="22" y="41"/>
                  </a:lnTo>
                  <a:lnTo>
                    <a:pt x="17" y="41"/>
                  </a:lnTo>
                  <a:lnTo>
                    <a:pt x="11" y="39"/>
                  </a:lnTo>
                  <a:lnTo>
                    <a:pt x="7" y="33"/>
                  </a:lnTo>
                  <a:lnTo>
                    <a:pt x="3" y="26"/>
                  </a:lnTo>
                  <a:lnTo>
                    <a:pt x="0" y="16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17" y="16"/>
                  </a:lnTo>
                  <a:lnTo>
                    <a:pt x="24" y="21"/>
                  </a:lnTo>
                  <a:lnTo>
                    <a:pt x="29" y="28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2" name="Freeform 79"/>
            <p:cNvSpPr>
              <a:spLocks/>
            </p:cNvSpPr>
            <p:nvPr/>
          </p:nvSpPr>
          <p:spPr bwMode="auto">
            <a:xfrm>
              <a:off x="4826" y="3917"/>
              <a:ext cx="27" cy="43"/>
            </a:xfrm>
            <a:custGeom>
              <a:avLst/>
              <a:gdLst>
                <a:gd name="T0" fmla="*/ 3 w 27"/>
                <a:gd name="T1" fmla="*/ 3 h 43"/>
                <a:gd name="T2" fmla="*/ 8 w 27"/>
                <a:gd name="T3" fmla="*/ 0 h 43"/>
                <a:gd name="T4" fmla="*/ 15 w 27"/>
                <a:gd name="T5" fmla="*/ 0 h 43"/>
                <a:gd name="T6" fmla="*/ 19 w 27"/>
                <a:gd name="T7" fmla="*/ 4 h 43"/>
                <a:gd name="T8" fmla="*/ 23 w 27"/>
                <a:gd name="T9" fmla="*/ 9 h 43"/>
                <a:gd name="T10" fmla="*/ 26 w 27"/>
                <a:gd name="T11" fmla="*/ 18 h 43"/>
                <a:gd name="T12" fmla="*/ 27 w 27"/>
                <a:gd name="T13" fmla="*/ 28 h 43"/>
                <a:gd name="T14" fmla="*/ 26 w 27"/>
                <a:gd name="T15" fmla="*/ 37 h 43"/>
                <a:gd name="T16" fmla="*/ 21 w 27"/>
                <a:gd name="T17" fmla="*/ 43 h 43"/>
                <a:gd name="T18" fmla="*/ 18 w 27"/>
                <a:gd name="T19" fmla="*/ 42 h 43"/>
                <a:gd name="T20" fmla="*/ 16 w 27"/>
                <a:gd name="T21" fmla="*/ 38 h 43"/>
                <a:gd name="T22" fmla="*/ 15 w 27"/>
                <a:gd name="T23" fmla="*/ 34 h 43"/>
                <a:gd name="T24" fmla="*/ 14 w 27"/>
                <a:gd name="T25" fmla="*/ 30 h 43"/>
                <a:gd name="T26" fmla="*/ 9 w 27"/>
                <a:gd name="T27" fmla="*/ 25 h 43"/>
                <a:gd name="T28" fmla="*/ 4 w 27"/>
                <a:gd name="T29" fmla="*/ 19 h 43"/>
                <a:gd name="T30" fmla="*/ 0 w 27"/>
                <a:gd name="T31" fmla="*/ 11 h 43"/>
                <a:gd name="T32" fmla="*/ 3 w 27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3" y="9"/>
                  </a:lnTo>
                  <a:lnTo>
                    <a:pt x="26" y="18"/>
                  </a:lnTo>
                  <a:lnTo>
                    <a:pt x="27" y="28"/>
                  </a:lnTo>
                  <a:lnTo>
                    <a:pt x="26" y="37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6" y="38"/>
                  </a:lnTo>
                  <a:lnTo>
                    <a:pt x="15" y="34"/>
                  </a:lnTo>
                  <a:lnTo>
                    <a:pt x="14" y="30"/>
                  </a:lnTo>
                  <a:lnTo>
                    <a:pt x="9" y="25"/>
                  </a:lnTo>
                  <a:lnTo>
                    <a:pt x="4" y="19"/>
                  </a:lnTo>
                  <a:lnTo>
                    <a:pt x="0" y="11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3" name="Freeform 80"/>
            <p:cNvSpPr>
              <a:spLocks/>
            </p:cNvSpPr>
            <p:nvPr/>
          </p:nvSpPr>
          <p:spPr bwMode="auto">
            <a:xfrm>
              <a:off x="4866" y="3929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5 w 38"/>
                <a:gd name="T3" fmla="*/ 3 h 34"/>
                <a:gd name="T4" fmla="*/ 30 w 38"/>
                <a:gd name="T5" fmla="*/ 0 h 34"/>
                <a:gd name="T6" fmla="*/ 23 w 38"/>
                <a:gd name="T7" fmla="*/ 1 h 34"/>
                <a:gd name="T8" fmla="*/ 18 w 38"/>
                <a:gd name="T9" fmla="*/ 3 h 34"/>
                <a:gd name="T10" fmla="*/ 11 w 38"/>
                <a:gd name="T11" fmla="*/ 9 h 34"/>
                <a:gd name="T12" fmla="*/ 4 w 38"/>
                <a:gd name="T13" fmla="*/ 18 h 34"/>
                <a:gd name="T14" fmla="*/ 0 w 38"/>
                <a:gd name="T15" fmla="*/ 26 h 34"/>
                <a:gd name="T16" fmla="*/ 1 w 38"/>
                <a:gd name="T17" fmla="*/ 32 h 34"/>
                <a:gd name="T18" fmla="*/ 4 w 38"/>
                <a:gd name="T19" fmla="*/ 34 h 34"/>
                <a:gd name="T20" fmla="*/ 8 w 38"/>
                <a:gd name="T21" fmla="*/ 32 h 34"/>
                <a:gd name="T22" fmla="*/ 11 w 38"/>
                <a:gd name="T23" fmla="*/ 29 h 34"/>
                <a:gd name="T24" fmla="*/ 14 w 38"/>
                <a:gd name="T25" fmla="*/ 26 h 34"/>
                <a:gd name="T26" fmla="*/ 20 w 38"/>
                <a:gd name="T27" fmla="*/ 24 h 34"/>
                <a:gd name="T28" fmla="*/ 28 w 38"/>
                <a:gd name="T29" fmla="*/ 22 h 34"/>
                <a:gd name="T30" fmla="*/ 36 w 38"/>
                <a:gd name="T31" fmla="*/ 18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1" y="9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2"/>
                  </a:lnTo>
                  <a:lnTo>
                    <a:pt x="36" y="18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4" name="Freeform 81"/>
            <p:cNvSpPr>
              <a:spLocks/>
            </p:cNvSpPr>
            <p:nvPr/>
          </p:nvSpPr>
          <p:spPr bwMode="auto">
            <a:xfrm>
              <a:off x="4808" y="3964"/>
              <a:ext cx="36" cy="37"/>
            </a:xfrm>
            <a:custGeom>
              <a:avLst/>
              <a:gdLst>
                <a:gd name="T0" fmla="*/ 0 w 36"/>
                <a:gd name="T1" fmla="*/ 29 h 37"/>
                <a:gd name="T2" fmla="*/ 4 w 36"/>
                <a:gd name="T3" fmla="*/ 34 h 37"/>
                <a:gd name="T4" fmla="*/ 10 w 36"/>
                <a:gd name="T5" fmla="*/ 37 h 37"/>
                <a:gd name="T6" fmla="*/ 16 w 36"/>
                <a:gd name="T7" fmla="*/ 35 h 37"/>
                <a:gd name="T8" fmla="*/ 22 w 36"/>
                <a:gd name="T9" fmla="*/ 32 h 37"/>
                <a:gd name="T10" fmla="*/ 27 w 36"/>
                <a:gd name="T11" fmla="*/ 26 h 37"/>
                <a:gd name="T12" fmla="*/ 33 w 36"/>
                <a:gd name="T13" fmla="*/ 16 h 37"/>
                <a:gd name="T14" fmla="*/ 36 w 36"/>
                <a:gd name="T15" fmla="*/ 7 h 37"/>
                <a:gd name="T16" fmla="*/ 34 w 36"/>
                <a:gd name="T17" fmla="*/ 1 h 37"/>
                <a:gd name="T18" fmla="*/ 29 w 36"/>
                <a:gd name="T19" fmla="*/ 0 h 37"/>
                <a:gd name="T20" fmla="*/ 26 w 36"/>
                <a:gd name="T21" fmla="*/ 2 h 37"/>
                <a:gd name="T22" fmla="*/ 24 w 36"/>
                <a:gd name="T23" fmla="*/ 6 h 37"/>
                <a:gd name="T24" fmla="*/ 21 w 36"/>
                <a:gd name="T25" fmla="*/ 9 h 37"/>
                <a:gd name="T26" fmla="*/ 15 w 36"/>
                <a:gd name="T27" fmla="*/ 11 h 37"/>
                <a:gd name="T28" fmla="*/ 7 w 36"/>
                <a:gd name="T29" fmla="*/ 16 h 37"/>
                <a:gd name="T30" fmla="*/ 1 w 36"/>
                <a:gd name="T31" fmla="*/ 21 h 37"/>
                <a:gd name="T32" fmla="*/ 0 w 36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7"/>
                <a:gd name="T53" fmla="*/ 36 w 36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7">
                  <a:moveTo>
                    <a:pt x="0" y="29"/>
                  </a:moveTo>
                  <a:lnTo>
                    <a:pt x="4" y="34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22" y="32"/>
                  </a:lnTo>
                  <a:lnTo>
                    <a:pt x="27" y="26"/>
                  </a:lnTo>
                  <a:lnTo>
                    <a:pt x="33" y="16"/>
                  </a:lnTo>
                  <a:lnTo>
                    <a:pt x="36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7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5" name="Freeform 82"/>
            <p:cNvSpPr>
              <a:spLocks/>
            </p:cNvSpPr>
            <p:nvPr/>
          </p:nvSpPr>
          <p:spPr bwMode="auto">
            <a:xfrm>
              <a:off x="4599" y="3979"/>
              <a:ext cx="28" cy="42"/>
            </a:xfrm>
            <a:custGeom>
              <a:avLst/>
              <a:gdLst>
                <a:gd name="T0" fmla="*/ 2 w 28"/>
                <a:gd name="T1" fmla="*/ 3 h 42"/>
                <a:gd name="T2" fmla="*/ 9 w 28"/>
                <a:gd name="T3" fmla="*/ 0 h 42"/>
                <a:gd name="T4" fmla="*/ 15 w 28"/>
                <a:gd name="T5" fmla="*/ 0 h 42"/>
                <a:gd name="T6" fmla="*/ 20 w 28"/>
                <a:gd name="T7" fmla="*/ 4 h 42"/>
                <a:gd name="T8" fmla="*/ 23 w 28"/>
                <a:gd name="T9" fmla="*/ 9 h 42"/>
                <a:gd name="T10" fmla="*/ 25 w 28"/>
                <a:gd name="T11" fmla="*/ 17 h 42"/>
                <a:gd name="T12" fmla="*/ 28 w 28"/>
                <a:gd name="T13" fmla="*/ 28 h 42"/>
                <a:gd name="T14" fmla="*/ 27 w 28"/>
                <a:gd name="T15" fmla="*/ 37 h 42"/>
                <a:gd name="T16" fmla="*/ 22 w 28"/>
                <a:gd name="T17" fmla="*/ 42 h 42"/>
                <a:gd name="T18" fmla="*/ 18 w 28"/>
                <a:gd name="T19" fmla="*/ 41 h 42"/>
                <a:gd name="T20" fmla="*/ 17 w 28"/>
                <a:gd name="T21" fmla="*/ 38 h 42"/>
                <a:gd name="T22" fmla="*/ 16 w 28"/>
                <a:gd name="T23" fmla="*/ 35 h 42"/>
                <a:gd name="T24" fmla="*/ 13 w 28"/>
                <a:gd name="T25" fmla="*/ 30 h 42"/>
                <a:gd name="T26" fmla="*/ 9 w 28"/>
                <a:gd name="T27" fmla="*/ 25 h 42"/>
                <a:gd name="T28" fmla="*/ 4 w 28"/>
                <a:gd name="T29" fmla="*/ 18 h 42"/>
                <a:gd name="T30" fmla="*/ 0 w 28"/>
                <a:gd name="T31" fmla="*/ 11 h 42"/>
                <a:gd name="T32" fmla="*/ 2 w 28"/>
                <a:gd name="T33" fmla="*/ 3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2"/>
                <a:gd name="T53" fmla="*/ 28 w 28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2">
                  <a:moveTo>
                    <a:pt x="2" y="3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3" y="9"/>
                  </a:lnTo>
                  <a:lnTo>
                    <a:pt x="25" y="17"/>
                  </a:lnTo>
                  <a:lnTo>
                    <a:pt x="28" y="28"/>
                  </a:lnTo>
                  <a:lnTo>
                    <a:pt x="27" y="37"/>
                  </a:lnTo>
                  <a:lnTo>
                    <a:pt x="22" y="42"/>
                  </a:lnTo>
                  <a:lnTo>
                    <a:pt x="18" y="41"/>
                  </a:lnTo>
                  <a:lnTo>
                    <a:pt x="17" y="38"/>
                  </a:lnTo>
                  <a:lnTo>
                    <a:pt x="16" y="35"/>
                  </a:lnTo>
                  <a:lnTo>
                    <a:pt x="13" y="30"/>
                  </a:lnTo>
                  <a:lnTo>
                    <a:pt x="9" y="25"/>
                  </a:lnTo>
                  <a:lnTo>
                    <a:pt x="4" y="18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6" name="Freeform 83"/>
            <p:cNvSpPr>
              <a:spLocks/>
            </p:cNvSpPr>
            <p:nvPr/>
          </p:nvSpPr>
          <p:spPr bwMode="auto">
            <a:xfrm>
              <a:off x="4639" y="3991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6 w 38"/>
                <a:gd name="T3" fmla="*/ 3 h 34"/>
                <a:gd name="T4" fmla="*/ 30 w 38"/>
                <a:gd name="T5" fmla="*/ 0 h 34"/>
                <a:gd name="T6" fmla="*/ 24 w 38"/>
                <a:gd name="T7" fmla="*/ 1 h 34"/>
                <a:gd name="T8" fmla="*/ 18 w 38"/>
                <a:gd name="T9" fmla="*/ 4 h 34"/>
                <a:gd name="T10" fmla="*/ 12 w 38"/>
                <a:gd name="T11" fmla="*/ 10 h 34"/>
                <a:gd name="T12" fmla="*/ 4 w 38"/>
                <a:gd name="T13" fmla="*/ 17 h 34"/>
                <a:gd name="T14" fmla="*/ 0 w 38"/>
                <a:gd name="T15" fmla="*/ 26 h 34"/>
                <a:gd name="T16" fmla="*/ 2 w 38"/>
                <a:gd name="T17" fmla="*/ 33 h 34"/>
                <a:gd name="T18" fmla="*/ 5 w 38"/>
                <a:gd name="T19" fmla="*/ 34 h 34"/>
                <a:gd name="T20" fmla="*/ 9 w 38"/>
                <a:gd name="T21" fmla="*/ 31 h 34"/>
                <a:gd name="T22" fmla="*/ 12 w 38"/>
                <a:gd name="T23" fmla="*/ 29 h 34"/>
                <a:gd name="T24" fmla="*/ 15 w 38"/>
                <a:gd name="T25" fmla="*/ 26 h 34"/>
                <a:gd name="T26" fmla="*/ 21 w 38"/>
                <a:gd name="T27" fmla="*/ 24 h 34"/>
                <a:gd name="T28" fmla="*/ 29 w 38"/>
                <a:gd name="T29" fmla="*/ 22 h 34"/>
                <a:gd name="T30" fmla="*/ 36 w 38"/>
                <a:gd name="T31" fmla="*/ 17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6" y="3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2" y="10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2" y="33"/>
                  </a:lnTo>
                  <a:lnTo>
                    <a:pt x="5" y="34"/>
                  </a:lnTo>
                  <a:lnTo>
                    <a:pt x="9" y="31"/>
                  </a:lnTo>
                  <a:lnTo>
                    <a:pt x="12" y="29"/>
                  </a:lnTo>
                  <a:lnTo>
                    <a:pt x="15" y="26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6" y="1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7" name="Freeform 84"/>
            <p:cNvSpPr>
              <a:spLocks/>
            </p:cNvSpPr>
            <p:nvPr/>
          </p:nvSpPr>
          <p:spPr bwMode="auto">
            <a:xfrm>
              <a:off x="4506" y="3962"/>
              <a:ext cx="26" cy="43"/>
            </a:xfrm>
            <a:custGeom>
              <a:avLst/>
              <a:gdLst>
                <a:gd name="T0" fmla="*/ 2 w 26"/>
                <a:gd name="T1" fmla="*/ 4 h 43"/>
                <a:gd name="T2" fmla="*/ 8 w 26"/>
                <a:gd name="T3" fmla="*/ 0 h 43"/>
                <a:gd name="T4" fmla="*/ 14 w 26"/>
                <a:gd name="T5" fmla="*/ 1 h 43"/>
                <a:gd name="T6" fmla="*/ 19 w 26"/>
                <a:gd name="T7" fmla="*/ 4 h 43"/>
                <a:gd name="T8" fmla="*/ 22 w 26"/>
                <a:gd name="T9" fmla="*/ 10 h 43"/>
                <a:gd name="T10" fmla="*/ 24 w 26"/>
                <a:gd name="T11" fmla="*/ 18 h 43"/>
                <a:gd name="T12" fmla="*/ 26 w 26"/>
                <a:gd name="T13" fmla="*/ 29 h 43"/>
                <a:gd name="T14" fmla="*/ 25 w 26"/>
                <a:gd name="T15" fmla="*/ 39 h 43"/>
                <a:gd name="T16" fmla="*/ 21 w 26"/>
                <a:gd name="T17" fmla="*/ 43 h 43"/>
                <a:gd name="T18" fmla="*/ 18 w 26"/>
                <a:gd name="T19" fmla="*/ 42 h 43"/>
                <a:gd name="T20" fmla="*/ 15 w 26"/>
                <a:gd name="T21" fmla="*/ 39 h 43"/>
                <a:gd name="T22" fmla="*/ 14 w 26"/>
                <a:gd name="T23" fmla="*/ 35 h 43"/>
                <a:gd name="T24" fmla="*/ 13 w 26"/>
                <a:gd name="T25" fmla="*/ 31 h 43"/>
                <a:gd name="T26" fmla="*/ 9 w 26"/>
                <a:gd name="T27" fmla="*/ 26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4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6" y="29"/>
                  </a:lnTo>
                  <a:lnTo>
                    <a:pt x="25" y="39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9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8" name="Freeform 85"/>
            <p:cNvSpPr>
              <a:spLocks/>
            </p:cNvSpPr>
            <p:nvPr/>
          </p:nvSpPr>
          <p:spPr bwMode="auto">
            <a:xfrm>
              <a:off x="4545" y="3975"/>
              <a:ext cx="38" cy="34"/>
            </a:xfrm>
            <a:custGeom>
              <a:avLst/>
              <a:gdLst>
                <a:gd name="T0" fmla="*/ 38 w 38"/>
                <a:gd name="T1" fmla="*/ 9 h 34"/>
                <a:gd name="T2" fmla="*/ 36 w 38"/>
                <a:gd name="T3" fmla="*/ 2 h 34"/>
                <a:gd name="T4" fmla="*/ 30 w 38"/>
                <a:gd name="T5" fmla="*/ 0 h 34"/>
                <a:gd name="T6" fmla="*/ 24 w 38"/>
                <a:gd name="T7" fmla="*/ 1 h 34"/>
                <a:gd name="T8" fmla="*/ 18 w 38"/>
                <a:gd name="T9" fmla="*/ 4 h 34"/>
                <a:gd name="T10" fmla="*/ 11 w 38"/>
                <a:gd name="T11" fmla="*/ 9 h 34"/>
                <a:gd name="T12" fmla="*/ 5 w 38"/>
                <a:gd name="T13" fmla="*/ 18 h 34"/>
                <a:gd name="T14" fmla="*/ 0 w 38"/>
                <a:gd name="T15" fmla="*/ 26 h 34"/>
                <a:gd name="T16" fmla="*/ 2 w 38"/>
                <a:gd name="T17" fmla="*/ 32 h 34"/>
                <a:gd name="T18" fmla="*/ 5 w 38"/>
                <a:gd name="T19" fmla="*/ 34 h 34"/>
                <a:gd name="T20" fmla="*/ 8 w 38"/>
                <a:gd name="T21" fmla="*/ 32 h 34"/>
                <a:gd name="T22" fmla="*/ 11 w 38"/>
                <a:gd name="T23" fmla="*/ 29 h 34"/>
                <a:gd name="T24" fmla="*/ 15 w 38"/>
                <a:gd name="T25" fmla="*/ 27 h 34"/>
                <a:gd name="T26" fmla="*/ 20 w 38"/>
                <a:gd name="T27" fmla="*/ 24 h 34"/>
                <a:gd name="T28" fmla="*/ 29 w 38"/>
                <a:gd name="T29" fmla="*/ 22 h 34"/>
                <a:gd name="T30" fmla="*/ 36 w 38"/>
                <a:gd name="T31" fmla="*/ 18 h 34"/>
                <a:gd name="T32" fmla="*/ 38 w 38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9"/>
                  </a:moveTo>
                  <a:lnTo>
                    <a:pt x="36" y="2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5" y="18"/>
                  </a:lnTo>
                  <a:lnTo>
                    <a:pt x="0" y="26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6" y="18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79" name="Freeform 86"/>
            <p:cNvSpPr>
              <a:spLocks/>
            </p:cNvSpPr>
            <p:nvPr/>
          </p:nvSpPr>
          <p:spPr bwMode="auto">
            <a:xfrm>
              <a:off x="4487" y="4010"/>
              <a:ext cx="35" cy="36"/>
            </a:xfrm>
            <a:custGeom>
              <a:avLst/>
              <a:gdLst>
                <a:gd name="T0" fmla="*/ 0 w 35"/>
                <a:gd name="T1" fmla="*/ 28 h 36"/>
                <a:gd name="T2" fmla="*/ 5 w 35"/>
                <a:gd name="T3" fmla="*/ 33 h 36"/>
                <a:gd name="T4" fmla="*/ 10 w 35"/>
                <a:gd name="T5" fmla="*/ 36 h 36"/>
                <a:gd name="T6" fmla="*/ 16 w 35"/>
                <a:gd name="T7" fmla="*/ 33 h 36"/>
                <a:gd name="T8" fmla="*/ 21 w 35"/>
                <a:gd name="T9" fmla="*/ 30 h 36"/>
                <a:gd name="T10" fmla="*/ 27 w 35"/>
                <a:gd name="T11" fmla="*/ 23 h 36"/>
                <a:gd name="T12" fmla="*/ 32 w 35"/>
                <a:gd name="T13" fmla="*/ 15 h 36"/>
                <a:gd name="T14" fmla="*/ 35 w 35"/>
                <a:gd name="T15" fmla="*/ 7 h 36"/>
                <a:gd name="T16" fmla="*/ 33 w 35"/>
                <a:gd name="T17" fmla="*/ 0 h 36"/>
                <a:gd name="T18" fmla="*/ 30 w 35"/>
                <a:gd name="T19" fmla="*/ 0 h 36"/>
                <a:gd name="T20" fmla="*/ 27 w 35"/>
                <a:gd name="T21" fmla="*/ 3 h 36"/>
                <a:gd name="T22" fmla="*/ 24 w 35"/>
                <a:gd name="T23" fmla="*/ 6 h 36"/>
                <a:gd name="T24" fmla="*/ 21 w 35"/>
                <a:gd name="T25" fmla="*/ 9 h 36"/>
                <a:gd name="T26" fmla="*/ 16 w 35"/>
                <a:gd name="T27" fmla="*/ 11 h 36"/>
                <a:gd name="T28" fmla="*/ 8 w 35"/>
                <a:gd name="T29" fmla="*/ 15 h 36"/>
                <a:gd name="T30" fmla="*/ 1 w 35"/>
                <a:gd name="T31" fmla="*/ 20 h 36"/>
                <a:gd name="T32" fmla="*/ 0 w 35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8"/>
                  </a:moveTo>
                  <a:lnTo>
                    <a:pt x="5" y="33"/>
                  </a:lnTo>
                  <a:lnTo>
                    <a:pt x="10" y="36"/>
                  </a:lnTo>
                  <a:lnTo>
                    <a:pt x="16" y="33"/>
                  </a:lnTo>
                  <a:lnTo>
                    <a:pt x="21" y="30"/>
                  </a:lnTo>
                  <a:lnTo>
                    <a:pt x="27" y="23"/>
                  </a:lnTo>
                  <a:lnTo>
                    <a:pt x="32" y="15"/>
                  </a:lnTo>
                  <a:lnTo>
                    <a:pt x="35" y="7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3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5"/>
                  </a:lnTo>
                  <a:lnTo>
                    <a:pt x="1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0" name="Freeform 87"/>
            <p:cNvSpPr>
              <a:spLocks/>
            </p:cNvSpPr>
            <p:nvPr/>
          </p:nvSpPr>
          <p:spPr bwMode="auto">
            <a:xfrm>
              <a:off x="4536" y="4017"/>
              <a:ext cx="29" cy="40"/>
            </a:xfrm>
            <a:custGeom>
              <a:avLst/>
              <a:gdLst>
                <a:gd name="T0" fmla="*/ 28 w 29"/>
                <a:gd name="T1" fmla="*/ 34 h 40"/>
                <a:gd name="T2" fmla="*/ 23 w 29"/>
                <a:gd name="T3" fmla="*/ 38 h 40"/>
                <a:gd name="T4" fmla="*/ 17 w 29"/>
                <a:gd name="T5" fmla="*/ 40 h 40"/>
                <a:gd name="T6" fmla="*/ 12 w 29"/>
                <a:gd name="T7" fmla="*/ 36 h 40"/>
                <a:gd name="T8" fmla="*/ 7 w 29"/>
                <a:gd name="T9" fmla="*/ 32 h 40"/>
                <a:gd name="T10" fmla="*/ 4 w 29"/>
                <a:gd name="T11" fmla="*/ 24 h 40"/>
                <a:gd name="T12" fmla="*/ 1 w 29"/>
                <a:gd name="T13" fmla="*/ 14 h 40"/>
                <a:gd name="T14" fmla="*/ 0 w 29"/>
                <a:gd name="T15" fmla="*/ 4 h 40"/>
                <a:gd name="T16" fmla="*/ 3 w 29"/>
                <a:gd name="T17" fmla="*/ 0 h 40"/>
                <a:gd name="T18" fmla="*/ 7 w 29"/>
                <a:gd name="T19" fmla="*/ 0 h 40"/>
                <a:gd name="T20" fmla="*/ 9 w 29"/>
                <a:gd name="T21" fmla="*/ 2 h 40"/>
                <a:gd name="T22" fmla="*/ 11 w 29"/>
                <a:gd name="T23" fmla="*/ 7 h 40"/>
                <a:gd name="T24" fmla="*/ 13 w 29"/>
                <a:gd name="T25" fmla="*/ 10 h 40"/>
                <a:gd name="T26" fmla="*/ 17 w 29"/>
                <a:gd name="T27" fmla="*/ 13 h 40"/>
                <a:gd name="T28" fmla="*/ 24 w 29"/>
                <a:gd name="T29" fmla="*/ 19 h 40"/>
                <a:gd name="T30" fmla="*/ 29 w 29"/>
                <a:gd name="T31" fmla="*/ 25 h 40"/>
                <a:gd name="T32" fmla="*/ 28 w 29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4"/>
                  </a:moveTo>
                  <a:lnTo>
                    <a:pt x="23" y="38"/>
                  </a:lnTo>
                  <a:lnTo>
                    <a:pt x="17" y="40"/>
                  </a:lnTo>
                  <a:lnTo>
                    <a:pt x="12" y="36"/>
                  </a:lnTo>
                  <a:lnTo>
                    <a:pt x="7" y="32"/>
                  </a:lnTo>
                  <a:lnTo>
                    <a:pt x="4" y="24"/>
                  </a:lnTo>
                  <a:lnTo>
                    <a:pt x="1" y="14"/>
                  </a:lnTo>
                  <a:lnTo>
                    <a:pt x="0" y="4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7" y="13"/>
                  </a:lnTo>
                  <a:lnTo>
                    <a:pt x="24" y="19"/>
                  </a:lnTo>
                  <a:lnTo>
                    <a:pt x="29" y="25"/>
                  </a:lnTo>
                  <a:lnTo>
                    <a:pt x="28" y="3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1" name="Freeform 88"/>
            <p:cNvSpPr>
              <a:spLocks/>
            </p:cNvSpPr>
            <p:nvPr/>
          </p:nvSpPr>
          <p:spPr bwMode="auto">
            <a:xfrm>
              <a:off x="5001" y="3747"/>
              <a:ext cx="26" cy="43"/>
            </a:xfrm>
            <a:custGeom>
              <a:avLst/>
              <a:gdLst>
                <a:gd name="T0" fmla="*/ 2 w 26"/>
                <a:gd name="T1" fmla="*/ 3 h 43"/>
                <a:gd name="T2" fmla="*/ 8 w 26"/>
                <a:gd name="T3" fmla="*/ 0 h 43"/>
                <a:gd name="T4" fmla="*/ 14 w 26"/>
                <a:gd name="T5" fmla="*/ 0 h 43"/>
                <a:gd name="T6" fmla="*/ 19 w 26"/>
                <a:gd name="T7" fmla="*/ 4 h 43"/>
                <a:gd name="T8" fmla="*/ 22 w 26"/>
                <a:gd name="T9" fmla="*/ 10 h 43"/>
                <a:gd name="T10" fmla="*/ 24 w 26"/>
                <a:gd name="T11" fmla="*/ 17 h 43"/>
                <a:gd name="T12" fmla="*/ 26 w 26"/>
                <a:gd name="T13" fmla="*/ 27 h 43"/>
                <a:gd name="T14" fmla="*/ 25 w 26"/>
                <a:gd name="T15" fmla="*/ 37 h 43"/>
                <a:gd name="T16" fmla="*/ 21 w 26"/>
                <a:gd name="T17" fmla="*/ 43 h 43"/>
                <a:gd name="T18" fmla="*/ 18 w 26"/>
                <a:gd name="T19" fmla="*/ 42 h 43"/>
                <a:gd name="T20" fmla="*/ 15 w 26"/>
                <a:gd name="T21" fmla="*/ 38 h 43"/>
                <a:gd name="T22" fmla="*/ 14 w 26"/>
                <a:gd name="T23" fmla="*/ 34 h 43"/>
                <a:gd name="T24" fmla="*/ 13 w 26"/>
                <a:gd name="T25" fmla="*/ 29 h 43"/>
                <a:gd name="T26" fmla="*/ 9 w 26"/>
                <a:gd name="T27" fmla="*/ 25 h 43"/>
                <a:gd name="T28" fmla="*/ 3 w 26"/>
                <a:gd name="T29" fmla="*/ 19 h 43"/>
                <a:gd name="T30" fmla="*/ 0 w 26"/>
                <a:gd name="T31" fmla="*/ 11 h 43"/>
                <a:gd name="T32" fmla="*/ 2 w 26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3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2" y="10"/>
                  </a:lnTo>
                  <a:lnTo>
                    <a:pt x="24" y="17"/>
                  </a:lnTo>
                  <a:lnTo>
                    <a:pt x="26" y="27"/>
                  </a:lnTo>
                  <a:lnTo>
                    <a:pt x="25" y="37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3" y="29"/>
                  </a:lnTo>
                  <a:lnTo>
                    <a:pt x="9" y="25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2" name="Freeform 89"/>
            <p:cNvSpPr>
              <a:spLocks/>
            </p:cNvSpPr>
            <p:nvPr/>
          </p:nvSpPr>
          <p:spPr bwMode="auto">
            <a:xfrm>
              <a:off x="4982" y="3794"/>
              <a:ext cx="35" cy="36"/>
            </a:xfrm>
            <a:custGeom>
              <a:avLst/>
              <a:gdLst>
                <a:gd name="T0" fmla="*/ 0 w 35"/>
                <a:gd name="T1" fmla="*/ 29 h 36"/>
                <a:gd name="T2" fmla="*/ 5 w 35"/>
                <a:gd name="T3" fmla="*/ 34 h 36"/>
                <a:gd name="T4" fmla="*/ 10 w 35"/>
                <a:gd name="T5" fmla="*/ 36 h 36"/>
                <a:gd name="T6" fmla="*/ 16 w 35"/>
                <a:gd name="T7" fmla="*/ 35 h 36"/>
                <a:gd name="T8" fmla="*/ 21 w 35"/>
                <a:gd name="T9" fmla="*/ 32 h 36"/>
                <a:gd name="T10" fmla="*/ 27 w 35"/>
                <a:gd name="T11" fmla="*/ 25 h 36"/>
                <a:gd name="T12" fmla="*/ 32 w 35"/>
                <a:gd name="T13" fmla="*/ 17 h 36"/>
                <a:gd name="T14" fmla="*/ 35 w 35"/>
                <a:gd name="T15" fmla="*/ 7 h 36"/>
                <a:gd name="T16" fmla="*/ 33 w 35"/>
                <a:gd name="T17" fmla="*/ 1 h 36"/>
                <a:gd name="T18" fmla="*/ 30 w 35"/>
                <a:gd name="T19" fmla="*/ 0 h 36"/>
                <a:gd name="T20" fmla="*/ 27 w 35"/>
                <a:gd name="T21" fmla="*/ 2 h 36"/>
                <a:gd name="T22" fmla="*/ 24 w 35"/>
                <a:gd name="T23" fmla="*/ 6 h 36"/>
                <a:gd name="T24" fmla="*/ 21 w 35"/>
                <a:gd name="T25" fmla="*/ 9 h 36"/>
                <a:gd name="T26" fmla="*/ 16 w 35"/>
                <a:gd name="T27" fmla="*/ 11 h 36"/>
                <a:gd name="T28" fmla="*/ 8 w 35"/>
                <a:gd name="T29" fmla="*/ 15 h 36"/>
                <a:gd name="T30" fmla="*/ 1 w 35"/>
                <a:gd name="T31" fmla="*/ 21 h 36"/>
                <a:gd name="T32" fmla="*/ 0 w 35"/>
                <a:gd name="T33" fmla="*/ 29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9"/>
                  </a:moveTo>
                  <a:lnTo>
                    <a:pt x="5" y="34"/>
                  </a:lnTo>
                  <a:lnTo>
                    <a:pt x="10" y="36"/>
                  </a:lnTo>
                  <a:lnTo>
                    <a:pt x="16" y="35"/>
                  </a:lnTo>
                  <a:lnTo>
                    <a:pt x="21" y="32"/>
                  </a:lnTo>
                  <a:lnTo>
                    <a:pt x="27" y="25"/>
                  </a:lnTo>
                  <a:lnTo>
                    <a:pt x="32" y="17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5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3" name="Freeform 90"/>
            <p:cNvSpPr>
              <a:spLocks/>
            </p:cNvSpPr>
            <p:nvPr/>
          </p:nvSpPr>
          <p:spPr bwMode="auto">
            <a:xfrm>
              <a:off x="5031" y="3801"/>
              <a:ext cx="29" cy="40"/>
            </a:xfrm>
            <a:custGeom>
              <a:avLst/>
              <a:gdLst>
                <a:gd name="T0" fmla="*/ 28 w 29"/>
                <a:gd name="T1" fmla="*/ 36 h 40"/>
                <a:gd name="T2" fmla="*/ 23 w 29"/>
                <a:gd name="T3" fmla="*/ 40 h 40"/>
                <a:gd name="T4" fmla="*/ 17 w 29"/>
                <a:gd name="T5" fmla="*/ 40 h 40"/>
                <a:gd name="T6" fmla="*/ 12 w 29"/>
                <a:gd name="T7" fmla="*/ 37 h 40"/>
                <a:gd name="T8" fmla="*/ 7 w 29"/>
                <a:gd name="T9" fmla="*/ 33 h 40"/>
                <a:gd name="T10" fmla="*/ 4 w 29"/>
                <a:gd name="T11" fmla="*/ 25 h 40"/>
                <a:gd name="T12" fmla="*/ 1 w 29"/>
                <a:gd name="T13" fmla="*/ 14 h 40"/>
                <a:gd name="T14" fmla="*/ 0 w 29"/>
                <a:gd name="T15" fmla="*/ 5 h 40"/>
                <a:gd name="T16" fmla="*/ 3 w 29"/>
                <a:gd name="T17" fmla="*/ 0 h 40"/>
                <a:gd name="T18" fmla="*/ 7 w 29"/>
                <a:gd name="T19" fmla="*/ 0 h 40"/>
                <a:gd name="T20" fmla="*/ 9 w 29"/>
                <a:gd name="T21" fmla="*/ 3 h 40"/>
                <a:gd name="T22" fmla="*/ 11 w 29"/>
                <a:gd name="T23" fmla="*/ 6 h 40"/>
                <a:gd name="T24" fmla="*/ 13 w 29"/>
                <a:gd name="T25" fmla="*/ 11 h 40"/>
                <a:gd name="T26" fmla="*/ 17 w 29"/>
                <a:gd name="T27" fmla="*/ 15 h 40"/>
                <a:gd name="T28" fmla="*/ 24 w 29"/>
                <a:gd name="T29" fmla="*/ 21 h 40"/>
                <a:gd name="T30" fmla="*/ 29 w 29"/>
                <a:gd name="T31" fmla="*/ 27 h 40"/>
                <a:gd name="T32" fmla="*/ 28 w 29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6"/>
                  </a:moveTo>
                  <a:lnTo>
                    <a:pt x="23" y="40"/>
                  </a:lnTo>
                  <a:lnTo>
                    <a:pt x="17" y="40"/>
                  </a:lnTo>
                  <a:lnTo>
                    <a:pt x="12" y="37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7" y="0"/>
                  </a:lnTo>
                  <a:lnTo>
                    <a:pt x="9" y="3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1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4" name="Freeform 91"/>
            <p:cNvSpPr>
              <a:spLocks/>
            </p:cNvSpPr>
            <p:nvPr/>
          </p:nvSpPr>
          <p:spPr bwMode="auto">
            <a:xfrm>
              <a:off x="4961" y="3842"/>
              <a:ext cx="28" cy="43"/>
            </a:xfrm>
            <a:custGeom>
              <a:avLst/>
              <a:gdLst>
                <a:gd name="T0" fmla="*/ 3 w 28"/>
                <a:gd name="T1" fmla="*/ 5 h 43"/>
                <a:gd name="T2" fmla="*/ 9 w 28"/>
                <a:gd name="T3" fmla="*/ 0 h 43"/>
                <a:gd name="T4" fmla="*/ 15 w 28"/>
                <a:gd name="T5" fmla="*/ 1 h 43"/>
                <a:gd name="T6" fmla="*/ 20 w 28"/>
                <a:gd name="T7" fmla="*/ 5 h 43"/>
                <a:gd name="T8" fmla="*/ 23 w 28"/>
                <a:gd name="T9" fmla="*/ 10 h 43"/>
                <a:gd name="T10" fmla="*/ 26 w 28"/>
                <a:gd name="T11" fmla="*/ 18 h 43"/>
                <a:gd name="T12" fmla="*/ 28 w 28"/>
                <a:gd name="T13" fmla="*/ 29 h 43"/>
                <a:gd name="T14" fmla="*/ 27 w 28"/>
                <a:gd name="T15" fmla="*/ 39 h 43"/>
                <a:gd name="T16" fmla="*/ 22 w 28"/>
                <a:gd name="T17" fmla="*/ 43 h 43"/>
                <a:gd name="T18" fmla="*/ 18 w 28"/>
                <a:gd name="T19" fmla="*/ 43 h 43"/>
                <a:gd name="T20" fmla="*/ 17 w 28"/>
                <a:gd name="T21" fmla="*/ 40 h 43"/>
                <a:gd name="T22" fmla="*/ 16 w 28"/>
                <a:gd name="T23" fmla="*/ 36 h 43"/>
                <a:gd name="T24" fmla="*/ 14 w 28"/>
                <a:gd name="T25" fmla="*/ 31 h 43"/>
                <a:gd name="T26" fmla="*/ 9 w 28"/>
                <a:gd name="T27" fmla="*/ 27 h 43"/>
                <a:gd name="T28" fmla="*/ 4 w 28"/>
                <a:gd name="T29" fmla="*/ 20 h 43"/>
                <a:gd name="T30" fmla="*/ 0 w 28"/>
                <a:gd name="T31" fmla="*/ 12 h 43"/>
                <a:gd name="T32" fmla="*/ 3 w 28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3" y="5"/>
                  </a:moveTo>
                  <a:lnTo>
                    <a:pt x="9" y="0"/>
                  </a:lnTo>
                  <a:lnTo>
                    <a:pt x="15" y="1"/>
                  </a:lnTo>
                  <a:lnTo>
                    <a:pt x="20" y="5"/>
                  </a:lnTo>
                  <a:lnTo>
                    <a:pt x="23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7" y="39"/>
                  </a:lnTo>
                  <a:lnTo>
                    <a:pt x="22" y="43"/>
                  </a:lnTo>
                  <a:lnTo>
                    <a:pt x="18" y="43"/>
                  </a:lnTo>
                  <a:lnTo>
                    <a:pt x="17" y="40"/>
                  </a:lnTo>
                  <a:lnTo>
                    <a:pt x="16" y="36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5" name="Freeform 92"/>
            <p:cNvSpPr>
              <a:spLocks/>
            </p:cNvSpPr>
            <p:nvPr/>
          </p:nvSpPr>
          <p:spPr bwMode="auto">
            <a:xfrm>
              <a:off x="5001" y="3856"/>
              <a:ext cx="38" cy="34"/>
            </a:xfrm>
            <a:custGeom>
              <a:avLst/>
              <a:gdLst>
                <a:gd name="T0" fmla="*/ 38 w 38"/>
                <a:gd name="T1" fmla="*/ 9 h 34"/>
                <a:gd name="T2" fmla="*/ 36 w 38"/>
                <a:gd name="T3" fmla="*/ 3 h 34"/>
                <a:gd name="T4" fmla="*/ 31 w 38"/>
                <a:gd name="T5" fmla="*/ 0 h 34"/>
                <a:gd name="T6" fmla="*/ 24 w 38"/>
                <a:gd name="T7" fmla="*/ 1 h 34"/>
                <a:gd name="T8" fmla="*/ 18 w 38"/>
                <a:gd name="T9" fmla="*/ 3 h 34"/>
                <a:gd name="T10" fmla="*/ 11 w 38"/>
                <a:gd name="T11" fmla="*/ 8 h 34"/>
                <a:gd name="T12" fmla="*/ 4 w 38"/>
                <a:gd name="T13" fmla="*/ 17 h 34"/>
                <a:gd name="T14" fmla="*/ 0 w 38"/>
                <a:gd name="T15" fmla="*/ 26 h 34"/>
                <a:gd name="T16" fmla="*/ 1 w 38"/>
                <a:gd name="T17" fmla="*/ 31 h 34"/>
                <a:gd name="T18" fmla="*/ 4 w 38"/>
                <a:gd name="T19" fmla="*/ 34 h 34"/>
                <a:gd name="T20" fmla="*/ 9 w 38"/>
                <a:gd name="T21" fmla="*/ 31 h 34"/>
                <a:gd name="T22" fmla="*/ 12 w 38"/>
                <a:gd name="T23" fmla="*/ 28 h 34"/>
                <a:gd name="T24" fmla="*/ 15 w 38"/>
                <a:gd name="T25" fmla="*/ 26 h 34"/>
                <a:gd name="T26" fmla="*/ 21 w 38"/>
                <a:gd name="T27" fmla="*/ 24 h 34"/>
                <a:gd name="T28" fmla="*/ 30 w 38"/>
                <a:gd name="T29" fmla="*/ 22 h 34"/>
                <a:gd name="T30" fmla="*/ 36 w 38"/>
                <a:gd name="T31" fmla="*/ 17 h 34"/>
                <a:gd name="T32" fmla="*/ 38 w 38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9"/>
                  </a:moveTo>
                  <a:lnTo>
                    <a:pt x="36" y="3"/>
                  </a:lnTo>
                  <a:lnTo>
                    <a:pt x="31" y="0"/>
                  </a:lnTo>
                  <a:lnTo>
                    <a:pt x="24" y="1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1"/>
                  </a:lnTo>
                  <a:lnTo>
                    <a:pt x="4" y="34"/>
                  </a:lnTo>
                  <a:lnTo>
                    <a:pt x="9" y="31"/>
                  </a:lnTo>
                  <a:lnTo>
                    <a:pt x="12" y="28"/>
                  </a:lnTo>
                  <a:lnTo>
                    <a:pt x="15" y="26"/>
                  </a:lnTo>
                  <a:lnTo>
                    <a:pt x="21" y="24"/>
                  </a:lnTo>
                  <a:lnTo>
                    <a:pt x="30" y="22"/>
                  </a:lnTo>
                  <a:lnTo>
                    <a:pt x="36" y="17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6" name="Freeform 93"/>
            <p:cNvSpPr>
              <a:spLocks/>
            </p:cNvSpPr>
            <p:nvPr/>
          </p:nvSpPr>
          <p:spPr bwMode="auto">
            <a:xfrm>
              <a:off x="4944" y="3891"/>
              <a:ext cx="35" cy="36"/>
            </a:xfrm>
            <a:custGeom>
              <a:avLst/>
              <a:gdLst>
                <a:gd name="T0" fmla="*/ 0 w 35"/>
                <a:gd name="T1" fmla="*/ 28 h 36"/>
                <a:gd name="T2" fmla="*/ 3 w 35"/>
                <a:gd name="T3" fmla="*/ 34 h 36"/>
                <a:gd name="T4" fmla="*/ 9 w 35"/>
                <a:gd name="T5" fmla="*/ 36 h 36"/>
                <a:gd name="T6" fmla="*/ 15 w 35"/>
                <a:gd name="T7" fmla="*/ 35 h 36"/>
                <a:gd name="T8" fmla="*/ 21 w 35"/>
                <a:gd name="T9" fmla="*/ 32 h 36"/>
                <a:gd name="T10" fmla="*/ 26 w 35"/>
                <a:gd name="T11" fmla="*/ 25 h 36"/>
                <a:gd name="T12" fmla="*/ 32 w 35"/>
                <a:gd name="T13" fmla="*/ 15 h 36"/>
                <a:gd name="T14" fmla="*/ 35 w 35"/>
                <a:gd name="T15" fmla="*/ 6 h 36"/>
                <a:gd name="T16" fmla="*/ 33 w 35"/>
                <a:gd name="T17" fmla="*/ 1 h 36"/>
                <a:gd name="T18" fmla="*/ 28 w 35"/>
                <a:gd name="T19" fmla="*/ 0 h 36"/>
                <a:gd name="T20" fmla="*/ 26 w 35"/>
                <a:gd name="T21" fmla="*/ 2 h 36"/>
                <a:gd name="T22" fmla="*/ 24 w 35"/>
                <a:gd name="T23" fmla="*/ 5 h 36"/>
                <a:gd name="T24" fmla="*/ 21 w 35"/>
                <a:gd name="T25" fmla="*/ 8 h 36"/>
                <a:gd name="T26" fmla="*/ 15 w 35"/>
                <a:gd name="T27" fmla="*/ 11 h 36"/>
                <a:gd name="T28" fmla="*/ 8 w 35"/>
                <a:gd name="T29" fmla="*/ 15 h 36"/>
                <a:gd name="T30" fmla="*/ 1 w 35"/>
                <a:gd name="T31" fmla="*/ 21 h 36"/>
                <a:gd name="T32" fmla="*/ 0 w 35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8"/>
                  </a:moveTo>
                  <a:lnTo>
                    <a:pt x="3" y="34"/>
                  </a:lnTo>
                  <a:lnTo>
                    <a:pt x="9" y="36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5"/>
                  </a:lnTo>
                  <a:lnTo>
                    <a:pt x="32" y="15"/>
                  </a:lnTo>
                  <a:lnTo>
                    <a:pt x="35" y="6"/>
                  </a:lnTo>
                  <a:lnTo>
                    <a:pt x="33" y="1"/>
                  </a:lnTo>
                  <a:lnTo>
                    <a:pt x="28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1" y="2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7" name="Freeform 94"/>
            <p:cNvSpPr>
              <a:spLocks/>
            </p:cNvSpPr>
            <p:nvPr/>
          </p:nvSpPr>
          <p:spPr bwMode="auto">
            <a:xfrm>
              <a:off x="4992" y="3897"/>
              <a:ext cx="29" cy="41"/>
            </a:xfrm>
            <a:custGeom>
              <a:avLst/>
              <a:gdLst>
                <a:gd name="T0" fmla="*/ 28 w 29"/>
                <a:gd name="T1" fmla="*/ 35 h 41"/>
                <a:gd name="T2" fmla="*/ 22 w 29"/>
                <a:gd name="T3" fmla="*/ 41 h 41"/>
                <a:gd name="T4" fmla="*/ 17 w 29"/>
                <a:gd name="T5" fmla="*/ 41 h 41"/>
                <a:gd name="T6" fmla="*/ 11 w 29"/>
                <a:gd name="T7" fmla="*/ 38 h 41"/>
                <a:gd name="T8" fmla="*/ 7 w 29"/>
                <a:gd name="T9" fmla="*/ 33 h 41"/>
                <a:gd name="T10" fmla="*/ 3 w 29"/>
                <a:gd name="T11" fmla="*/ 26 h 41"/>
                <a:gd name="T12" fmla="*/ 0 w 29"/>
                <a:gd name="T13" fmla="*/ 15 h 41"/>
                <a:gd name="T14" fmla="*/ 0 w 29"/>
                <a:gd name="T15" fmla="*/ 6 h 41"/>
                <a:gd name="T16" fmla="*/ 3 w 29"/>
                <a:gd name="T17" fmla="*/ 0 h 41"/>
                <a:gd name="T18" fmla="*/ 8 w 29"/>
                <a:gd name="T19" fmla="*/ 0 h 41"/>
                <a:gd name="T20" fmla="*/ 10 w 29"/>
                <a:gd name="T21" fmla="*/ 4 h 41"/>
                <a:gd name="T22" fmla="*/ 11 w 29"/>
                <a:gd name="T23" fmla="*/ 7 h 41"/>
                <a:gd name="T24" fmla="*/ 13 w 29"/>
                <a:gd name="T25" fmla="*/ 11 h 41"/>
                <a:gd name="T26" fmla="*/ 18 w 29"/>
                <a:gd name="T27" fmla="*/ 16 h 41"/>
                <a:gd name="T28" fmla="*/ 24 w 29"/>
                <a:gd name="T29" fmla="*/ 21 h 41"/>
                <a:gd name="T30" fmla="*/ 29 w 29"/>
                <a:gd name="T31" fmla="*/ 28 h 41"/>
                <a:gd name="T32" fmla="*/ 28 w 29"/>
                <a:gd name="T33" fmla="*/ 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5"/>
                  </a:moveTo>
                  <a:lnTo>
                    <a:pt x="22" y="41"/>
                  </a:lnTo>
                  <a:lnTo>
                    <a:pt x="17" y="41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3" y="26"/>
                  </a:lnTo>
                  <a:lnTo>
                    <a:pt x="0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4" y="21"/>
                  </a:lnTo>
                  <a:lnTo>
                    <a:pt x="29" y="28"/>
                  </a:lnTo>
                  <a:lnTo>
                    <a:pt x="28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8" name="Freeform 95"/>
            <p:cNvSpPr>
              <a:spLocks/>
            </p:cNvSpPr>
            <p:nvPr/>
          </p:nvSpPr>
          <p:spPr bwMode="auto">
            <a:xfrm>
              <a:off x="5054" y="3863"/>
              <a:ext cx="27" cy="43"/>
            </a:xfrm>
            <a:custGeom>
              <a:avLst/>
              <a:gdLst>
                <a:gd name="T0" fmla="*/ 2 w 27"/>
                <a:gd name="T1" fmla="*/ 5 h 43"/>
                <a:gd name="T2" fmla="*/ 8 w 27"/>
                <a:gd name="T3" fmla="*/ 0 h 43"/>
                <a:gd name="T4" fmla="*/ 14 w 27"/>
                <a:gd name="T5" fmla="*/ 0 h 43"/>
                <a:gd name="T6" fmla="*/ 19 w 27"/>
                <a:gd name="T7" fmla="*/ 5 h 43"/>
                <a:gd name="T8" fmla="*/ 23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9 h 43"/>
                <a:gd name="T16" fmla="*/ 22 w 27"/>
                <a:gd name="T17" fmla="*/ 43 h 43"/>
                <a:gd name="T18" fmla="*/ 17 w 27"/>
                <a:gd name="T19" fmla="*/ 42 h 43"/>
                <a:gd name="T20" fmla="*/ 16 w 27"/>
                <a:gd name="T21" fmla="*/ 39 h 43"/>
                <a:gd name="T22" fmla="*/ 15 w 27"/>
                <a:gd name="T23" fmla="*/ 35 h 43"/>
                <a:gd name="T24" fmla="*/ 13 w 27"/>
                <a:gd name="T25" fmla="*/ 31 h 43"/>
                <a:gd name="T26" fmla="*/ 8 w 27"/>
                <a:gd name="T27" fmla="*/ 27 h 43"/>
                <a:gd name="T28" fmla="*/ 3 w 27"/>
                <a:gd name="T29" fmla="*/ 20 h 43"/>
                <a:gd name="T30" fmla="*/ 0 w 27"/>
                <a:gd name="T31" fmla="*/ 12 h 43"/>
                <a:gd name="T32" fmla="*/ 2 w 27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2" y="5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9" y="5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9"/>
                  </a:lnTo>
                  <a:lnTo>
                    <a:pt x="22" y="43"/>
                  </a:lnTo>
                  <a:lnTo>
                    <a:pt x="17" y="42"/>
                  </a:lnTo>
                  <a:lnTo>
                    <a:pt x="16" y="39"/>
                  </a:lnTo>
                  <a:lnTo>
                    <a:pt x="15" y="35"/>
                  </a:lnTo>
                  <a:lnTo>
                    <a:pt x="13" y="31"/>
                  </a:lnTo>
                  <a:lnTo>
                    <a:pt x="8" y="27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89" name="Freeform 96"/>
            <p:cNvSpPr>
              <a:spLocks/>
            </p:cNvSpPr>
            <p:nvPr/>
          </p:nvSpPr>
          <p:spPr bwMode="auto">
            <a:xfrm>
              <a:off x="5036" y="3910"/>
              <a:ext cx="35" cy="38"/>
            </a:xfrm>
            <a:custGeom>
              <a:avLst/>
              <a:gdLst>
                <a:gd name="T0" fmla="*/ 0 w 35"/>
                <a:gd name="T1" fmla="*/ 30 h 38"/>
                <a:gd name="T2" fmla="*/ 3 w 35"/>
                <a:gd name="T3" fmla="*/ 36 h 38"/>
                <a:gd name="T4" fmla="*/ 9 w 35"/>
                <a:gd name="T5" fmla="*/ 38 h 38"/>
                <a:gd name="T6" fmla="*/ 15 w 35"/>
                <a:gd name="T7" fmla="*/ 36 h 38"/>
                <a:gd name="T8" fmla="*/ 21 w 35"/>
                <a:gd name="T9" fmla="*/ 32 h 38"/>
                <a:gd name="T10" fmla="*/ 26 w 35"/>
                <a:gd name="T11" fmla="*/ 26 h 38"/>
                <a:gd name="T12" fmla="*/ 32 w 35"/>
                <a:gd name="T13" fmla="*/ 17 h 38"/>
                <a:gd name="T14" fmla="*/ 35 w 35"/>
                <a:gd name="T15" fmla="*/ 8 h 38"/>
                <a:gd name="T16" fmla="*/ 33 w 35"/>
                <a:gd name="T17" fmla="*/ 2 h 38"/>
                <a:gd name="T18" fmla="*/ 29 w 35"/>
                <a:gd name="T19" fmla="*/ 0 h 38"/>
                <a:gd name="T20" fmla="*/ 26 w 35"/>
                <a:gd name="T21" fmla="*/ 3 h 38"/>
                <a:gd name="T22" fmla="*/ 24 w 35"/>
                <a:gd name="T23" fmla="*/ 6 h 38"/>
                <a:gd name="T24" fmla="*/ 21 w 35"/>
                <a:gd name="T25" fmla="*/ 9 h 38"/>
                <a:gd name="T26" fmla="*/ 15 w 35"/>
                <a:gd name="T27" fmla="*/ 11 h 38"/>
                <a:gd name="T28" fmla="*/ 8 w 35"/>
                <a:gd name="T29" fmla="*/ 16 h 38"/>
                <a:gd name="T30" fmla="*/ 1 w 35"/>
                <a:gd name="T31" fmla="*/ 21 h 38"/>
                <a:gd name="T32" fmla="*/ 0 w 35"/>
                <a:gd name="T33" fmla="*/ 3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8"/>
                <a:gd name="T53" fmla="*/ 35 w 35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8">
                  <a:moveTo>
                    <a:pt x="0" y="30"/>
                  </a:moveTo>
                  <a:lnTo>
                    <a:pt x="3" y="36"/>
                  </a:lnTo>
                  <a:lnTo>
                    <a:pt x="9" y="38"/>
                  </a:lnTo>
                  <a:lnTo>
                    <a:pt x="15" y="36"/>
                  </a:lnTo>
                  <a:lnTo>
                    <a:pt x="21" y="32"/>
                  </a:lnTo>
                  <a:lnTo>
                    <a:pt x="26" y="26"/>
                  </a:lnTo>
                  <a:lnTo>
                    <a:pt x="32" y="17"/>
                  </a:lnTo>
                  <a:lnTo>
                    <a:pt x="35" y="8"/>
                  </a:lnTo>
                  <a:lnTo>
                    <a:pt x="33" y="2"/>
                  </a:lnTo>
                  <a:lnTo>
                    <a:pt x="29" y="0"/>
                  </a:lnTo>
                  <a:lnTo>
                    <a:pt x="26" y="3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0" name="Freeform 97"/>
            <p:cNvSpPr>
              <a:spLocks/>
            </p:cNvSpPr>
            <p:nvPr/>
          </p:nvSpPr>
          <p:spPr bwMode="auto">
            <a:xfrm>
              <a:off x="4919" y="3939"/>
              <a:ext cx="26" cy="43"/>
            </a:xfrm>
            <a:custGeom>
              <a:avLst/>
              <a:gdLst>
                <a:gd name="T0" fmla="*/ 2 w 26"/>
                <a:gd name="T1" fmla="*/ 3 h 43"/>
                <a:gd name="T2" fmla="*/ 8 w 26"/>
                <a:gd name="T3" fmla="*/ 0 h 43"/>
                <a:gd name="T4" fmla="*/ 14 w 26"/>
                <a:gd name="T5" fmla="*/ 0 h 43"/>
                <a:gd name="T6" fmla="*/ 19 w 26"/>
                <a:gd name="T7" fmla="*/ 4 h 43"/>
                <a:gd name="T8" fmla="*/ 23 w 26"/>
                <a:gd name="T9" fmla="*/ 10 h 43"/>
                <a:gd name="T10" fmla="*/ 25 w 26"/>
                <a:gd name="T11" fmla="*/ 18 h 43"/>
                <a:gd name="T12" fmla="*/ 26 w 26"/>
                <a:gd name="T13" fmla="*/ 27 h 43"/>
                <a:gd name="T14" fmla="*/ 25 w 26"/>
                <a:gd name="T15" fmla="*/ 37 h 43"/>
                <a:gd name="T16" fmla="*/ 20 w 26"/>
                <a:gd name="T17" fmla="*/ 43 h 43"/>
                <a:gd name="T18" fmla="*/ 17 w 26"/>
                <a:gd name="T19" fmla="*/ 42 h 43"/>
                <a:gd name="T20" fmla="*/ 15 w 26"/>
                <a:gd name="T21" fmla="*/ 38 h 43"/>
                <a:gd name="T22" fmla="*/ 14 w 26"/>
                <a:gd name="T23" fmla="*/ 34 h 43"/>
                <a:gd name="T24" fmla="*/ 13 w 26"/>
                <a:gd name="T25" fmla="*/ 30 h 43"/>
                <a:gd name="T26" fmla="*/ 8 w 26"/>
                <a:gd name="T27" fmla="*/ 25 h 43"/>
                <a:gd name="T28" fmla="*/ 3 w 26"/>
                <a:gd name="T29" fmla="*/ 19 h 43"/>
                <a:gd name="T30" fmla="*/ 0 w 26"/>
                <a:gd name="T31" fmla="*/ 11 h 43"/>
                <a:gd name="T32" fmla="*/ 2 w 26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3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9" y="4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6" y="27"/>
                  </a:lnTo>
                  <a:lnTo>
                    <a:pt x="25" y="37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5" y="38"/>
                  </a:lnTo>
                  <a:lnTo>
                    <a:pt x="14" y="34"/>
                  </a:lnTo>
                  <a:lnTo>
                    <a:pt x="13" y="30"/>
                  </a:lnTo>
                  <a:lnTo>
                    <a:pt x="8" y="25"/>
                  </a:lnTo>
                  <a:lnTo>
                    <a:pt x="3" y="19"/>
                  </a:lnTo>
                  <a:lnTo>
                    <a:pt x="0" y="11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1" name="Freeform 98"/>
            <p:cNvSpPr>
              <a:spLocks/>
            </p:cNvSpPr>
            <p:nvPr/>
          </p:nvSpPr>
          <p:spPr bwMode="auto">
            <a:xfrm>
              <a:off x="4410" y="3942"/>
              <a:ext cx="27" cy="43"/>
            </a:xfrm>
            <a:custGeom>
              <a:avLst/>
              <a:gdLst>
                <a:gd name="T0" fmla="*/ 3 w 27"/>
                <a:gd name="T1" fmla="*/ 5 h 43"/>
                <a:gd name="T2" fmla="*/ 8 w 27"/>
                <a:gd name="T3" fmla="*/ 0 h 43"/>
                <a:gd name="T4" fmla="*/ 15 w 27"/>
                <a:gd name="T5" fmla="*/ 1 h 43"/>
                <a:gd name="T6" fmla="*/ 19 w 27"/>
                <a:gd name="T7" fmla="*/ 5 h 43"/>
                <a:gd name="T8" fmla="*/ 22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9 h 43"/>
                <a:gd name="T16" fmla="*/ 21 w 27"/>
                <a:gd name="T17" fmla="*/ 43 h 43"/>
                <a:gd name="T18" fmla="*/ 18 w 27"/>
                <a:gd name="T19" fmla="*/ 43 h 43"/>
                <a:gd name="T20" fmla="*/ 16 w 27"/>
                <a:gd name="T21" fmla="*/ 40 h 43"/>
                <a:gd name="T22" fmla="*/ 15 w 27"/>
                <a:gd name="T23" fmla="*/ 35 h 43"/>
                <a:gd name="T24" fmla="*/ 14 w 27"/>
                <a:gd name="T25" fmla="*/ 31 h 43"/>
                <a:gd name="T26" fmla="*/ 9 w 27"/>
                <a:gd name="T27" fmla="*/ 27 h 43"/>
                <a:gd name="T28" fmla="*/ 4 w 27"/>
                <a:gd name="T29" fmla="*/ 20 h 43"/>
                <a:gd name="T30" fmla="*/ 0 w 27"/>
                <a:gd name="T31" fmla="*/ 12 h 43"/>
                <a:gd name="T32" fmla="*/ 3 w 27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3" y="5"/>
                  </a:moveTo>
                  <a:lnTo>
                    <a:pt x="8" y="0"/>
                  </a:lnTo>
                  <a:lnTo>
                    <a:pt x="15" y="1"/>
                  </a:lnTo>
                  <a:lnTo>
                    <a:pt x="19" y="5"/>
                  </a:lnTo>
                  <a:lnTo>
                    <a:pt x="22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9"/>
                  </a:lnTo>
                  <a:lnTo>
                    <a:pt x="21" y="43"/>
                  </a:lnTo>
                  <a:lnTo>
                    <a:pt x="18" y="43"/>
                  </a:lnTo>
                  <a:lnTo>
                    <a:pt x="16" y="40"/>
                  </a:lnTo>
                  <a:lnTo>
                    <a:pt x="15" y="35"/>
                  </a:lnTo>
                  <a:lnTo>
                    <a:pt x="14" y="31"/>
                  </a:lnTo>
                  <a:lnTo>
                    <a:pt x="9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2" name="Freeform 99"/>
            <p:cNvSpPr>
              <a:spLocks/>
            </p:cNvSpPr>
            <p:nvPr/>
          </p:nvSpPr>
          <p:spPr bwMode="auto">
            <a:xfrm>
              <a:off x="4450" y="3955"/>
              <a:ext cx="37" cy="35"/>
            </a:xfrm>
            <a:custGeom>
              <a:avLst/>
              <a:gdLst>
                <a:gd name="T0" fmla="*/ 37 w 37"/>
                <a:gd name="T1" fmla="*/ 10 h 35"/>
                <a:gd name="T2" fmla="*/ 35 w 37"/>
                <a:gd name="T3" fmla="*/ 4 h 35"/>
                <a:gd name="T4" fmla="*/ 30 w 37"/>
                <a:gd name="T5" fmla="*/ 0 h 35"/>
                <a:gd name="T6" fmla="*/ 23 w 37"/>
                <a:gd name="T7" fmla="*/ 2 h 35"/>
                <a:gd name="T8" fmla="*/ 18 w 37"/>
                <a:gd name="T9" fmla="*/ 4 h 35"/>
                <a:gd name="T10" fmla="*/ 11 w 37"/>
                <a:gd name="T11" fmla="*/ 9 h 35"/>
                <a:gd name="T12" fmla="*/ 4 w 37"/>
                <a:gd name="T13" fmla="*/ 18 h 35"/>
                <a:gd name="T14" fmla="*/ 0 w 37"/>
                <a:gd name="T15" fmla="*/ 27 h 35"/>
                <a:gd name="T16" fmla="*/ 1 w 37"/>
                <a:gd name="T17" fmla="*/ 32 h 35"/>
                <a:gd name="T18" fmla="*/ 4 w 37"/>
                <a:gd name="T19" fmla="*/ 35 h 35"/>
                <a:gd name="T20" fmla="*/ 8 w 37"/>
                <a:gd name="T21" fmla="*/ 32 h 35"/>
                <a:gd name="T22" fmla="*/ 11 w 37"/>
                <a:gd name="T23" fmla="*/ 29 h 35"/>
                <a:gd name="T24" fmla="*/ 14 w 37"/>
                <a:gd name="T25" fmla="*/ 27 h 35"/>
                <a:gd name="T26" fmla="*/ 20 w 37"/>
                <a:gd name="T27" fmla="*/ 25 h 35"/>
                <a:gd name="T28" fmla="*/ 29 w 37"/>
                <a:gd name="T29" fmla="*/ 22 h 35"/>
                <a:gd name="T30" fmla="*/ 35 w 37"/>
                <a:gd name="T31" fmla="*/ 18 h 35"/>
                <a:gd name="T32" fmla="*/ 37 w 37"/>
                <a:gd name="T33" fmla="*/ 1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5"/>
                <a:gd name="T53" fmla="*/ 37 w 37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5">
                  <a:moveTo>
                    <a:pt x="37" y="10"/>
                  </a:moveTo>
                  <a:lnTo>
                    <a:pt x="35" y="4"/>
                  </a:lnTo>
                  <a:lnTo>
                    <a:pt x="30" y="0"/>
                  </a:lnTo>
                  <a:lnTo>
                    <a:pt x="23" y="2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4" y="18"/>
                  </a:lnTo>
                  <a:lnTo>
                    <a:pt x="0" y="27"/>
                  </a:lnTo>
                  <a:lnTo>
                    <a:pt x="1" y="32"/>
                  </a:lnTo>
                  <a:lnTo>
                    <a:pt x="4" y="35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4" y="27"/>
                  </a:lnTo>
                  <a:lnTo>
                    <a:pt x="20" y="25"/>
                  </a:lnTo>
                  <a:lnTo>
                    <a:pt x="29" y="22"/>
                  </a:lnTo>
                  <a:lnTo>
                    <a:pt x="35" y="18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3" name="Freeform 100"/>
            <p:cNvSpPr>
              <a:spLocks/>
            </p:cNvSpPr>
            <p:nvPr/>
          </p:nvSpPr>
          <p:spPr bwMode="auto">
            <a:xfrm>
              <a:off x="4392" y="3991"/>
              <a:ext cx="35" cy="35"/>
            </a:xfrm>
            <a:custGeom>
              <a:avLst/>
              <a:gdLst>
                <a:gd name="T0" fmla="*/ 0 w 35"/>
                <a:gd name="T1" fmla="*/ 28 h 35"/>
                <a:gd name="T2" fmla="*/ 4 w 35"/>
                <a:gd name="T3" fmla="*/ 34 h 35"/>
                <a:gd name="T4" fmla="*/ 10 w 35"/>
                <a:gd name="T5" fmla="*/ 35 h 35"/>
                <a:gd name="T6" fmla="*/ 15 w 35"/>
                <a:gd name="T7" fmla="*/ 34 h 35"/>
                <a:gd name="T8" fmla="*/ 21 w 35"/>
                <a:gd name="T9" fmla="*/ 30 h 35"/>
                <a:gd name="T10" fmla="*/ 26 w 35"/>
                <a:gd name="T11" fmla="*/ 24 h 35"/>
                <a:gd name="T12" fmla="*/ 32 w 35"/>
                <a:gd name="T13" fmla="*/ 15 h 35"/>
                <a:gd name="T14" fmla="*/ 35 w 35"/>
                <a:gd name="T15" fmla="*/ 6 h 35"/>
                <a:gd name="T16" fmla="*/ 33 w 35"/>
                <a:gd name="T17" fmla="*/ 0 h 35"/>
                <a:gd name="T18" fmla="*/ 29 w 35"/>
                <a:gd name="T19" fmla="*/ 0 h 35"/>
                <a:gd name="T20" fmla="*/ 26 w 35"/>
                <a:gd name="T21" fmla="*/ 2 h 35"/>
                <a:gd name="T22" fmla="*/ 24 w 35"/>
                <a:gd name="T23" fmla="*/ 5 h 35"/>
                <a:gd name="T24" fmla="*/ 21 w 35"/>
                <a:gd name="T25" fmla="*/ 8 h 35"/>
                <a:gd name="T26" fmla="*/ 15 w 35"/>
                <a:gd name="T27" fmla="*/ 11 h 35"/>
                <a:gd name="T28" fmla="*/ 8 w 35"/>
                <a:gd name="T29" fmla="*/ 15 h 35"/>
                <a:gd name="T30" fmla="*/ 1 w 35"/>
                <a:gd name="T31" fmla="*/ 20 h 35"/>
                <a:gd name="T32" fmla="*/ 0 w 35"/>
                <a:gd name="T33" fmla="*/ 28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5"/>
                <a:gd name="T53" fmla="*/ 35 w 3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5">
                  <a:moveTo>
                    <a:pt x="0" y="28"/>
                  </a:moveTo>
                  <a:lnTo>
                    <a:pt x="4" y="34"/>
                  </a:lnTo>
                  <a:lnTo>
                    <a:pt x="10" y="35"/>
                  </a:lnTo>
                  <a:lnTo>
                    <a:pt x="15" y="34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32" y="15"/>
                  </a:lnTo>
                  <a:lnTo>
                    <a:pt x="35" y="6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1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4" name="Freeform 101"/>
            <p:cNvSpPr>
              <a:spLocks/>
            </p:cNvSpPr>
            <p:nvPr/>
          </p:nvSpPr>
          <p:spPr bwMode="auto">
            <a:xfrm>
              <a:off x="4440" y="3997"/>
              <a:ext cx="30" cy="40"/>
            </a:xfrm>
            <a:custGeom>
              <a:avLst/>
              <a:gdLst>
                <a:gd name="T0" fmla="*/ 29 w 30"/>
                <a:gd name="T1" fmla="*/ 34 h 40"/>
                <a:gd name="T2" fmla="*/ 23 w 30"/>
                <a:gd name="T3" fmla="*/ 39 h 40"/>
                <a:gd name="T4" fmla="*/ 18 w 30"/>
                <a:gd name="T5" fmla="*/ 40 h 40"/>
                <a:gd name="T6" fmla="*/ 12 w 30"/>
                <a:gd name="T7" fmla="*/ 36 h 40"/>
                <a:gd name="T8" fmla="*/ 8 w 30"/>
                <a:gd name="T9" fmla="*/ 32 h 40"/>
                <a:gd name="T10" fmla="*/ 3 w 30"/>
                <a:gd name="T11" fmla="*/ 24 h 40"/>
                <a:gd name="T12" fmla="*/ 0 w 30"/>
                <a:gd name="T13" fmla="*/ 14 h 40"/>
                <a:gd name="T14" fmla="*/ 0 w 30"/>
                <a:gd name="T15" fmla="*/ 6 h 40"/>
                <a:gd name="T16" fmla="*/ 3 w 30"/>
                <a:gd name="T17" fmla="*/ 0 h 40"/>
                <a:gd name="T18" fmla="*/ 8 w 30"/>
                <a:gd name="T19" fmla="*/ 0 h 40"/>
                <a:gd name="T20" fmla="*/ 10 w 30"/>
                <a:gd name="T21" fmla="*/ 4 h 40"/>
                <a:gd name="T22" fmla="*/ 11 w 30"/>
                <a:gd name="T23" fmla="*/ 7 h 40"/>
                <a:gd name="T24" fmla="*/ 13 w 30"/>
                <a:gd name="T25" fmla="*/ 11 h 40"/>
                <a:gd name="T26" fmla="*/ 18 w 30"/>
                <a:gd name="T27" fmla="*/ 16 h 40"/>
                <a:gd name="T28" fmla="*/ 24 w 30"/>
                <a:gd name="T29" fmla="*/ 21 h 40"/>
                <a:gd name="T30" fmla="*/ 30 w 30"/>
                <a:gd name="T31" fmla="*/ 27 h 40"/>
                <a:gd name="T32" fmla="*/ 29 w 30"/>
                <a:gd name="T33" fmla="*/ 34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0"/>
                <a:gd name="T53" fmla="*/ 30 w 3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0">
                  <a:moveTo>
                    <a:pt x="29" y="34"/>
                  </a:moveTo>
                  <a:lnTo>
                    <a:pt x="23" y="39"/>
                  </a:lnTo>
                  <a:lnTo>
                    <a:pt x="18" y="40"/>
                  </a:lnTo>
                  <a:lnTo>
                    <a:pt x="12" y="36"/>
                  </a:lnTo>
                  <a:lnTo>
                    <a:pt x="8" y="32"/>
                  </a:lnTo>
                  <a:lnTo>
                    <a:pt x="3" y="24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4" y="21"/>
                  </a:lnTo>
                  <a:lnTo>
                    <a:pt x="30" y="27"/>
                  </a:lnTo>
                  <a:lnTo>
                    <a:pt x="29" y="3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5" name="Freeform 102"/>
            <p:cNvSpPr>
              <a:spLocks/>
            </p:cNvSpPr>
            <p:nvPr/>
          </p:nvSpPr>
          <p:spPr bwMode="auto">
            <a:xfrm>
              <a:off x="4493" y="3859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5 w 38"/>
                <a:gd name="T3" fmla="*/ 3 h 34"/>
                <a:gd name="T4" fmla="*/ 29 w 38"/>
                <a:gd name="T5" fmla="*/ 0 h 34"/>
                <a:gd name="T6" fmla="*/ 23 w 38"/>
                <a:gd name="T7" fmla="*/ 1 h 34"/>
                <a:gd name="T8" fmla="*/ 17 w 38"/>
                <a:gd name="T9" fmla="*/ 3 h 34"/>
                <a:gd name="T10" fmla="*/ 11 w 38"/>
                <a:gd name="T11" fmla="*/ 9 h 34"/>
                <a:gd name="T12" fmla="*/ 4 w 38"/>
                <a:gd name="T13" fmla="*/ 17 h 34"/>
                <a:gd name="T14" fmla="*/ 0 w 38"/>
                <a:gd name="T15" fmla="*/ 26 h 34"/>
                <a:gd name="T16" fmla="*/ 1 w 38"/>
                <a:gd name="T17" fmla="*/ 32 h 34"/>
                <a:gd name="T18" fmla="*/ 4 w 38"/>
                <a:gd name="T19" fmla="*/ 34 h 34"/>
                <a:gd name="T20" fmla="*/ 7 w 38"/>
                <a:gd name="T21" fmla="*/ 32 h 34"/>
                <a:gd name="T22" fmla="*/ 11 w 38"/>
                <a:gd name="T23" fmla="*/ 28 h 34"/>
                <a:gd name="T24" fmla="*/ 14 w 38"/>
                <a:gd name="T25" fmla="*/ 26 h 34"/>
                <a:gd name="T26" fmla="*/ 20 w 38"/>
                <a:gd name="T27" fmla="*/ 24 h 34"/>
                <a:gd name="T28" fmla="*/ 28 w 38"/>
                <a:gd name="T29" fmla="*/ 22 h 34"/>
                <a:gd name="T30" fmla="*/ 36 w 38"/>
                <a:gd name="T31" fmla="*/ 17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5" y="3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6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2"/>
                  </a:lnTo>
                  <a:lnTo>
                    <a:pt x="36" y="17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6" name="Freeform 103"/>
            <p:cNvSpPr>
              <a:spLocks/>
            </p:cNvSpPr>
            <p:nvPr/>
          </p:nvSpPr>
          <p:spPr bwMode="auto">
            <a:xfrm>
              <a:off x="4435" y="3894"/>
              <a:ext cx="36" cy="36"/>
            </a:xfrm>
            <a:custGeom>
              <a:avLst/>
              <a:gdLst>
                <a:gd name="T0" fmla="*/ 0 w 36"/>
                <a:gd name="T1" fmla="*/ 29 h 36"/>
                <a:gd name="T2" fmla="*/ 4 w 36"/>
                <a:gd name="T3" fmla="*/ 34 h 36"/>
                <a:gd name="T4" fmla="*/ 10 w 36"/>
                <a:gd name="T5" fmla="*/ 36 h 36"/>
                <a:gd name="T6" fmla="*/ 16 w 36"/>
                <a:gd name="T7" fmla="*/ 35 h 36"/>
                <a:gd name="T8" fmla="*/ 22 w 36"/>
                <a:gd name="T9" fmla="*/ 32 h 36"/>
                <a:gd name="T10" fmla="*/ 27 w 36"/>
                <a:gd name="T11" fmla="*/ 25 h 36"/>
                <a:gd name="T12" fmla="*/ 33 w 36"/>
                <a:gd name="T13" fmla="*/ 15 h 36"/>
                <a:gd name="T14" fmla="*/ 36 w 36"/>
                <a:gd name="T15" fmla="*/ 7 h 36"/>
                <a:gd name="T16" fmla="*/ 34 w 36"/>
                <a:gd name="T17" fmla="*/ 1 h 36"/>
                <a:gd name="T18" fmla="*/ 29 w 36"/>
                <a:gd name="T19" fmla="*/ 0 h 36"/>
                <a:gd name="T20" fmla="*/ 26 w 36"/>
                <a:gd name="T21" fmla="*/ 2 h 36"/>
                <a:gd name="T22" fmla="*/ 24 w 36"/>
                <a:gd name="T23" fmla="*/ 5 h 36"/>
                <a:gd name="T24" fmla="*/ 20 w 36"/>
                <a:gd name="T25" fmla="*/ 9 h 36"/>
                <a:gd name="T26" fmla="*/ 15 w 36"/>
                <a:gd name="T27" fmla="*/ 11 h 36"/>
                <a:gd name="T28" fmla="*/ 7 w 36"/>
                <a:gd name="T29" fmla="*/ 15 h 36"/>
                <a:gd name="T30" fmla="*/ 1 w 36"/>
                <a:gd name="T31" fmla="*/ 21 h 36"/>
                <a:gd name="T32" fmla="*/ 0 w 36"/>
                <a:gd name="T33" fmla="*/ 29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29"/>
                  </a:moveTo>
                  <a:lnTo>
                    <a:pt x="4" y="34"/>
                  </a:lnTo>
                  <a:lnTo>
                    <a:pt x="10" y="36"/>
                  </a:lnTo>
                  <a:lnTo>
                    <a:pt x="16" y="35"/>
                  </a:lnTo>
                  <a:lnTo>
                    <a:pt x="22" y="32"/>
                  </a:lnTo>
                  <a:lnTo>
                    <a:pt x="27" y="25"/>
                  </a:lnTo>
                  <a:lnTo>
                    <a:pt x="33" y="15"/>
                  </a:lnTo>
                  <a:lnTo>
                    <a:pt x="36" y="7"/>
                  </a:lnTo>
                  <a:lnTo>
                    <a:pt x="34" y="1"/>
                  </a:lnTo>
                  <a:lnTo>
                    <a:pt x="29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0" y="9"/>
                  </a:lnTo>
                  <a:lnTo>
                    <a:pt x="15" y="11"/>
                  </a:lnTo>
                  <a:lnTo>
                    <a:pt x="7" y="15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7" name="Freeform 104"/>
            <p:cNvSpPr>
              <a:spLocks/>
            </p:cNvSpPr>
            <p:nvPr/>
          </p:nvSpPr>
          <p:spPr bwMode="auto">
            <a:xfrm>
              <a:off x="4484" y="3901"/>
              <a:ext cx="29" cy="40"/>
            </a:xfrm>
            <a:custGeom>
              <a:avLst/>
              <a:gdLst>
                <a:gd name="T0" fmla="*/ 27 w 29"/>
                <a:gd name="T1" fmla="*/ 36 h 40"/>
                <a:gd name="T2" fmla="*/ 22 w 29"/>
                <a:gd name="T3" fmla="*/ 40 h 40"/>
                <a:gd name="T4" fmla="*/ 16 w 29"/>
                <a:gd name="T5" fmla="*/ 40 h 40"/>
                <a:gd name="T6" fmla="*/ 11 w 29"/>
                <a:gd name="T7" fmla="*/ 37 h 40"/>
                <a:gd name="T8" fmla="*/ 7 w 29"/>
                <a:gd name="T9" fmla="*/ 33 h 40"/>
                <a:gd name="T10" fmla="*/ 3 w 29"/>
                <a:gd name="T11" fmla="*/ 25 h 40"/>
                <a:gd name="T12" fmla="*/ 0 w 29"/>
                <a:gd name="T13" fmla="*/ 14 h 40"/>
                <a:gd name="T14" fmla="*/ 0 w 29"/>
                <a:gd name="T15" fmla="*/ 5 h 40"/>
                <a:gd name="T16" fmla="*/ 3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2 w 29"/>
                <a:gd name="T25" fmla="*/ 11 h 40"/>
                <a:gd name="T26" fmla="*/ 16 w 29"/>
                <a:gd name="T27" fmla="*/ 15 h 40"/>
                <a:gd name="T28" fmla="*/ 24 w 29"/>
                <a:gd name="T29" fmla="*/ 20 h 40"/>
                <a:gd name="T30" fmla="*/ 29 w 29"/>
                <a:gd name="T31" fmla="*/ 27 h 40"/>
                <a:gd name="T32" fmla="*/ 27 w 29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7" y="36"/>
                  </a:moveTo>
                  <a:lnTo>
                    <a:pt x="22" y="40"/>
                  </a:lnTo>
                  <a:lnTo>
                    <a:pt x="16" y="40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2" y="11"/>
                  </a:lnTo>
                  <a:lnTo>
                    <a:pt x="16" y="15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8" name="Freeform 105"/>
            <p:cNvSpPr>
              <a:spLocks/>
            </p:cNvSpPr>
            <p:nvPr/>
          </p:nvSpPr>
          <p:spPr bwMode="auto">
            <a:xfrm>
              <a:off x="4532" y="3766"/>
              <a:ext cx="38" cy="32"/>
            </a:xfrm>
            <a:custGeom>
              <a:avLst/>
              <a:gdLst>
                <a:gd name="T0" fmla="*/ 38 w 38"/>
                <a:gd name="T1" fmla="*/ 8 h 32"/>
                <a:gd name="T2" fmla="*/ 35 w 38"/>
                <a:gd name="T3" fmla="*/ 2 h 32"/>
                <a:gd name="T4" fmla="*/ 30 w 38"/>
                <a:gd name="T5" fmla="*/ 0 h 32"/>
                <a:gd name="T6" fmla="*/ 23 w 38"/>
                <a:gd name="T7" fmla="*/ 1 h 32"/>
                <a:gd name="T8" fmla="*/ 18 w 38"/>
                <a:gd name="T9" fmla="*/ 3 h 32"/>
                <a:gd name="T10" fmla="*/ 11 w 38"/>
                <a:gd name="T11" fmla="*/ 8 h 32"/>
                <a:gd name="T12" fmla="*/ 5 w 38"/>
                <a:gd name="T13" fmla="*/ 16 h 32"/>
                <a:gd name="T14" fmla="*/ 0 w 38"/>
                <a:gd name="T15" fmla="*/ 25 h 32"/>
                <a:gd name="T16" fmla="*/ 1 w 38"/>
                <a:gd name="T17" fmla="*/ 31 h 32"/>
                <a:gd name="T18" fmla="*/ 5 w 38"/>
                <a:gd name="T19" fmla="*/ 32 h 32"/>
                <a:gd name="T20" fmla="*/ 8 w 38"/>
                <a:gd name="T21" fmla="*/ 31 h 32"/>
                <a:gd name="T22" fmla="*/ 11 w 38"/>
                <a:gd name="T23" fmla="*/ 28 h 32"/>
                <a:gd name="T24" fmla="*/ 15 w 38"/>
                <a:gd name="T25" fmla="*/ 25 h 32"/>
                <a:gd name="T26" fmla="*/ 20 w 38"/>
                <a:gd name="T27" fmla="*/ 24 h 32"/>
                <a:gd name="T28" fmla="*/ 29 w 38"/>
                <a:gd name="T29" fmla="*/ 21 h 32"/>
                <a:gd name="T30" fmla="*/ 35 w 38"/>
                <a:gd name="T31" fmla="*/ 17 h 32"/>
                <a:gd name="T32" fmla="*/ 38 w 38"/>
                <a:gd name="T33" fmla="*/ 8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2"/>
                <a:gd name="T53" fmla="*/ 38 w 38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2">
                  <a:moveTo>
                    <a:pt x="38" y="8"/>
                  </a:moveTo>
                  <a:lnTo>
                    <a:pt x="35" y="2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3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0" y="25"/>
                  </a:lnTo>
                  <a:lnTo>
                    <a:pt x="1" y="31"/>
                  </a:lnTo>
                  <a:lnTo>
                    <a:pt x="5" y="32"/>
                  </a:lnTo>
                  <a:lnTo>
                    <a:pt x="8" y="31"/>
                  </a:lnTo>
                  <a:lnTo>
                    <a:pt x="11" y="28"/>
                  </a:lnTo>
                  <a:lnTo>
                    <a:pt x="15" y="25"/>
                  </a:lnTo>
                  <a:lnTo>
                    <a:pt x="20" y="24"/>
                  </a:lnTo>
                  <a:lnTo>
                    <a:pt x="29" y="21"/>
                  </a:lnTo>
                  <a:lnTo>
                    <a:pt x="35" y="17"/>
                  </a:lnTo>
                  <a:lnTo>
                    <a:pt x="38" y="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99" name="Freeform 106"/>
            <p:cNvSpPr>
              <a:spLocks/>
            </p:cNvSpPr>
            <p:nvPr/>
          </p:nvSpPr>
          <p:spPr bwMode="auto">
            <a:xfrm>
              <a:off x="4522" y="3806"/>
              <a:ext cx="29" cy="41"/>
            </a:xfrm>
            <a:custGeom>
              <a:avLst/>
              <a:gdLst>
                <a:gd name="T0" fmla="*/ 28 w 29"/>
                <a:gd name="T1" fmla="*/ 36 h 41"/>
                <a:gd name="T2" fmla="*/ 22 w 29"/>
                <a:gd name="T3" fmla="*/ 41 h 41"/>
                <a:gd name="T4" fmla="*/ 17 w 29"/>
                <a:gd name="T5" fmla="*/ 41 h 41"/>
                <a:gd name="T6" fmla="*/ 11 w 29"/>
                <a:gd name="T7" fmla="*/ 39 h 41"/>
                <a:gd name="T8" fmla="*/ 7 w 29"/>
                <a:gd name="T9" fmla="*/ 33 h 41"/>
                <a:gd name="T10" fmla="*/ 4 w 29"/>
                <a:gd name="T11" fmla="*/ 25 h 41"/>
                <a:gd name="T12" fmla="*/ 0 w 29"/>
                <a:gd name="T13" fmla="*/ 16 h 41"/>
                <a:gd name="T14" fmla="*/ 0 w 29"/>
                <a:gd name="T15" fmla="*/ 6 h 41"/>
                <a:gd name="T16" fmla="*/ 4 w 29"/>
                <a:gd name="T17" fmla="*/ 0 h 41"/>
                <a:gd name="T18" fmla="*/ 8 w 29"/>
                <a:gd name="T19" fmla="*/ 0 h 41"/>
                <a:gd name="T20" fmla="*/ 10 w 29"/>
                <a:gd name="T21" fmla="*/ 3 h 41"/>
                <a:gd name="T22" fmla="*/ 11 w 29"/>
                <a:gd name="T23" fmla="*/ 8 h 41"/>
                <a:gd name="T24" fmla="*/ 14 w 29"/>
                <a:gd name="T25" fmla="*/ 11 h 41"/>
                <a:gd name="T26" fmla="*/ 18 w 29"/>
                <a:gd name="T27" fmla="*/ 16 h 41"/>
                <a:gd name="T28" fmla="*/ 25 w 29"/>
                <a:gd name="T29" fmla="*/ 21 h 41"/>
                <a:gd name="T30" fmla="*/ 29 w 29"/>
                <a:gd name="T31" fmla="*/ 28 h 41"/>
                <a:gd name="T32" fmla="*/ 28 w 29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6"/>
                  </a:moveTo>
                  <a:lnTo>
                    <a:pt x="22" y="41"/>
                  </a:lnTo>
                  <a:lnTo>
                    <a:pt x="17" y="41"/>
                  </a:lnTo>
                  <a:lnTo>
                    <a:pt x="11" y="39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6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8"/>
                  </a:lnTo>
                  <a:lnTo>
                    <a:pt x="14" y="11"/>
                  </a:lnTo>
                  <a:lnTo>
                    <a:pt x="18" y="16"/>
                  </a:lnTo>
                  <a:lnTo>
                    <a:pt x="25" y="21"/>
                  </a:lnTo>
                  <a:lnTo>
                    <a:pt x="29" y="28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0" name="Freeform 107"/>
            <p:cNvSpPr>
              <a:spLocks/>
            </p:cNvSpPr>
            <p:nvPr/>
          </p:nvSpPr>
          <p:spPr bwMode="auto">
            <a:xfrm>
              <a:off x="4916" y="3424"/>
              <a:ext cx="28" cy="43"/>
            </a:xfrm>
            <a:custGeom>
              <a:avLst/>
              <a:gdLst>
                <a:gd name="T0" fmla="*/ 4 w 28"/>
                <a:gd name="T1" fmla="*/ 3 h 43"/>
                <a:gd name="T2" fmla="*/ 9 w 28"/>
                <a:gd name="T3" fmla="*/ 0 h 43"/>
                <a:gd name="T4" fmla="*/ 15 w 28"/>
                <a:gd name="T5" fmla="*/ 0 h 43"/>
                <a:gd name="T6" fmla="*/ 20 w 28"/>
                <a:gd name="T7" fmla="*/ 4 h 43"/>
                <a:gd name="T8" fmla="*/ 23 w 28"/>
                <a:gd name="T9" fmla="*/ 10 h 43"/>
                <a:gd name="T10" fmla="*/ 26 w 28"/>
                <a:gd name="T11" fmla="*/ 18 h 43"/>
                <a:gd name="T12" fmla="*/ 28 w 28"/>
                <a:gd name="T13" fmla="*/ 29 h 43"/>
                <a:gd name="T14" fmla="*/ 27 w 28"/>
                <a:gd name="T15" fmla="*/ 37 h 43"/>
                <a:gd name="T16" fmla="*/ 22 w 28"/>
                <a:gd name="T17" fmla="*/ 43 h 43"/>
                <a:gd name="T18" fmla="*/ 18 w 28"/>
                <a:gd name="T19" fmla="*/ 42 h 43"/>
                <a:gd name="T20" fmla="*/ 17 w 28"/>
                <a:gd name="T21" fmla="*/ 38 h 43"/>
                <a:gd name="T22" fmla="*/ 16 w 28"/>
                <a:gd name="T23" fmla="*/ 35 h 43"/>
                <a:gd name="T24" fmla="*/ 15 w 28"/>
                <a:gd name="T25" fmla="*/ 31 h 43"/>
                <a:gd name="T26" fmla="*/ 10 w 28"/>
                <a:gd name="T27" fmla="*/ 25 h 43"/>
                <a:gd name="T28" fmla="*/ 5 w 28"/>
                <a:gd name="T29" fmla="*/ 19 h 43"/>
                <a:gd name="T30" fmla="*/ 0 w 28"/>
                <a:gd name="T31" fmla="*/ 11 h 43"/>
                <a:gd name="T32" fmla="*/ 4 w 28"/>
                <a:gd name="T33" fmla="*/ 3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43"/>
                <a:gd name="T53" fmla="*/ 28 w 2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43">
                  <a:moveTo>
                    <a:pt x="4" y="3"/>
                  </a:moveTo>
                  <a:lnTo>
                    <a:pt x="9" y="0"/>
                  </a:lnTo>
                  <a:lnTo>
                    <a:pt x="15" y="0"/>
                  </a:lnTo>
                  <a:lnTo>
                    <a:pt x="20" y="4"/>
                  </a:lnTo>
                  <a:lnTo>
                    <a:pt x="23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7" y="37"/>
                  </a:lnTo>
                  <a:lnTo>
                    <a:pt x="22" y="43"/>
                  </a:lnTo>
                  <a:lnTo>
                    <a:pt x="18" y="42"/>
                  </a:lnTo>
                  <a:lnTo>
                    <a:pt x="17" y="38"/>
                  </a:lnTo>
                  <a:lnTo>
                    <a:pt x="16" y="35"/>
                  </a:lnTo>
                  <a:lnTo>
                    <a:pt x="15" y="31"/>
                  </a:lnTo>
                  <a:lnTo>
                    <a:pt x="10" y="25"/>
                  </a:lnTo>
                  <a:lnTo>
                    <a:pt x="5" y="19"/>
                  </a:lnTo>
                  <a:lnTo>
                    <a:pt x="0" y="11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1" name="Freeform 108"/>
            <p:cNvSpPr>
              <a:spLocks/>
            </p:cNvSpPr>
            <p:nvPr/>
          </p:nvSpPr>
          <p:spPr bwMode="auto">
            <a:xfrm>
              <a:off x="4957" y="3436"/>
              <a:ext cx="37" cy="34"/>
            </a:xfrm>
            <a:custGeom>
              <a:avLst/>
              <a:gdLst>
                <a:gd name="T0" fmla="*/ 37 w 37"/>
                <a:gd name="T1" fmla="*/ 10 h 34"/>
                <a:gd name="T2" fmla="*/ 35 w 37"/>
                <a:gd name="T3" fmla="*/ 3 h 34"/>
                <a:gd name="T4" fmla="*/ 30 w 37"/>
                <a:gd name="T5" fmla="*/ 0 h 34"/>
                <a:gd name="T6" fmla="*/ 23 w 37"/>
                <a:gd name="T7" fmla="*/ 1 h 34"/>
                <a:gd name="T8" fmla="*/ 18 w 37"/>
                <a:gd name="T9" fmla="*/ 4 h 34"/>
                <a:gd name="T10" fmla="*/ 11 w 37"/>
                <a:gd name="T11" fmla="*/ 10 h 34"/>
                <a:gd name="T12" fmla="*/ 4 w 37"/>
                <a:gd name="T13" fmla="*/ 18 h 34"/>
                <a:gd name="T14" fmla="*/ 0 w 37"/>
                <a:gd name="T15" fmla="*/ 26 h 34"/>
                <a:gd name="T16" fmla="*/ 1 w 37"/>
                <a:gd name="T17" fmla="*/ 33 h 34"/>
                <a:gd name="T18" fmla="*/ 4 w 37"/>
                <a:gd name="T19" fmla="*/ 34 h 34"/>
                <a:gd name="T20" fmla="*/ 8 w 37"/>
                <a:gd name="T21" fmla="*/ 33 h 34"/>
                <a:gd name="T22" fmla="*/ 11 w 37"/>
                <a:gd name="T23" fmla="*/ 30 h 34"/>
                <a:gd name="T24" fmla="*/ 14 w 37"/>
                <a:gd name="T25" fmla="*/ 26 h 34"/>
                <a:gd name="T26" fmla="*/ 20 w 37"/>
                <a:gd name="T27" fmla="*/ 24 h 34"/>
                <a:gd name="T28" fmla="*/ 29 w 37"/>
                <a:gd name="T29" fmla="*/ 22 h 34"/>
                <a:gd name="T30" fmla="*/ 35 w 37"/>
                <a:gd name="T31" fmla="*/ 18 h 34"/>
                <a:gd name="T32" fmla="*/ 37 w 37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4"/>
                <a:gd name="T53" fmla="*/ 37 w 37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4">
                  <a:moveTo>
                    <a:pt x="37" y="10"/>
                  </a:moveTo>
                  <a:lnTo>
                    <a:pt x="35" y="3"/>
                  </a:lnTo>
                  <a:lnTo>
                    <a:pt x="30" y="0"/>
                  </a:lnTo>
                  <a:lnTo>
                    <a:pt x="23" y="1"/>
                  </a:lnTo>
                  <a:lnTo>
                    <a:pt x="18" y="4"/>
                  </a:lnTo>
                  <a:lnTo>
                    <a:pt x="11" y="10"/>
                  </a:lnTo>
                  <a:lnTo>
                    <a:pt x="4" y="18"/>
                  </a:lnTo>
                  <a:lnTo>
                    <a:pt x="0" y="26"/>
                  </a:lnTo>
                  <a:lnTo>
                    <a:pt x="1" y="33"/>
                  </a:lnTo>
                  <a:lnTo>
                    <a:pt x="4" y="34"/>
                  </a:lnTo>
                  <a:lnTo>
                    <a:pt x="8" y="33"/>
                  </a:lnTo>
                  <a:lnTo>
                    <a:pt x="11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5" y="18"/>
                  </a:lnTo>
                  <a:lnTo>
                    <a:pt x="37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2" name="Freeform 109"/>
            <p:cNvSpPr>
              <a:spLocks/>
            </p:cNvSpPr>
            <p:nvPr/>
          </p:nvSpPr>
          <p:spPr bwMode="auto">
            <a:xfrm>
              <a:off x="4899" y="3471"/>
              <a:ext cx="35" cy="36"/>
            </a:xfrm>
            <a:custGeom>
              <a:avLst/>
              <a:gdLst>
                <a:gd name="T0" fmla="*/ 0 w 35"/>
                <a:gd name="T1" fmla="*/ 29 h 36"/>
                <a:gd name="T2" fmla="*/ 3 w 35"/>
                <a:gd name="T3" fmla="*/ 35 h 36"/>
                <a:gd name="T4" fmla="*/ 9 w 35"/>
                <a:gd name="T5" fmla="*/ 36 h 36"/>
                <a:gd name="T6" fmla="*/ 15 w 35"/>
                <a:gd name="T7" fmla="*/ 35 h 36"/>
                <a:gd name="T8" fmla="*/ 21 w 35"/>
                <a:gd name="T9" fmla="*/ 32 h 36"/>
                <a:gd name="T10" fmla="*/ 26 w 35"/>
                <a:gd name="T11" fmla="*/ 25 h 36"/>
                <a:gd name="T12" fmla="*/ 32 w 35"/>
                <a:gd name="T13" fmla="*/ 17 h 36"/>
                <a:gd name="T14" fmla="*/ 35 w 35"/>
                <a:gd name="T15" fmla="*/ 7 h 36"/>
                <a:gd name="T16" fmla="*/ 33 w 35"/>
                <a:gd name="T17" fmla="*/ 1 h 36"/>
                <a:gd name="T18" fmla="*/ 30 w 35"/>
                <a:gd name="T19" fmla="*/ 0 h 36"/>
                <a:gd name="T20" fmla="*/ 26 w 35"/>
                <a:gd name="T21" fmla="*/ 2 h 36"/>
                <a:gd name="T22" fmla="*/ 24 w 35"/>
                <a:gd name="T23" fmla="*/ 6 h 36"/>
                <a:gd name="T24" fmla="*/ 21 w 35"/>
                <a:gd name="T25" fmla="*/ 9 h 36"/>
                <a:gd name="T26" fmla="*/ 15 w 35"/>
                <a:gd name="T27" fmla="*/ 11 h 36"/>
                <a:gd name="T28" fmla="*/ 8 w 35"/>
                <a:gd name="T29" fmla="*/ 16 h 36"/>
                <a:gd name="T30" fmla="*/ 1 w 35"/>
                <a:gd name="T31" fmla="*/ 21 h 36"/>
                <a:gd name="T32" fmla="*/ 0 w 35"/>
                <a:gd name="T33" fmla="*/ 29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9"/>
                  </a:moveTo>
                  <a:lnTo>
                    <a:pt x="3" y="35"/>
                  </a:lnTo>
                  <a:lnTo>
                    <a:pt x="9" y="36"/>
                  </a:lnTo>
                  <a:lnTo>
                    <a:pt x="15" y="35"/>
                  </a:lnTo>
                  <a:lnTo>
                    <a:pt x="21" y="32"/>
                  </a:lnTo>
                  <a:lnTo>
                    <a:pt x="26" y="25"/>
                  </a:lnTo>
                  <a:lnTo>
                    <a:pt x="32" y="17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8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3" name="Freeform 110"/>
            <p:cNvSpPr>
              <a:spLocks/>
            </p:cNvSpPr>
            <p:nvPr/>
          </p:nvSpPr>
          <p:spPr bwMode="auto">
            <a:xfrm>
              <a:off x="4947" y="3478"/>
              <a:ext cx="29" cy="40"/>
            </a:xfrm>
            <a:custGeom>
              <a:avLst/>
              <a:gdLst>
                <a:gd name="T0" fmla="*/ 28 w 29"/>
                <a:gd name="T1" fmla="*/ 36 h 40"/>
                <a:gd name="T2" fmla="*/ 22 w 29"/>
                <a:gd name="T3" fmla="*/ 40 h 40"/>
                <a:gd name="T4" fmla="*/ 17 w 29"/>
                <a:gd name="T5" fmla="*/ 40 h 40"/>
                <a:gd name="T6" fmla="*/ 11 w 29"/>
                <a:gd name="T7" fmla="*/ 38 h 40"/>
                <a:gd name="T8" fmla="*/ 7 w 29"/>
                <a:gd name="T9" fmla="*/ 33 h 40"/>
                <a:gd name="T10" fmla="*/ 3 w 29"/>
                <a:gd name="T11" fmla="*/ 25 h 40"/>
                <a:gd name="T12" fmla="*/ 0 w 29"/>
                <a:gd name="T13" fmla="*/ 15 h 40"/>
                <a:gd name="T14" fmla="*/ 0 w 29"/>
                <a:gd name="T15" fmla="*/ 5 h 40"/>
                <a:gd name="T16" fmla="*/ 3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3 w 29"/>
                <a:gd name="T25" fmla="*/ 11 h 40"/>
                <a:gd name="T26" fmla="*/ 18 w 29"/>
                <a:gd name="T27" fmla="*/ 15 h 40"/>
                <a:gd name="T28" fmla="*/ 24 w 29"/>
                <a:gd name="T29" fmla="*/ 21 h 40"/>
                <a:gd name="T30" fmla="*/ 29 w 29"/>
                <a:gd name="T31" fmla="*/ 27 h 40"/>
                <a:gd name="T32" fmla="*/ 28 w 29"/>
                <a:gd name="T33" fmla="*/ 3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8" y="36"/>
                  </a:moveTo>
                  <a:lnTo>
                    <a:pt x="22" y="40"/>
                  </a:lnTo>
                  <a:lnTo>
                    <a:pt x="17" y="40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3" y="25"/>
                  </a:lnTo>
                  <a:lnTo>
                    <a:pt x="0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8" y="15"/>
                  </a:lnTo>
                  <a:lnTo>
                    <a:pt x="24" y="21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4" name="Freeform 111"/>
            <p:cNvSpPr>
              <a:spLocks/>
            </p:cNvSpPr>
            <p:nvPr/>
          </p:nvSpPr>
          <p:spPr bwMode="auto">
            <a:xfrm>
              <a:off x="4823" y="3408"/>
              <a:ext cx="26" cy="42"/>
            </a:xfrm>
            <a:custGeom>
              <a:avLst/>
              <a:gdLst>
                <a:gd name="T0" fmla="*/ 2 w 26"/>
                <a:gd name="T1" fmla="*/ 4 h 42"/>
                <a:gd name="T2" fmla="*/ 8 w 26"/>
                <a:gd name="T3" fmla="*/ 0 h 42"/>
                <a:gd name="T4" fmla="*/ 14 w 26"/>
                <a:gd name="T5" fmla="*/ 1 h 42"/>
                <a:gd name="T6" fmla="*/ 19 w 26"/>
                <a:gd name="T7" fmla="*/ 4 h 42"/>
                <a:gd name="T8" fmla="*/ 22 w 26"/>
                <a:gd name="T9" fmla="*/ 9 h 42"/>
                <a:gd name="T10" fmla="*/ 25 w 26"/>
                <a:gd name="T11" fmla="*/ 17 h 42"/>
                <a:gd name="T12" fmla="*/ 26 w 26"/>
                <a:gd name="T13" fmla="*/ 28 h 42"/>
                <a:gd name="T14" fmla="*/ 25 w 26"/>
                <a:gd name="T15" fmla="*/ 38 h 42"/>
                <a:gd name="T16" fmla="*/ 21 w 26"/>
                <a:gd name="T17" fmla="*/ 42 h 42"/>
                <a:gd name="T18" fmla="*/ 18 w 26"/>
                <a:gd name="T19" fmla="*/ 41 h 42"/>
                <a:gd name="T20" fmla="*/ 16 w 26"/>
                <a:gd name="T21" fmla="*/ 38 h 42"/>
                <a:gd name="T22" fmla="*/ 14 w 26"/>
                <a:gd name="T23" fmla="*/ 35 h 42"/>
                <a:gd name="T24" fmla="*/ 13 w 26"/>
                <a:gd name="T25" fmla="*/ 30 h 42"/>
                <a:gd name="T26" fmla="*/ 9 w 26"/>
                <a:gd name="T27" fmla="*/ 26 h 42"/>
                <a:gd name="T28" fmla="*/ 3 w 26"/>
                <a:gd name="T29" fmla="*/ 19 h 42"/>
                <a:gd name="T30" fmla="*/ 0 w 26"/>
                <a:gd name="T31" fmla="*/ 12 h 42"/>
                <a:gd name="T32" fmla="*/ 2 w 26"/>
                <a:gd name="T33" fmla="*/ 4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2"/>
                <a:gd name="T53" fmla="*/ 26 w 26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2">
                  <a:moveTo>
                    <a:pt x="2" y="4"/>
                  </a:moveTo>
                  <a:lnTo>
                    <a:pt x="8" y="0"/>
                  </a:lnTo>
                  <a:lnTo>
                    <a:pt x="14" y="1"/>
                  </a:lnTo>
                  <a:lnTo>
                    <a:pt x="19" y="4"/>
                  </a:lnTo>
                  <a:lnTo>
                    <a:pt x="22" y="9"/>
                  </a:lnTo>
                  <a:lnTo>
                    <a:pt x="25" y="17"/>
                  </a:lnTo>
                  <a:lnTo>
                    <a:pt x="26" y="28"/>
                  </a:lnTo>
                  <a:lnTo>
                    <a:pt x="25" y="38"/>
                  </a:lnTo>
                  <a:lnTo>
                    <a:pt x="21" y="42"/>
                  </a:lnTo>
                  <a:lnTo>
                    <a:pt x="18" y="41"/>
                  </a:lnTo>
                  <a:lnTo>
                    <a:pt x="16" y="38"/>
                  </a:lnTo>
                  <a:lnTo>
                    <a:pt x="14" y="35"/>
                  </a:lnTo>
                  <a:lnTo>
                    <a:pt x="13" y="30"/>
                  </a:lnTo>
                  <a:lnTo>
                    <a:pt x="9" y="26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5" name="Freeform 112"/>
            <p:cNvSpPr>
              <a:spLocks/>
            </p:cNvSpPr>
            <p:nvPr/>
          </p:nvSpPr>
          <p:spPr bwMode="auto">
            <a:xfrm>
              <a:off x="4863" y="3421"/>
              <a:ext cx="38" cy="34"/>
            </a:xfrm>
            <a:custGeom>
              <a:avLst/>
              <a:gdLst>
                <a:gd name="T0" fmla="*/ 38 w 38"/>
                <a:gd name="T1" fmla="*/ 9 h 34"/>
                <a:gd name="T2" fmla="*/ 35 w 38"/>
                <a:gd name="T3" fmla="*/ 2 h 34"/>
                <a:gd name="T4" fmla="*/ 29 w 38"/>
                <a:gd name="T5" fmla="*/ 0 h 34"/>
                <a:gd name="T6" fmla="*/ 23 w 38"/>
                <a:gd name="T7" fmla="*/ 1 h 34"/>
                <a:gd name="T8" fmla="*/ 17 w 38"/>
                <a:gd name="T9" fmla="*/ 3 h 34"/>
                <a:gd name="T10" fmla="*/ 11 w 38"/>
                <a:gd name="T11" fmla="*/ 9 h 34"/>
                <a:gd name="T12" fmla="*/ 4 w 38"/>
                <a:gd name="T13" fmla="*/ 17 h 34"/>
                <a:gd name="T14" fmla="*/ 0 w 38"/>
                <a:gd name="T15" fmla="*/ 25 h 34"/>
                <a:gd name="T16" fmla="*/ 1 w 38"/>
                <a:gd name="T17" fmla="*/ 32 h 34"/>
                <a:gd name="T18" fmla="*/ 4 w 38"/>
                <a:gd name="T19" fmla="*/ 34 h 34"/>
                <a:gd name="T20" fmla="*/ 7 w 38"/>
                <a:gd name="T21" fmla="*/ 32 h 34"/>
                <a:gd name="T22" fmla="*/ 11 w 38"/>
                <a:gd name="T23" fmla="*/ 28 h 34"/>
                <a:gd name="T24" fmla="*/ 14 w 38"/>
                <a:gd name="T25" fmla="*/ 26 h 34"/>
                <a:gd name="T26" fmla="*/ 19 w 38"/>
                <a:gd name="T27" fmla="*/ 24 h 34"/>
                <a:gd name="T28" fmla="*/ 28 w 38"/>
                <a:gd name="T29" fmla="*/ 22 h 34"/>
                <a:gd name="T30" fmla="*/ 36 w 38"/>
                <a:gd name="T31" fmla="*/ 17 h 34"/>
                <a:gd name="T32" fmla="*/ 38 w 38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9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3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7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7" y="32"/>
                  </a:lnTo>
                  <a:lnTo>
                    <a:pt x="11" y="28"/>
                  </a:lnTo>
                  <a:lnTo>
                    <a:pt x="14" y="26"/>
                  </a:lnTo>
                  <a:lnTo>
                    <a:pt x="19" y="24"/>
                  </a:lnTo>
                  <a:lnTo>
                    <a:pt x="28" y="22"/>
                  </a:lnTo>
                  <a:lnTo>
                    <a:pt x="36" y="17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6" name="Freeform 113"/>
            <p:cNvSpPr>
              <a:spLocks/>
            </p:cNvSpPr>
            <p:nvPr/>
          </p:nvSpPr>
          <p:spPr bwMode="auto">
            <a:xfrm>
              <a:off x="4804" y="3456"/>
              <a:ext cx="36" cy="36"/>
            </a:xfrm>
            <a:custGeom>
              <a:avLst/>
              <a:gdLst>
                <a:gd name="T0" fmla="*/ 0 w 36"/>
                <a:gd name="T1" fmla="*/ 28 h 36"/>
                <a:gd name="T2" fmla="*/ 5 w 36"/>
                <a:gd name="T3" fmla="*/ 34 h 36"/>
                <a:gd name="T4" fmla="*/ 10 w 36"/>
                <a:gd name="T5" fmla="*/ 36 h 36"/>
                <a:gd name="T6" fmla="*/ 16 w 36"/>
                <a:gd name="T7" fmla="*/ 34 h 36"/>
                <a:gd name="T8" fmla="*/ 21 w 36"/>
                <a:gd name="T9" fmla="*/ 31 h 36"/>
                <a:gd name="T10" fmla="*/ 27 w 36"/>
                <a:gd name="T11" fmla="*/ 24 h 36"/>
                <a:gd name="T12" fmla="*/ 32 w 36"/>
                <a:gd name="T13" fmla="*/ 15 h 36"/>
                <a:gd name="T14" fmla="*/ 36 w 36"/>
                <a:gd name="T15" fmla="*/ 6 h 36"/>
                <a:gd name="T16" fmla="*/ 33 w 36"/>
                <a:gd name="T17" fmla="*/ 0 h 36"/>
                <a:gd name="T18" fmla="*/ 30 w 36"/>
                <a:gd name="T19" fmla="*/ 0 h 36"/>
                <a:gd name="T20" fmla="*/ 27 w 36"/>
                <a:gd name="T21" fmla="*/ 2 h 36"/>
                <a:gd name="T22" fmla="*/ 25 w 36"/>
                <a:gd name="T23" fmla="*/ 5 h 36"/>
                <a:gd name="T24" fmla="*/ 21 w 36"/>
                <a:gd name="T25" fmla="*/ 9 h 36"/>
                <a:gd name="T26" fmla="*/ 16 w 36"/>
                <a:gd name="T27" fmla="*/ 11 h 36"/>
                <a:gd name="T28" fmla="*/ 8 w 36"/>
                <a:gd name="T29" fmla="*/ 14 h 36"/>
                <a:gd name="T30" fmla="*/ 2 w 36"/>
                <a:gd name="T31" fmla="*/ 20 h 36"/>
                <a:gd name="T32" fmla="*/ 0 w 36"/>
                <a:gd name="T33" fmla="*/ 28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6"/>
                <a:gd name="T53" fmla="*/ 36 w 36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6">
                  <a:moveTo>
                    <a:pt x="0" y="28"/>
                  </a:moveTo>
                  <a:lnTo>
                    <a:pt x="5" y="34"/>
                  </a:lnTo>
                  <a:lnTo>
                    <a:pt x="10" y="36"/>
                  </a:lnTo>
                  <a:lnTo>
                    <a:pt x="16" y="34"/>
                  </a:lnTo>
                  <a:lnTo>
                    <a:pt x="21" y="31"/>
                  </a:lnTo>
                  <a:lnTo>
                    <a:pt x="27" y="24"/>
                  </a:lnTo>
                  <a:lnTo>
                    <a:pt x="32" y="15"/>
                  </a:lnTo>
                  <a:lnTo>
                    <a:pt x="36" y="6"/>
                  </a:lnTo>
                  <a:lnTo>
                    <a:pt x="33" y="0"/>
                  </a:lnTo>
                  <a:lnTo>
                    <a:pt x="30" y="0"/>
                  </a:lnTo>
                  <a:lnTo>
                    <a:pt x="27" y="2"/>
                  </a:lnTo>
                  <a:lnTo>
                    <a:pt x="25" y="5"/>
                  </a:lnTo>
                  <a:lnTo>
                    <a:pt x="21" y="9"/>
                  </a:lnTo>
                  <a:lnTo>
                    <a:pt x="16" y="11"/>
                  </a:lnTo>
                  <a:lnTo>
                    <a:pt x="8" y="14"/>
                  </a:lnTo>
                  <a:lnTo>
                    <a:pt x="2" y="2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7" name="Freeform 114"/>
            <p:cNvSpPr>
              <a:spLocks/>
            </p:cNvSpPr>
            <p:nvPr/>
          </p:nvSpPr>
          <p:spPr bwMode="auto">
            <a:xfrm>
              <a:off x="4853" y="3462"/>
              <a:ext cx="29" cy="41"/>
            </a:xfrm>
            <a:custGeom>
              <a:avLst/>
              <a:gdLst>
                <a:gd name="T0" fmla="*/ 28 w 29"/>
                <a:gd name="T1" fmla="*/ 36 h 41"/>
                <a:gd name="T2" fmla="*/ 23 w 29"/>
                <a:gd name="T3" fmla="*/ 40 h 41"/>
                <a:gd name="T4" fmla="*/ 17 w 29"/>
                <a:gd name="T5" fmla="*/ 41 h 41"/>
                <a:gd name="T6" fmla="*/ 12 w 29"/>
                <a:gd name="T7" fmla="*/ 38 h 41"/>
                <a:gd name="T8" fmla="*/ 7 w 29"/>
                <a:gd name="T9" fmla="*/ 33 h 41"/>
                <a:gd name="T10" fmla="*/ 4 w 29"/>
                <a:gd name="T11" fmla="*/ 26 h 41"/>
                <a:gd name="T12" fmla="*/ 1 w 29"/>
                <a:gd name="T13" fmla="*/ 15 h 41"/>
                <a:gd name="T14" fmla="*/ 0 w 29"/>
                <a:gd name="T15" fmla="*/ 6 h 41"/>
                <a:gd name="T16" fmla="*/ 3 w 29"/>
                <a:gd name="T17" fmla="*/ 0 h 41"/>
                <a:gd name="T18" fmla="*/ 7 w 29"/>
                <a:gd name="T19" fmla="*/ 0 h 41"/>
                <a:gd name="T20" fmla="*/ 10 w 29"/>
                <a:gd name="T21" fmla="*/ 4 h 41"/>
                <a:gd name="T22" fmla="*/ 11 w 29"/>
                <a:gd name="T23" fmla="*/ 7 h 41"/>
                <a:gd name="T24" fmla="*/ 13 w 29"/>
                <a:gd name="T25" fmla="*/ 11 h 41"/>
                <a:gd name="T26" fmla="*/ 17 w 29"/>
                <a:gd name="T27" fmla="*/ 15 h 41"/>
                <a:gd name="T28" fmla="*/ 24 w 29"/>
                <a:gd name="T29" fmla="*/ 20 h 41"/>
                <a:gd name="T30" fmla="*/ 29 w 29"/>
                <a:gd name="T31" fmla="*/ 27 h 41"/>
                <a:gd name="T32" fmla="*/ 28 w 29"/>
                <a:gd name="T33" fmla="*/ 36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1"/>
                <a:gd name="T53" fmla="*/ 29 w 2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1">
                  <a:moveTo>
                    <a:pt x="28" y="36"/>
                  </a:moveTo>
                  <a:lnTo>
                    <a:pt x="23" y="40"/>
                  </a:lnTo>
                  <a:lnTo>
                    <a:pt x="17" y="41"/>
                  </a:lnTo>
                  <a:lnTo>
                    <a:pt x="12" y="38"/>
                  </a:lnTo>
                  <a:lnTo>
                    <a:pt x="7" y="33"/>
                  </a:lnTo>
                  <a:lnTo>
                    <a:pt x="4" y="26"/>
                  </a:lnTo>
                  <a:lnTo>
                    <a:pt x="1" y="15"/>
                  </a:lnTo>
                  <a:lnTo>
                    <a:pt x="0" y="6"/>
                  </a:lnTo>
                  <a:lnTo>
                    <a:pt x="3" y="0"/>
                  </a:lnTo>
                  <a:lnTo>
                    <a:pt x="7" y="0"/>
                  </a:lnTo>
                  <a:lnTo>
                    <a:pt x="10" y="4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7" y="15"/>
                  </a:lnTo>
                  <a:lnTo>
                    <a:pt x="24" y="20"/>
                  </a:lnTo>
                  <a:lnTo>
                    <a:pt x="29" y="27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8" name="Freeform 115"/>
            <p:cNvSpPr>
              <a:spLocks/>
            </p:cNvSpPr>
            <p:nvPr/>
          </p:nvSpPr>
          <p:spPr bwMode="auto">
            <a:xfrm>
              <a:off x="4942" y="3327"/>
              <a:ext cx="26" cy="43"/>
            </a:xfrm>
            <a:custGeom>
              <a:avLst/>
              <a:gdLst>
                <a:gd name="T0" fmla="*/ 2 w 26"/>
                <a:gd name="T1" fmla="*/ 4 h 43"/>
                <a:gd name="T2" fmla="*/ 7 w 26"/>
                <a:gd name="T3" fmla="*/ 0 h 43"/>
                <a:gd name="T4" fmla="*/ 14 w 26"/>
                <a:gd name="T5" fmla="*/ 0 h 43"/>
                <a:gd name="T6" fmla="*/ 18 w 26"/>
                <a:gd name="T7" fmla="*/ 5 h 43"/>
                <a:gd name="T8" fmla="*/ 22 w 26"/>
                <a:gd name="T9" fmla="*/ 10 h 43"/>
                <a:gd name="T10" fmla="*/ 24 w 26"/>
                <a:gd name="T11" fmla="*/ 18 h 43"/>
                <a:gd name="T12" fmla="*/ 26 w 26"/>
                <a:gd name="T13" fmla="*/ 29 h 43"/>
                <a:gd name="T14" fmla="*/ 25 w 26"/>
                <a:gd name="T15" fmla="*/ 39 h 43"/>
                <a:gd name="T16" fmla="*/ 21 w 26"/>
                <a:gd name="T17" fmla="*/ 43 h 43"/>
                <a:gd name="T18" fmla="*/ 17 w 26"/>
                <a:gd name="T19" fmla="*/ 42 h 43"/>
                <a:gd name="T20" fmla="*/ 15 w 26"/>
                <a:gd name="T21" fmla="*/ 39 h 43"/>
                <a:gd name="T22" fmla="*/ 14 w 26"/>
                <a:gd name="T23" fmla="*/ 36 h 43"/>
                <a:gd name="T24" fmla="*/ 13 w 26"/>
                <a:gd name="T25" fmla="*/ 31 h 43"/>
                <a:gd name="T26" fmla="*/ 8 w 26"/>
                <a:gd name="T27" fmla="*/ 27 h 43"/>
                <a:gd name="T28" fmla="*/ 3 w 26"/>
                <a:gd name="T29" fmla="*/ 20 h 43"/>
                <a:gd name="T30" fmla="*/ 0 w 26"/>
                <a:gd name="T31" fmla="*/ 12 h 43"/>
                <a:gd name="T32" fmla="*/ 2 w 26"/>
                <a:gd name="T33" fmla="*/ 4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43"/>
                <a:gd name="T53" fmla="*/ 26 w 26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43">
                  <a:moveTo>
                    <a:pt x="2" y="4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18" y="5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6" y="29"/>
                  </a:lnTo>
                  <a:lnTo>
                    <a:pt x="25" y="39"/>
                  </a:lnTo>
                  <a:lnTo>
                    <a:pt x="21" y="43"/>
                  </a:lnTo>
                  <a:lnTo>
                    <a:pt x="17" y="42"/>
                  </a:lnTo>
                  <a:lnTo>
                    <a:pt x="15" y="39"/>
                  </a:lnTo>
                  <a:lnTo>
                    <a:pt x="14" y="36"/>
                  </a:lnTo>
                  <a:lnTo>
                    <a:pt x="13" y="31"/>
                  </a:lnTo>
                  <a:lnTo>
                    <a:pt x="8" y="27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09" name="Freeform 116"/>
            <p:cNvSpPr>
              <a:spLocks/>
            </p:cNvSpPr>
            <p:nvPr/>
          </p:nvSpPr>
          <p:spPr bwMode="auto">
            <a:xfrm>
              <a:off x="4923" y="3375"/>
              <a:ext cx="35" cy="37"/>
            </a:xfrm>
            <a:custGeom>
              <a:avLst/>
              <a:gdLst>
                <a:gd name="T0" fmla="*/ 0 w 35"/>
                <a:gd name="T1" fmla="*/ 29 h 37"/>
                <a:gd name="T2" fmla="*/ 4 w 35"/>
                <a:gd name="T3" fmla="*/ 35 h 37"/>
                <a:gd name="T4" fmla="*/ 10 w 35"/>
                <a:gd name="T5" fmla="*/ 37 h 37"/>
                <a:gd name="T6" fmla="*/ 15 w 35"/>
                <a:gd name="T7" fmla="*/ 35 h 37"/>
                <a:gd name="T8" fmla="*/ 21 w 35"/>
                <a:gd name="T9" fmla="*/ 31 h 37"/>
                <a:gd name="T10" fmla="*/ 26 w 35"/>
                <a:gd name="T11" fmla="*/ 25 h 37"/>
                <a:gd name="T12" fmla="*/ 32 w 35"/>
                <a:gd name="T13" fmla="*/ 16 h 37"/>
                <a:gd name="T14" fmla="*/ 35 w 35"/>
                <a:gd name="T15" fmla="*/ 7 h 37"/>
                <a:gd name="T16" fmla="*/ 33 w 35"/>
                <a:gd name="T17" fmla="*/ 1 h 37"/>
                <a:gd name="T18" fmla="*/ 30 w 35"/>
                <a:gd name="T19" fmla="*/ 0 h 37"/>
                <a:gd name="T20" fmla="*/ 26 w 35"/>
                <a:gd name="T21" fmla="*/ 2 h 37"/>
                <a:gd name="T22" fmla="*/ 24 w 35"/>
                <a:gd name="T23" fmla="*/ 5 h 37"/>
                <a:gd name="T24" fmla="*/ 21 w 35"/>
                <a:gd name="T25" fmla="*/ 8 h 37"/>
                <a:gd name="T26" fmla="*/ 15 w 35"/>
                <a:gd name="T27" fmla="*/ 11 h 37"/>
                <a:gd name="T28" fmla="*/ 8 w 35"/>
                <a:gd name="T29" fmla="*/ 15 h 37"/>
                <a:gd name="T30" fmla="*/ 1 w 35"/>
                <a:gd name="T31" fmla="*/ 20 h 37"/>
                <a:gd name="T32" fmla="*/ 0 w 35"/>
                <a:gd name="T33" fmla="*/ 29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7"/>
                <a:gd name="T53" fmla="*/ 35 w 35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7">
                  <a:moveTo>
                    <a:pt x="0" y="29"/>
                  </a:moveTo>
                  <a:lnTo>
                    <a:pt x="4" y="35"/>
                  </a:lnTo>
                  <a:lnTo>
                    <a:pt x="10" y="37"/>
                  </a:lnTo>
                  <a:lnTo>
                    <a:pt x="15" y="35"/>
                  </a:lnTo>
                  <a:lnTo>
                    <a:pt x="21" y="31"/>
                  </a:lnTo>
                  <a:lnTo>
                    <a:pt x="26" y="25"/>
                  </a:lnTo>
                  <a:lnTo>
                    <a:pt x="32" y="16"/>
                  </a:lnTo>
                  <a:lnTo>
                    <a:pt x="35" y="7"/>
                  </a:lnTo>
                  <a:lnTo>
                    <a:pt x="33" y="1"/>
                  </a:lnTo>
                  <a:lnTo>
                    <a:pt x="30" y="0"/>
                  </a:lnTo>
                  <a:lnTo>
                    <a:pt x="26" y="2"/>
                  </a:lnTo>
                  <a:lnTo>
                    <a:pt x="24" y="5"/>
                  </a:lnTo>
                  <a:lnTo>
                    <a:pt x="21" y="8"/>
                  </a:lnTo>
                  <a:lnTo>
                    <a:pt x="15" y="11"/>
                  </a:lnTo>
                  <a:lnTo>
                    <a:pt x="8" y="15"/>
                  </a:lnTo>
                  <a:lnTo>
                    <a:pt x="1" y="2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0" name="Freeform 117"/>
            <p:cNvSpPr>
              <a:spLocks/>
            </p:cNvSpPr>
            <p:nvPr/>
          </p:nvSpPr>
          <p:spPr bwMode="auto">
            <a:xfrm>
              <a:off x="4887" y="3324"/>
              <a:ext cx="38" cy="34"/>
            </a:xfrm>
            <a:custGeom>
              <a:avLst/>
              <a:gdLst>
                <a:gd name="T0" fmla="*/ 38 w 38"/>
                <a:gd name="T1" fmla="*/ 9 h 34"/>
                <a:gd name="T2" fmla="*/ 35 w 38"/>
                <a:gd name="T3" fmla="*/ 2 h 34"/>
                <a:gd name="T4" fmla="*/ 29 w 38"/>
                <a:gd name="T5" fmla="*/ 0 h 34"/>
                <a:gd name="T6" fmla="*/ 24 w 38"/>
                <a:gd name="T7" fmla="*/ 1 h 34"/>
                <a:gd name="T8" fmla="*/ 17 w 38"/>
                <a:gd name="T9" fmla="*/ 3 h 34"/>
                <a:gd name="T10" fmla="*/ 11 w 38"/>
                <a:gd name="T11" fmla="*/ 9 h 34"/>
                <a:gd name="T12" fmla="*/ 4 w 38"/>
                <a:gd name="T13" fmla="*/ 18 h 34"/>
                <a:gd name="T14" fmla="*/ 0 w 38"/>
                <a:gd name="T15" fmla="*/ 25 h 34"/>
                <a:gd name="T16" fmla="*/ 1 w 38"/>
                <a:gd name="T17" fmla="*/ 32 h 34"/>
                <a:gd name="T18" fmla="*/ 4 w 38"/>
                <a:gd name="T19" fmla="*/ 34 h 34"/>
                <a:gd name="T20" fmla="*/ 9 w 38"/>
                <a:gd name="T21" fmla="*/ 32 h 34"/>
                <a:gd name="T22" fmla="*/ 12 w 38"/>
                <a:gd name="T23" fmla="*/ 29 h 34"/>
                <a:gd name="T24" fmla="*/ 15 w 38"/>
                <a:gd name="T25" fmla="*/ 26 h 34"/>
                <a:gd name="T26" fmla="*/ 21 w 38"/>
                <a:gd name="T27" fmla="*/ 24 h 34"/>
                <a:gd name="T28" fmla="*/ 29 w 38"/>
                <a:gd name="T29" fmla="*/ 22 h 34"/>
                <a:gd name="T30" fmla="*/ 36 w 38"/>
                <a:gd name="T31" fmla="*/ 18 h 34"/>
                <a:gd name="T32" fmla="*/ 38 w 38"/>
                <a:gd name="T33" fmla="*/ 9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9"/>
                  </a:moveTo>
                  <a:lnTo>
                    <a:pt x="35" y="2"/>
                  </a:lnTo>
                  <a:lnTo>
                    <a:pt x="29" y="0"/>
                  </a:lnTo>
                  <a:lnTo>
                    <a:pt x="24" y="1"/>
                  </a:lnTo>
                  <a:lnTo>
                    <a:pt x="17" y="3"/>
                  </a:lnTo>
                  <a:lnTo>
                    <a:pt x="11" y="9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1" y="32"/>
                  </a:lnTo>
                  <a:lnTo>
                    <a:pt x="4" y="34"/>
                  </a:lnTo>
                  <a:lnTo>
                    <a:pt x="9" y="32"/>
                  </a:lnTo>
                  <a:lnTo>
                    <a:pt x="12" y="29"/>
                  </a:lnTo>
                  <a:lnTo>
                    <a:pt x="15" y="26"/>
                  </a:lnTo>
                  <a:lnTo>
                    <a:pt x="21" y="24"/>
                  </a:lnTo>
                  <a:lnTo>
                    <a:pt x="29" y="22"/>
                  </a:lnTo>
                  <a:lnTo>
                    <a:pt x="36" y="18"/>
                  </a:lnTo>
                  <a:lnTo>
                    <a:pt x="38" y="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1" name="Freeform 118"/>
            <p:cNvSpPr>
              <a:spLocks/>
            </p:cNvSpPr>
            <p:nvPr/>
          </p:nvSpPr>
          <p:spPr bwMode="auto">
            <a:xfrm>
              <a:off x="4830" y="3359"/>
              <a:ext cx="35" cy="36"/>
            </a:xfrm>
            <a:custGeom>
              <a:avLst/>
              <a:gdLst>
                <a:gd name="T0" fmla="*/ 0 w 35"/>
                <a:gd name="T1" fmla="*/ 29 h 36"/>
                <a:gd name="T2" fmla="*/ 3 w 35"/>
                <a:gd name="T3" fmla="*/ 34 h 36"/>
                <a:gd name="T4" fmla="*/ 9 w 35"/>
                <a:gd name="T5" fmla="*/ 36 h 36"/>
                <a:gd name="T6" fmla="*/ 15 w 35"/>
                <a:gd name="T7" fmla="*/ 34 h 36"/>
                <a:gd name="T8" fmla="*/ 21 w 35"/>
                <a:gd name="T9" fmla="*/ 31 h 36"/>
                <a:gd name="T10" fmla="*/ 26 w 35"/>
                <a:gd name="T11" fmla="*/ 24 h 36"/>
                <a:gd name="T12" fmla="*/ 32 w 35"/>
                <a:gd name="T13" fmla="*/ 16 h 36"/>
                <a:gd name="T14" fmla="*/ 35 w 35"/>
                <a:gd name="T15" fmla="*/ 7 h 36"/>
                <a:gd name="T16" fmla="*/ 33 w 35"/>
                <a:gd name="T17" fmla="*/ 0 h 36"/>
                <a:gd name="T18" fmla="*/ 28 w 35"/>
                <a:gd name="T19" fmla="*/ 0 h 36"/>
                <a:gd name="T20" fmla="*/ 25 w 35"/>
                <a:gd name="T21" fmla="*/ 2 h 36"/>
                <a:gd name="T22" fmla="*/ 23 w 35"/>
                <a:gd name="T23" fmla="*/ 6 h 36"/>
                <a:gd name="T24" fmla="*/ 21 w 35"/>
                <a:gd name="T25" fmla="*/ 9 h 36"/>
                <a:gd name="T26" fmla="*/ 15 w 35"/>
                <a:gd name="T27" fmla="*/ 11 h 36"/>
                <a:gd name="T28" fmla="*/ 7 w 35"/>
                <a:gd name="T29" fmla="*/ 16 h 36"/>
                <a:gd name="T30" fmla="*/ 1 w 35"/>
                <a:gd name="T31" fmla="*/ 21 h 36"/>
                <a:gd name="T32" fmla="*/ 0 w 35"/>
                <a:gd name="T33" fmla="*/ 29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6"/>
                <a:gd name="T53" fmla="*/ 35 w 3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6">
                  <a:moveTo>
                    <a:pt x="0" y="29"/>
                  </a:moveTo>
                  <a:lnTo>
                    <a:pt x="3" y="34"/>
                  </a:lnTo>
                  <a:lnTo>
                    <a:pt x="9" y="36"/>
                  </a:lnTo>
                  <a:lnTo>
                    <a:pt x="15" y="34"/>
                  </a:lnTo>
                  <a:lnTo>
                    <a:pt x="21" y="31"/>
                  </a:lnTo>
                  <a:lnTo>
                    <a:pt x="26" y="24"/>
                  </a:lnTo>
                  <a:lnTo>
                    <a:pt x="32" y="16"/>
                  </a:lnTo>
                  <a:lnTo>
                    <a:pt x="35" y="7"/>
                  </a:lnTo>
                  <a:lnTo>
                    <a:pt x="33" y="0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23" y="6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7" y="16"/>
                  </a:lnTo>
                  <a:lnTo>
                    <a:pt x="1" y="21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2" name="Freeform 119"/>
            <p:cNvSpPr>
              <a:spLocks/>
            </p:cNvSpPr>
            <p:nvPr/>
          </p:nvSpPr>
          <p:spPr bwMode="auto">
            <a:xfrm>
              <a:off x="4878" y="3366"/>
              <a:ext cx="29" cy="40"/>
            </a:xfrm>
            <a:custGeom>
              <a:avLst/>
              <a:gdLst>
                <a:gd name="T0" fmla="*/ 27 w 29"/>
                <a:gd name="T1" fmla="*/ 35 h 40"/>
                <a:gd name="T2" fmla="*/ 22 w 29"/>
                <a:gd name="T3" fmla="*/ 39 h 40"/>
                <a:gd name="T4" fmla="*/ 16 w 29"/>
                <a:gd name="T5" fmla="*/ 40 h 40"/>
                <a:gd name="T6" fmla="*/ 11 w 29"/>
                <a:gd name="T7" fmla="*/ 37 h 40"/>
                <a:gd name="T8" fmla="*/ 7 w 29"/>
                <a:gd name="T9" fmla="*/ 33 h 40"/>
                <a:gd name="T10" fmla="*/ 3 w 29"/>
                <a:gd name="T11" fmla="*/ 25 h 40"/>
                <a:gd name="T12" fmla="*/ 0 w 29"/>
                <a:gd name="T13" fmla="*/ 14 h 40"/>
                <a:gd name="T14" fmla="*/ 0 w 29"/>
                <a:gd name="T15" fmla="*/ 5 h 40"/>
                <a:gd name="T16" fmla="*/ 3 w 29"/>
                <a:gd name="T17" fmla="*/ 0 h 40"/>
                <a:gd name="T18" fmla="*/ 8 w 29"/>
                <a:gd name="T19" fmla="*/ 0 h 40"/>
                <a:gd name="T20" fmla="*/ 10 w 29"/>
                <a:gd name="T21" fmla="*/ 3 h 40"/>
                <a:gd name="T22" fmla="*/ 11 w 29"/>
                <a:gd name="T23" fmla="*/ 6 h 40"/>
                <a:gd name="T24" fmla="*/ 13 w 29"/>
                <a:gd name="T25" fmla="*/ 11 h 40"/>
                <a:gd name="T26" fmla="*/ 18 w 29"/>
                <a:gd name="T27" fmla="*/ 15 h 40"/>
                <a:gd name="T28" fmla="*/ 24 w 29"/>
                <a:gd name="T29" fmla="*/ 21 h 40"/>
                <a:gd name="T30" fmla="*/ 29 w 29"/>
                <a:gd name="T31" fmla="*/ 27 h 40"/>
                <a:gd name="T32" fmla="*/ 27 w 29"/>
                <a:gd name="T33" fmla="*/ 3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0"/>
                <a:gd name="T53" fmla="*/ 29 w 2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0">
                  <a:moveTo>
                    <a:pt x="27" y="35"/>
                  </a:moveTo>
                  <a:lnTo>
                    <a:pt x="22" y="39"/>
                  </a:lnTo>
                  <a:lnTo>
                    <a:pt x="16" y="40"/>
                  </a:lnTo>
                  <a:lnTo>
                    <a:pt x="11" y="37"/>
                  </a:lnTo>
                  <a:lnTo>
                    <a:pt x="7" y="33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6"/>
                  </a:lnTo>
                  <a:lnTo>
                    <a:pt x="13" y="11"/>
                  </a:lnTo>
                  <a:lnTo>
                    <a:pt x="18" y="15"/>
                  </a:lnTo>
                  <a:lnTo>
                    <a:pt x="24" y="21"/>
                  </a:lnTo>
                  <a:lnTo>
                    <a:pt x="29" y="27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3" name="Freeform 120"/>
            <p:cNvSpPr>
              <a:spLocks/>
            </p:cNvSpPr>
            <p:nvPr/>
          </p:nvSpPr>
          <p:spPr bwMode="auto">
            <a:xfrm>
              <a:off x="4902" y="3269"/>
              <a:ext cx="30" cy="41"/>
            </a:xfrm>
            <a:custGeom>
              <a:avLst/>
              <a:gdLst>
                <a:gd name="T0" fmla="*/ 29 w 30"/>
                <a:gd name="T1" fmla="*/ 35 h 41"/>
                <a:gd name="T2" fmla="*/ 23 w 30"/>
                <a:gd name="T3" fmla="*/ 40 h 41"/>
                <a:gd name="T4" fmla="*/ 18 w 30"/>
                <a:gd name="T5" fmla="*/ 41 h 41"/>
                <a:gd name="T6" fmla="*/ 11 w 30"/>
                <a:gd name="T7" fmla="*/ 38 h 41"/>
                <a:gd name="T8" fmla="*/ 7 w 30"/>
                <a:gd name="T9" fmla="*/ 33 h 41"/>
                <a:gd name="T10" fmla="*/ 3 w 30"/>
                <a:gd name="T11" fmla="*/ 25 h 41"/>
                <a:gd name="T12" fmla="*/ 0 w 30"/>
                <a:gd name="T13" fmla="*/ 14 h 41"/>
                <a:gd name="T14" fmla="*/ 0 w 30"/>
                <a:gd name="T15" fmla="*/ 6 h 41"/>
                <a:gd name="T16" fmla="*/ 3 w 30"/>
                <a:gd name="T17" fmla="*/ 0 h 41"/>
                <a:gd name="T18" fmla="*/ 8 w 30"/>
                <a:gd name="T19" fmla="*/ 0 h 41"/>
                <a:gd name="T20" fmla="*/ 10 w 30"/>
                <a:gd name="T21" fmla="*/ 3 h 41"/>
                <a:gd name="T22" fmla="*/ 11 w 30"/>
                <a:gd name="T23" fmla="*/ 7 h 41"/>
                <a:gd name="T24" fmla="*/ 13 w 30"/>
                <a:gd name="T25" fmla="*/ 11 h 41"/>
                <a:gd name="T26" fmla="*/ 18 w 30"/>
                <a:gd name="T27" fmla="*/ 16 h 41"/>
                <a:gd name="T28" fmla="*/ 24 w 30"/>
                <a:gd name="T29" fmla="*/ 21 h 41"/>
                <a:gd name="T30" fmla="*/ 30 w 30"/>
                <a:gd name="T31" fmla="*/ 28 h 41"/>
                <a:gd name="T32" fmla="*/ 29 w 30"/>
                <a:gd name="T33" fmla="*/ 35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1"/>
                <a:gd name="T53" fmla="*/ 30 w 30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1">
                  <a:moveTo>
                    <a:pt x="29" y="35"/>
                  </a:moveTo>
                  <a:lnTo>
                    <a:pt x="23" y="40"/>
                  </a:lnTo>
                  <a:lnTo>
                    <a:pt x="18" y="41"/>
                  </a:lnTo>
                  <a:lnTo>
                    <a:pt x="11" y="38"/>
                  </a:lnTo>
                  <a:lnTo>
                    <a:pt x="7" y="33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6"/>
                  </a:lnTo>
                  <a:lnTo>
                    <a:pt x="3" y="0"/>
                  </a:lnTo>
                  <a:lnTo>
                    <a:pt x="8" y="0"/>
                  </a:lnTo>
                  <a:lnTo>
                    <a:pt x="10" y="3"/>
                  </a:lnTo>
                  <a:lnTo>
                    <a:pt x="11" y="7"/>
                  </a:lnTo>
                  <a:lnTo>
                    <a:pt x="13" y="11"/>
                  </a:lnTo>
                  <a:lnTo>
                    <a:pt x="18" y="16"/>
                  </a:lnTo>
                  <a:lnTo>
                    <a:pt x="24" y="21"/>
                  </a:lnTo>
                  <a:lnTo>
                    <a:pt x="30" y="28"/>
                  </a:lnTo>
                  <a:lnTo>
                    <a:pt x="29" y="3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4" name="Freeform 121"/>
            <p:cNvSpPr>
              <a:spLocks/>
            </p:cNvSpPr>
            <p:nvPr/>
          </p:nvSpPr>
          <p:spPr bwMode="auto">
            <a:xfrm>
              <a:off x="4381" y="4041"/>
              <a:ext cx="27" cy="43"/>
            </a:xfrm>
            <a:custGeom>
              <a:avLst/>
              <a:gdLst>
                <a:gd name="T0" fmla="*/ 3 w 27"/>
                <a:gd name="T1" fmla="*/ 5 h 43"/>
                <a:gd name="T2" fmla="*/ 9 w 27"/>
                <a:gd name="T3" fmla="*/ 0 h 43"/>
                <a:gd name="T4" fmla="*/ 14 w 27"/>
                <a:gd name="T5" fmla="*/ 1 h 43"/>
                <a:gd name="T6" fmla="*/ 20 w 27"/>
                <a:gd name="T7" fmla="*/ 5 h 43"/>
                <a:gd name="T8" fmla="*/ 23 w 27"/>
                <a:gd name="T9" fmla="*/ 10 h 43"/>
                <a:gd name="T10" fmla="*/ 25 w 27"/>
                <a:gd name="T11" fmla="*/ 18 h 43"/>
                <a:gd name="T12" fmla="*/ 27 w 27"/>
                <a:gd name="T13" fmla="*/ 29 h 43"/>
                <a:gd name="T14" fmla="*/ 26 w 27"/>
                <a:gd name="T15" fmla="*/ 39 h 43"/>
                <a:gd name="T16" fmla="*/ 22 w 27"/>
                <a:gd name="T17" fmla="*/ 43 h 43"/>
                <a:gd name="T18" fmla="*/ 17 w 27"/>
                <a:gd name="T19" fmla="*/ 43 h 43"/>
                <a:gd name="T20" fmla="*/ 16 w 27"/>
                <a:gd name="T21" fmla="*/ 40 h 43"/>
                <a:gd name="T22" fmla="*/ 15 w 27"/>
                <a:gd name="T23" fmla="*/ 35 h 43"/>
                <a:gd name="T24" fmla="*/ 14 w 27"/>
                <a:gd name="T25" fmla="*/ 31 h 43"/>
                <a:gd name="T26" fmla="*/ 10 w 27"/>
                <a:gd name="T27" fmla="*/ 26 h 43"/>
                <a:gd name="T28" fmla="*/ 4 w 27"/>
                <a:gd name="T29" fmla="*/ 20 h 43"/>
                <a:gd name="T30" fmla="*/ 0 w 27"/>
                <a:gd name="T31" fmla="*/ 12 h 43"/>
                <a:gd name="T32" fmla="*/ 3 w 27"/>
                <a:gd name="T33" fmla="*/ 5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3"/>
                <a:gd name="T53" fmla="*/ 27 w 27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3">
                  <a:moveTo>
                    <a:pt x="3" y="5"/>
                  </a:moveTo>
                  <a:lnTo>
                    <a:pt x="9" y="0"/>
                  </a:lnTo>
                  <a:lnTo>
                    <a:pt x="14" y="1"/>
                  </a:lnTo>
                  <a:lnTo>
                    <a:pt x="20" y="5"/>
                  </a:lnTo>
                  <a:lnTo>
                    <a:pt x="23" y="10"/>
                  </a:lnTo>
                  <a:lnTo>
                    <a:pt x="25" y="18"/>
                  </a:lnTo>
                  <a:lnTo>
                    <a:pt x="27" y="29"/>
                  </a:lnTo>
                  <a:lnTo>
                    <a:pt x="26" y="39"/>
                  </a:lnTo>
                  <a:lnTo>
                    <a:pt x="22" y="43"/>
                  </a:lnTo>
                  <a:lnTo>
                    <a:pt x="17" y="43"/>
                  </a:lnTo>
                  <a:lnTo>
                    <a:pt x="16" y="40"/>
                  </a:lnTo>
                  <a:lnTo>
                    <a:pt x="15" y="35"/>
                  </a:lnTo>
                  <a:lnTo>
                    <a:pt x="14" y="31"/>
                  </a:lnTo>
                  <a:lnTo>
                    <a:pt x="10" y="26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5" name="Freeform 122"/>
            <p:cNvSpPr>
              <a:spLocks/>
            </p:cNvSpPr>
            <p:nvPr/>
          </p:nvSpPr>
          <p:spPr bwMode="auto">
            <a:xfrm>
              <a:off x="4421" y="4054"/>
              <a:ext cx="38" cy="34"/>
            </a:xfrm>
            <a:custGeom>
              <a:avLst/>
              <a:gdLst>
                <a:gd name="T0" fmla="*/ 38 w 38"/>
                <a:gd name="T1" fmla="*/ 10 h 34"/>
                <a:gd name="T2" fmla="*/ 36 w 38"/>
                <a:gd name="T3" fmla="*/ 4 h 34"/>
                <a:gd name="T4" fmla="*/ 30 w 38"/>
                <a:gd name="T5" fmla="*/ 0 h 34"/>
                <a:gd name="T6" fmla="*/ 24 w 38"/>
                <a:gd name="T7" fmla="*/ 1 h 34"/>
                <a:gd name="T8" fmla="*/ 18 w 38"/>
                <a:gd name="T9" fmla="*/ 4 h 34"/>
                <a:gd name="T10" fmla="*/ 11 w 38"/>
                <a:gd name="T11" fmla="*/ 9 h 34"/>
                <a:gd name="T12" fmla="*/ 5 w 38"/>
                <a:gd name="T13" fmla="*/ 18 h 34"/>
                <a:gd name="T14" fmla="*/ 0 w 38"/>
                <a:gd name="T15" fmla="*/ 27 h 34"/>
                <a:gd name="T16" fmla="*/ 2 w 38"/>
                <a:gd name="T17" fmla="*/ 32 h 34"/>
                <a:gd name="T18" fmla="*/ 5 w 38"/>
                <a:gd name="T19" fmla="*/ 34 h 34"/>
                <a:gd name="T20" fmla="*/ 8 w 38"/>
                <a:gd name="T21" fmla="*/ 32 h 34"/>
                <a:gd name="T22" fmla="*/ 11 w 38"/>
                <a:gd name="T23" fmla="*/ 29 h 34"/>
                <a:gd name="T24" fmla="*/ 15 w 38"/>
                <a:gd name="T25" fmla="*/ 27 h 34"/>
                <a:gd name="T26" fmla="*/ 20 w 38"/>
                <a:gd name="T27" fmla="*/ 24 h 34"/>
                <a:gd name="T28" fmla="*/ 29 w 38"/>
                <a:gd name="T29" fmla="*/ 22 h 34"/>
                <a:gd name="T30" fmla="*/ 36 w 38"/>
                <a:gd name="T31" fmla="*/ 18 h 34"/>
                <a:gd name="T32" fmla="*/ 38 w 38"/>
                <a:gd name="T33" fmla="*/ 1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34"/>
                <a:gd name="T53" fmla="*/ 38 w 38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34">
                  <a:moveTo>
                    <a:pt x="38" y="10"/>
                  </a:moveTo>
                  <a:lnTo>
                    <a:pt x="36" y="4"/>
                  </a:lnTo>
                  <a:lnTo>
                    <a:pt x="30" y="0"/>
                  </a:lnTo>
                  <a:lnTo>
                    <a:pt x="24" y="1"/>
                  </a:lnTo>
                  <a:lnTo>
                    <a:pt x="18" y="4"/>
                  </a:lnTo>
                  <a:lnTo>
                    <a:pt x="11" y="9"/>
                  </a:lnTo>
                  <a:lnTo>
                    <a:pt x="5" y="18"/>
                  </a:lnTo>
                  <a:lnTo>
                    <a:pt x="0" y="27"/>
                  </a:lnTo>
                  <a:lnTo>
                    <a:pt x="2" y="32"/>
                  </a:lnTo>
                  <a:lnTo>
                    <a:pt x="5" y="34"/>
                  </a:lnTo>
                  <a:lnTo>
                    <a:pt x="8" y="32"/>
                  </a:lnTo>
                  <a:lnTo>
                    <a:pt x="11" y="29"/>
                  </a:lnTo>
                  <a:lnTo>
                    <a:pt x="15" y="27"/>
                  </a:lnTo>
                  <a:lnTo>
                    <a:pt x="20" y="24"/>
                  </a:lnTo>
                  <a:lnTo>
                    <a:pt x="29" y="22"/>
                  </a:lnTo>
                  <a:lnTo>
                    <a:pt x="36" y="18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6" name="Freeform 123"/>
            <p:cNvSpPr>
              <a:spLocks/>
            </p:cNvSpPr>
            <p:nvPr/>
          </p:nvSpPr>
          <p:spPr bwMode="auto">
            <a:xfrm>
              <a:off x="4326" y="4037"/>
              <a:ext cx="38" cy="33"/>
            </a:xfrm>
            <a:custGeom>
              <a:avLst/>
              <a:gdLst>
                <a:gd name="T0" fmla="*/ 1 w 38"/>
                <a:gd name="T1" fmla="*/ 24 h 33"/>
                <a:gd name="T2" fmla="*/ 0 w 38"/>
                <a:gd name="T3" fmla="*/ 26 h 33"/>
                <a:gd name="T4" fmla="*/ 0 w 38"/>
                <a:gd name="T5" fmla="*/ 28 h 33"/>
                <a:gd name="T6" fmla="*/ 0 w 38"/>
                <a:gd name="T7" fmla="*/ 29 h 33"/>
                <a:gd name="T8" fmla="*/ 1 w 38"/>
                <a:gd name="T9" fmla="*/ 30 h 33"/>
                <a:gd name="T10" fmla="*/ 4 w 38"/>
                <a:gd name="T11" fmla="*/ 33 h 33"/>
                <a:gd name="T12" fmla="*/ 8 w 38"/>
                <a:gd name="T13" fmla="*/ 30 h 33"/>
                <a:gd name="T14" fmla="*/ 11 w 38"/>
                <a:gd name="T15" fmla="*/ 27 h 33"/>
                <a:gd name="T16" fmla="*/ 14 w 38"/>
                <a:gd name="T17" fmla="*/ 25 h 33"/>
                <a:gd name="T18" fmla="*/ 21 w 38"/>
                <a:gd name="T19" fmla="*/ 23 h 33"/>
                <a:gd name="T20" fmla="*/ 30 w 38"/>
                <a:gd name="T21" fmla="*/ 21 h 33"/>
                <a:gd name="T22" fmla="*/ 36 w 38"/>
                <a:gd name="T23" fmla="*/ 16 h 33"/>
                <a:gd name="T24" fmla="*/ 38 w 38"/>
                <a:gd name="T25" fmla="*/ 9 h 33"/>
                <a:gd name="T26" fmla="*/ 35 w 38"/>
                <a:gd name="T27" fmla="*/ 2 h 33"/>
                <a:gd name="T28" fmla="*/ 30 w 38"/>
                <a:gd name="T29" fmla="*/ 0 h 33"/>
                <a:gd name="T30" fmla="*/ 22 w 38"/>
                <a:gd name="T31" fmla="*/ 1 h 33"/>
                <a:gd name="T32" fmla="*/ 16 w 38"/>
                <a:gd name="T33" fmla="*/ 3 h 33"/>
                <a:gd name="T34" fmla="*/ 1 w 38"/>
                <a:gd name="T35" fmla="*/ 24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8"/>
                <a:gd name="T55" fmla="*/ 0 h 33"/>
                <a:gd name="T56" fmla="*/ 38 w 38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8" h="33">
                  <a:moveTo>
                    <a:pt x="1" y="24"/>
                  </a:moveTo>
                  <a:lnTo>
                    <a:pt x="0" y="26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1" y="30"/>
                  </a:lnTo>
                  <a:lnTo>
                    <a:pt x="4" y="33"/>
                  </a:lnTo>
                  <a:lnTo>
                    <a:pt x="8" y="30"/>
                  </a:lnTo>
                  <a:lnTo>
                    <a:pt x="11" y="27"/>
                  </a:lnTo>
                  <a:lnTo>
                    <a:pt x="14" y="25"/>
                  </a:lnTo>
                  <a:lnTo>
                    <a:pt x="21" y="23"/>
                  </a:lnTo>
                  <a:lnTo>
                    <a:pt x="30" y="21"/>
                  </a:lnTo>
                  <a:lnTo>
                    <a:pt x="36" y="16"/>
                  </a:lnTo>
                  <a:lnTo>
                    <a:pt x="38" y="9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22" y="1"/>
                  </a:lnTo>
                  <a:lnTo>
                    <a:pt x="16" y="3"/>
                  </a:lnTo>
                  <a:lnTo>
                    <a:pt x="1" y="2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7" name="Freeform 124"/>
            <p:cNvSpPr>
              <a:spLocks/>
            </p:cNvSpPr>
            <p:nvPr/>
          </p:nvSpPr>
          <p:spPr bwMode="auto">
            <a:xfrm>
              <a:off x="4480" y="4060"/>
              <a:ext cx="24" cy="17"/>
            </a:xfrm>
            <a:custGeom>
              <a:avLst/>
              <a:gdLst>
                <a:gd name="T0" fmla="*/ 24 w 24"/>
                <a:gd name="T1" fmla="*/ 13 h 17"/>
                <a:gd name="T2" fmla="*/ 2 w 24"/>
                <a:gd name="T3" fmla="*/ 17 h 17"/>
                <a:gd name="T4" fmla="*/ 1 w 24"/>
                <a:gd name="T5" fmla="*/ 14 h 17"/>
                <a:gd name="T6" fmla="*/ 0 w 24"/>
                <a:gd name="T7" fmla="*/ 11 h 17"/>
                <a:gd name="T8" fmla="*/ 1 w 24"/>
                <a:gd name="T9" fmla="*/ 7 h 17"/>
                <a:gd name="T10" fmla="*/ 3 w 24"/>
                <a:gd name="T11" fmla="*/ 4 h 17"/>
                <a:gd name="T12" fmla="*/ 8 w 24"/>
                <a:gd name="T13" fmla="*/ 0 h 17"/>
                <a:gd name="T14" fmla="*/ 15 w 24"/>
                <a:gd name="T15" fmla="*/ 1 h 17"/>
                <a:gd name="T16" fmla="*/ 19 w 24"/>
                <a:gd name="T17" fmla="*/ 4 h 17"/>
                <a:gd name="T18" fmla="*/ 23 w 24"/>
                <a:gd name="T19" fmla="*/ 10 h 17"/>
                <a:gd name="T20" fmla="*/ 23 w 24"/>
                <a:gd name="T21" fmla="*/ 11 h 17"/>
                <a:gd name="T22" fmla="*/ 24 w 24"/>
                <a:gd name="T23" fmla="*/ 11 h 17"/>
                <a:gd name="T24" fmla="*/ 24 w 24"/>
                <a:gd name="T25" fmla="*/ 12 h 17"/>
                <a:gd name="T26" fmla="*/ 24 w 24"/>
                <a:gd name="T27" fmla="*/ 13 h 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17"/>
                <a:gd name="T44" fmla="*/ 24 w 24"/>
                <a:gd name="T45" fmla="*/ 17 h 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17">
                  <a:moveTo>
                    <a:pt x="24" y="13"/>
                  </a:moveTo>
                  <a:lnTo>
                    <a:pt x="2" y="17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5" y="1"/>
                  </a:lnTo>
                  <a:lnTo>
                    <a:pt x="19" y="4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4" y="12"/>
                  </a:lnTo>
                  <a:lnTo>
                    <a:pt x="24" y="1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8" name="Freeform 125"/>
            <p:cNvSpPr>
              <a:spLocks/>
            </p:cNvSpPr>
            <p:nvPr/>
          </p:nvSpPr>
          <p:spPr bwMode="auto">
            <a:xfrm>
              <a:off x="4386" y="4088"/>
              <a:ext cx="12" cy="9"/>
            </a:xfrm>
            <a:custGeom>
              <a:avLst/>
              <a:gdLst>
                <a:gd name="T0" fmla="*/ 12 w 12"/>
                <a:gd name="T1" fmla="*/ 7 h 9"/>
                <a:gd name="T2" fmla="*/ 0 w 12"/>
                <a:gd name="T3" fmla="*/ 9 h 9"/>
                <a:gd name="T4" fmla="*/ 3 w 12"/>
                <a:gd name="T5" fmla="*/ 6 h 9"/>
                <a:gd name="T6" fmla="*/ 4 w 12"/>
                <a:gd name="T7" fmla="*/ 3 h 9"/>
                <a:gd name="T8" fmla="*/ 6 w 12"/>
                <a:gd name="T9" fmla="*/ 0 h 9"/>
                <a:gd name="T10" fmla="*/ 10 w 12"/>
                <a:gd name="T11" fmla="*/ 1 h 9"/>
                <a:gd name="T12" fmla="*/ 11 w 12"/>
                <a:gd name="T13" fmla="*/ 3 h 9"/>
                <a:gd name="T14" fmla="*/ 12 w 12"/>
                <a:gd name="T15" fmla="*/ 4 h 9"/>
                <a:gd name="T16" fmla="*/ 12 w 12"/>
                <a:gd name="T17" fmla="*/ 6 h 9"/>
                <a:gd name="T18" fmla="*/ 12 w 12"/>
                <a:gd name="T19" fmla="*/ 7 h 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9"/>
                <a:gd name="T32" fmla="*/ 12 w 12"/>
                <a:gd name="T33" fmla="*/ 9 h 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9">
                  <a:moveTo>
                    <a:pt x="12" y="7"/>
                  </a:moveTo>
                  <a:lnTo>
                    <a:pt x="0" y="9"/>
                  </a:lnTo>
                  <a:lnTo>
                    <a:pt x="3" y="6"/>
                  </a:lnTo>
                  <a:lnTo>
                    <a:pt x="4" y="3"/>
                  </a:lnTo>
                  <a:lnTo>
                    <a:pt x="6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19" name="Freeform 126"/>
            <p:cNvSpPr>
              <a:spLocks/>
            </p:cNvSpPr>
            <p:nvPr/>
          </p:nvSpPr>
          <p:spPr bwMode="auto">
            <a:xfrm>
              <a:off x="4316" y="4077"/>
              <a:ext cx="30" cy="33"/>
            </a:xfrm>
            <a:custGeom>
              <a:avLst/>
              <a:gdLst>
                <a:gd name="T0" fmla="*/ 7 w 30"/>
                <a:gd name="T1" fmla="*/ 33 h 33"/>
                <a:gd name="T2" fmla="*/ 30 w 30"/>
                <a:gd name="T3" fmla="*/ 29 h 33"/>
                <a:gd name="T4" fmla="*/ 26 w 30"/>
                <a:gd name="T5" fmla="*/ 23 h 33"/>
                <a:gd name="T6" fmla="*/ 22 w 30"/>
                <a:gd name="T7" fmla="*/ 18 h 33"/>
                <a:gd name="T8" fmla="*/ 18 w 30"/>
                <a:gd name="T9" fmla="*/ 15 h 33"/>
                <a:gd name="T10" fmla="*/ 14 w 30"/>
                <a:gd name="T11" fmla="*/ 11 h 33"/>
                <a:gd name="T12" fmla="*/ 12 w 30"/>
                <a:gd name="T13" fmla="*/ 7 h 33"/>
                <a:gd name="T14" fmla="*/ 11 w 30"/>
                <a:gd name="T15" fmla="*/ 4 h 33"/>
                <a:gd name="T16" fmla="*/ 9 w 30"/>
                <a:gd name="T17" fmla="*/ 0 h 33"/>
                <a:gd name="T18" fmla="*/ 4 w 30"/>
                <a:gd name="T19" fmla="*/ 0 h 33"/>
                <a:gd name="T20" fmla="*/ 0 w 30"/>
                <a:gd name="T21" fmla="*/ 6 h 33"/>
                <a:gd name="T22" fmla="*/ 1 w 30"/>
                <a:gd name="T23" fmla="*/ 15 h 33"/>
                <a:gd name="T24" fmla="*/ 3 w 30"/>
                <a:gd name="T25" fmla="*/ 26 h 33"/>
                <a:gd name="T26" fmla="*/ 7 w 30"/>
                <a:gd name="T27" fmla="*/ 33 h 3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"/>
                <a:gd name="T43" fmla="*/ 0 h 33"/>
                <a:gd name="T44" fmla="*/ 30 w 30"/>
                <a:gd name="T45" fmla="*/ 33 h 3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" h="33">
                  <a:moveTo>
                    <a:pt x="7" y="33"/>
                  </a:moveTo>
                  <a:lnTo>
                    <a:pt x="30" y="29"/>
                  </a:lnTo>
                  <a:lnTo>
                    <a:pt x="26" y="23"/>
                  </a:lnTo>
                  <a:lnTo>
                    <a:pt x="22" y="18"/>
                  </a:lnTo>
                  <a:lnTo>
                    <a:pt x="18" y="15"/>
                  </a:lnTo>
                  <a:lnTo>
                    <a:pt x="14" y="11"/>
                  </a:lnTo>
                  <a:lnTo>
                    <a:pt x="12" y="7"/>
                  </a:lnTo>
                  <a:lnTo>
                    <a:pt x="11" y="4"/>
                  </a:lnTo>
                  <a:lnTo>
                    <a:pt x="9" y="0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15"/>
                  </a:lnTo>
                  <a:lnTo>
                    <a:pt x="3" y="26"/>
                  </a:lnTo>
                  <a:lnTo>
                    <a:pt x="7" y="3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0" name="Freeform 127"/>
            <p:cNvSpPr>
              <a:spLocks/>
            </p:cNvSpPr>
            <p:nvPr/>
          </p:nvSpPr>
          <p:spPr bwMode="auto">
            <a:xfrm>
              <a:off x="4327" y="4040"/>
              <a:ext cx="15" cy="21"/>
            </a:xfrm>
            <a:custGeom>
              <a:avLst/>
              <a:gdLst>
                <a:gd name="T0" fmla="*/ 0 w 15"/>
                <a:gd name="T1" fmla="*/ 21 h 21"/>
                <a:gd name="T2" fmla="*/ 15 w 15"/>
                <a:gd name="T3" fmla="*/ 0 h 21"/>
                <a:gd name="T4" fmla="*/ 0 w 15"/>
                <a:gd name="T5" fmla="*/ 21 h 21"/>
                <a:gd name="T6" fmla="*/ 0 60000 65536"/>
                <a:gd name="T7" fmla="*/ 0 60000 65536"/>
                <a:gd name="T8" fmla="*/ 0 60000 65536"/>
                <a:gd name="T9" fmla="*/ 0 w 15"/>
                <a:gd name="T10" fmla="*/ 0 h 21"/>
                <a:gd name="T11" fmla="*/ 15 w 15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" h="21">
                  <a:moveTo>
                    <a:pt x="0" y="21"/>
                  </a:move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1" name="Freeform 128"/>
            <p:cNvSpPr>
              <a:spLocks/>
            </p:cNvSpPr>
            <p:nvPr/>
          </p:nvSpPr>
          <p:spPr bwMode="auto">
            <a:xfrm>
              <a:off x="4463" y="3856"/>
              <a:ext cx="17" cy="34"/>
            </a:xfrm>
            <a:custGeom>
              <a:avLst/>
              <a:gdLst>
                <a:gd name="T0" fmla="*/ 0 w 17"/>
                <a:gd name="T1" fmla="*/ 18 h 34"/>
                <a:gd name="T2" fmla="*/ 13 w 17"/>
                <a:gd name="T3" fmla="*/ 0 h 34"/>
                <a:gd name="T4" fmla="*/ 16 w 17"/>
                <a:gd name="T5" fmla="*/ 8 h 34"/>
                <a:gd name="T6" fmla="*/ 17 w 17"/>
                <a:gd name="T7" fmla="*/ 18 h 34"/>
                <a:gd name="T8" fmla="*/ 16 w 17"/>
                <a:gd name="T9" fmla="*/ 28 h 34"/>
                <a:gd name="T10" fmla="*/ 11 w 17"/>
                <a:gd name="T11" fmla="*/ 34 h 34"/>
                <a:gd name="T12" fmla="*/ 8 w 17"/>
                <a:gd name="T13" fmla="*/ 33 h 34"/>
                <a:gd name="T14" fmla="*/ 6 w 17"/>
                <a:gd name="T15" fmla="*/ 29 h 34"/>
                <a:gd name="T16" fmla="*/ 5 w 17"/>
                <a:gd name="T17" fmla="*/ 25 h 34"/>
                <a:gd name="T18" fmla="*/ 3 w 17"/>
                <a:gd name="T19" fmla="*/ 20 h 34"/>
                <a:gd name="T20" fmla="*/ 3 w 17"/>
                <a:gd name="T21" fmla="*/ 20 h 34"/>
                <a:gd name="T22" fmla="*/ 2 w 17"/>
                <a:gd name="T23" fmla="*/ 19 h 34"/>
                <a:gd name="T24" fmla="*/ 1 w 17"/>
                <a:gd name="T25" fmla="*/ 19 h 34"/>
                <a:gd name="T26" fmla="*/ 0 w 17"/>
                <a:gd name="T27" fmla="*/ 18 h 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"/>
                <a:gd name="T43" fmla="*/ 0 h 34"/>
                <a:gd name="T44" fmla="*/ 17 w 17"/>
                <a:gd name="T45" fmla="*/ 34 h 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" h="34">
                  <a:moveTo>
                    <a:pt x="0" y="18"/>
                  </a:moveTo>
                  <a:lnTo>
                    <a:pt x="13" y="0"/>
                  </a:lnTo>
                  <a:lnTo>
                    <a:pt x="16" y="8"/>
                  </a:lnTo>
                  <a:lnTo>
                    <a:pt x="17" y="18"/>
                  </a:lnTo>
                  <a:lnTo>
                    <a:pt x="16" y="28"/>
                  </a:lnTo>
                  <a:lnTo>
                    <a:pt x="11" y="34"/>
                  </a:lnTo>
                  <a:lnTo>
                    <a:pt x="8" y="33"/>
                  </a:lnTo>
                  <a:lnTo>
                    <a:pt x="6" y="29"/>
                  </a:lnTo>
                  <a:lnTo>
                    <a:pt x="5" y="25"/>
                  </a:lnTo>
                  <a:lnTo>
                    <a:pt x="3" y="20"/>
                  </a:lnTo>
                  <a:lnTo>
                    <a:pt x="2" y="19"/>
                  </a:lnTo>
                  <a:lnTo>
                    <a:pt x="1" y="19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2" name="Freeform 129"/>
            <p:cNvSpPr>
              <a:spLocks/>
            </p:cNvSpPr>
            <p:nvPr/>
          </p:nvSpPr>
          <p:spPr bwMode="auto">
            <a:xfrm>
              <a:off x="4565" y="3719"/>
              <a:ext cx="28" cy="34"/>
            </a:xfrm>
            <a:custGeom>
              <a:avLst/>
              <a:gdLst>
                <a:gd name="T0" fmla="*/ 0 w 28"/>
                <a:gd name="T1" fmla="*/ 14 h 34"/>
                <a:gd name="T2" fmla="*/ 10 w 28"/>
                <a:gd name="T3" fmla="*/ 0 h 34"/>
                <a:gd name="T4" fmla="*/ 10 w 28"/>
                <a:gd name="T5" fmla="*/ 1 h 34"/>
                <a:gd name="T6" fmla="*/ 11 w 28"/>
                <a:gd name="T7" fmla="*/ 3 h 34"/>
                <a:gd name="T8" fmla="*/ 11 w 28"/>
                <a:gd name="T9" fmla="*/ 4 h 34"/>
                <a:gd name="T10" fmla="*/ 12 w 28"/>
                <a:gd name="T11" fmla="*/ 5 h 34"/>
                <a:gd name="T12" fmla="*/ 17 w 28"/>
                <a:gd name="T13" fmla="*/ 9 h 34"/>
                <a:gd name="T14" fmla="*/ 23 w 28"/>
                <a:gd name="T15" fmla="*/ 15 h 34"/>
                <a:gd name="T16" fmla="*/ 28 w 28"/>
                <a:gd name="T17" fmla="*/ 21 h 34"/>
                <a:gd name="T18" fmla="*/ 27 w 28"/>
                <a:gd name="T19" fmla="*/ 29 h 34"/>
                <a:gd name="T20" fmla="*/ 21 w 28"/>
                <a:gd name="T21" fmla="*/ 33 h 34"/>
                <a:gd name="T22" fmla="*/ 16 w 28"/>
                <a:gd name="T23" fmla="*/ 34 h 34"/>
                <a:gd name="T24" fmla="*/ 10 w 28"/>
                <a:gd name="T25" fmla="*/ 31 h 34"/>
                <a:gd name="T26" fmla="*/ 6 w 28"/>
                <a:gd name="T27" fmla="*/ 27 h 34"/>
                <a:gd name="T28" fmla="*/ 5 w 28"/>
                <a:gd name="T29" fmla="*/ 25 h 34"/>
                <a:gd name="T30" fmla="*/ 2 w 28"/>
                <a:gd name="T31" fmla="*/ 21 h 34"/>
                <a:gd name="T32" fmla="*/ 1 w 28"/>
                <a:gd name="T33" fmla="*/ 18 h 34"/>
                <a:gd name="T34" fmla="*/ 0 w 28"/>
                <a:gd name="T35" fmla="*/ 14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"/>
                <a:gd name="T55" fmla="*/ 0 h 34"/>
                <a:gd name="T56" fmla="*/ 28 w 28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" h="34">
                  <a:moveTo>
                    <a:pt x="0" y="14"/>
                  </a:moveTo>
                  <a:lnTo>
                    <a:pt x="10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7" y="9"/>
                  </a:lnTo>
                  <a:lnTo>
                    <a:pt x="23" y="15"/>
                  </a:lnTo>
                  <a:lnTo>
                    <a:pt x="28" y="21"/>
                  </a:lnTo>
                  <a:lnTo>
                    <a:pt x="27" y="29"/>
                  </a:lnTo>
                  <a:lnTo>
                    <a:pt x="21" y="33"/>
                  </a:lnTo>
                  <a:lnTo>
                    <a:pt x="16" y="34"/>
                  </a:lnTo>
                  <a:lnTo>
                    <a:pt x="10" y="31"/>
                  </a:lnTo>
                  <a:lnTo>
                    <a:pt x="6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3" name="Freeform 130"/>
            <p:cNvSpPr>
              <a:spLocks/>
            </p:cNvSpPr>
            <p:nvPr/>
          </p:nvSpPr>
          <p:spPr bwMode="auto">
            <a:xfrm>
              <a:off x="4593" y="3674"/>
              <a:ext cx="18" cy="20"/>
            </a:xfrm>
            <a:custGeom>
              <a:avLst/>
              <a:gdLst>
                <a:gd name="T0" fmla="*/ 0 w 18"/>
                <a:gd name="T1" fmla="*/ 20 h 20"/>
                <a:gd name="T2" fmla="*/ 14 w 18"/>
                <a:gd name="T3" fmla="*/ 0 h 20"/>
                <a:gd name="T4" fmla="*/ 15 w 18"/>
                <a:gd name="T5" fmla="*/ 1 h 20"/>
                <a:gd name="T6" fmla="*/ 16 w 18"/>
                <a:gd name="T7" fmla="*/ 3 h 20"/>
                <a:gd name="T8" fmla="*/ 17 w 18"/>
                <a:gd name="T9" fmla="*/ 4 h 20"/>
                <a:gd name="T10" fmla="*/ 18 w 18"/>
                <a:gd name="T11" fmla="*/ 6 h 20"/>
                <a:gd name="T12" fmla="*/ 17 w 18"/>
                <a:gd name="T13" fmla="*/ 12 h 20"/>
                <a:gd name="T14" fmla="*/ 13 w 18"/>
                <a:gd name="T15" fmla="*/ 17 h 20"/>
                <a:gd name="T16" fmla="*/ 6 w 18"/>
                <a:gd name="T17" fmla="*/ 19 h 20"/>
                <a:gd name="T18" fmla="*/ 0 w 18"/>
                <a:gd name="T19" fmla="*/ 2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"/>
                <a:gd name="T31" fmla="*/ 0 h 20"/>
                <a:gd name="T32" fmla="*/ 18 w 18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" h="20">
                  <a:moveTo>
                    <a:pt x="0" y="20"/>
                  </a:moveTo>
                  <a:lnTo>
                    <a:pt x="14" y="0"/>
                  </a:lnTo>
                  <a:lnTo>
                    <a:pt x="15" y="1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6"/>
                  </a:lnTo>
                  <a:lnTo>
                    <a:pt x="17" y="12"/>
                  </a:lnTo>
                  <a:lnTo>
                    <a:pt x="13" y="17"/>
                  </a:lnTo>
                  <a:lnTo>
                    <a:pt x="6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4" name="Freeform 131"/>
            <p:cNvSpPr>
              <a:spLocks/>
            </p:cNvSpPr>
            <p:nvPr/>
          </p:nvSpPr>
          <p:spPr bwMode="auto">
            <a:xfrm>
              <a:off x="4665" y="3583"/>
              <a:ext cx="26" cy="43"/>
            </a:xfrm>
            <a:custGeom>
              <a:avLst/>
              <a:gdLst>
                <a:gd name="T0" fmla="*/ 0 w 26"/>
                <a:gd name="T1" fmla="*/ 11 h 43"/>
                <a:gd name="T2" fmla="*/ 8 w 26"/>
                <a:gd name="T3" fmla="*/ 0 h 43"/>
                <a:gd name="T4" fmla="*/ 12 w 26"/>
                <a:gd name="T5" fmla="*/ 0 h 43"/>
                <a:gd name="T6" fmla="*/ 17 w 26"/>
                <a:gd name="T7" fmla="*/ 2 h 43"/>
                <a:gd name="T8" fmla="*/ 20 w 26"/>
                <a:gd name="T9" fmla="*/ 6 h 43"/>
                <a:gd name="T10" fmla="*/ 22 w 26"/>
                <a:gd name="T11" fmla="*/ 10 h 43"/>
                <a:gd name="T12" fmla="*/ 24 w 26"/>
                <a:gd name="T13" fmla="*/ 18 h 43"/>
                <a:gd name="T14" fmla="*/ 26 w 26"/>
                <a:gd name="T15" fmla="*/ 29 h 43"/>
                <a:gd name="T16" fmla="*/ 25 w 26"/>
                <a:gd name="T17" fmla="*/ 38 h 43"/>
                <a:gd name="T18" fmla="*/ 21 w 26"/>
                <a:gd name="T19" fmla="*/ 43 h 43"/>
                <a:gd name="T20" fmla="*/ 18 w 26"/>
                <a:gd name="T21" fmla="*/ 42 h 43"/>
                <a:gd name="T22" fmla="*/ 15 w 26"/>
                <a:gd name="T23" fmla="*/ 39 h 43"/>
                <a:gd name="T24" fmla="*/ 14 w 26"/>
                <a:gd name="T25" fmla="*/ 35 h 43"/>
                <a:gd name="T26" fmla="*/ 13 w 26"/>
                <a:gd name="T27" fmla="*/ 31 h 43"/>
                <a:gd name="T28" fmla="*/ 10 w 26"/>
                <a:gd name="T29" fmla="*/ 27 h 43"/>
                <a:gd name="T30" fmla="*/ 7 w 26"/>
                <a:gd name="T31" fmla="*/ 22 h 43"/>
                <a:gd name="T32" fmla="*/ 2 w 26"/>
                <a:gd name="T33" fmla="*/ 17 h 43"/>
                <a:gd name="T34" fmla="*/ 0 w 26"/>
                <a:gd name="T35" fmla="*/ 11 h 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43"/>
                <a:gd name="T56" fmla="*/ 26 w 26"/>
                <a:gd name="T57" fmla="*/ 43 h 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43">
                  <a:moveTo>
                    <a:pt x="0" y="11"/>
                  </a:moveTo>
                  <a:lnTo>
                    <a:pt x="8" y="0"/>
                  </a:lnTo>
                  <a:lnTo>
                    <a:pt x="12" y="0"/>
                  </a:lnTo>
                  <a:lnTo>
                    <a:pt x="17" y="2"/>
                  </a:lnTo>
                  <a:lnTo>
                    <a:pt x="20" y="6"/>
                  </a:lnTo>
                  <a:lnTo>
                    <a:pt x="22" y="10"/>
                  </a:lnTo>
                  <a:lnTo>
                    <a:pt x="24" y="18"/>
                  </a:lnTo>
                  <a:lnTo>
                    <a:pt x="26" y="29"/>
                  </a:lnTo>
                  <a:lnTo>
                    <a:pt x="25" y="38"/>
                  </a:lnTo>
                  <a:lnTo>
                    <a:pt x="21" y="43"/>
                  </a:lnTo>
                  <a:lnTo>
                    <a:pt x="18" y="42"/>
                  </a:lnTo>
                  <a:lnTo>
                    <a:pt x="15" y="39"/>
                  </a:lnTo>
                  <a:lnTo>
                    <a:pt x="14" y="35"/>
                  </a:lnTo>
                  <a:lnTo>
                    <a:pt x="13" y="31"/>
                  </a:lnTo>
                  <a:lnTo>
                    <a:pt x="10" y="27"/>
                  </a:lnTo>
                  <a:lnTo>
                    <a:pt x="7" y="22"/>
                  </a:lnTo>
                  <a:lnTo>
                    <a:pt x="2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5" name="Freeform 132"/>
            <p:cNvSpPr>
              <a:spLocks/>
            </p:cNvSpPr>
            <p:nvPr/>
          </p:nvSpPr>
          <p:spPr bwMode="auto">
            <a:xfrm>
              <a:off x="4686" y="3536"/>
              <a:ext cx="36" cy="36"/>
            </a:xfrm>
            <a:custGeom>
              <a:avLst/>
              <a:gdLst>
                <a:gd name="T0" fmla="*/ 0 w 36"/>
                <a:gd name="T1" fmla="*/ 29 h 36"/>
                <a:gd name="T2" fmla="*/ 12 w 36"/>
                <a:gd name="T3" fmla="*/ 13 h 36"/>
                <a:gd name="T4" fmla="*/ 15 w 36"/>
                <a:gd name="T5" fmla="*/ 12 h 36"/>
                <a:gd name="T6" fmla="*/ 18 w 36"/>
                <a:gd name="T7" fmla="*/ 11 h 36"/>
                <a:gd name="T8" fmla="*/ 20 w 36"/>
                <a:gd name="T9" fmla="*/ 10 h 36"/>
                <a:gd name="T10" fmla="*/ 21 w 36"/>
                <a:gd name="T11" fmla="*/ 9 h 36"/>
                <a:gd name="T12" fmla="*/ 24 w 36"/>
                <a:gd name="T13" fmla="*/ 6 h 36"/>
                <a:gd name="T14" fmla="*/ 26 w 36"/>
                <a:gd name="T15" fmla="*/ 2 h 36"/>
                <a:gd name="T16" fmla="*/ 30 w 36"/>
                <a:gd name="T17" fmla="*/ 0 h 36"/>
                <a:gd name="T18" fmla="*/ 34 w 36"/>
                <a:gd name="T19" fmla="*/ 0 h 36"/>
                <a:gd name="T20" fmla="*/ 36 w 36"/>
                <a:gd name="T21" fmla="*/ 7 h 36"/>
                <a:gd name="T22" fmla="*/ 33 w 36"/>
                <a:gd name="T23" fmla="*/ 15 h 36"/>
                <a:gd name="T24" fmla="*/ 27 w 36"/>
                <a:gd name="T25" fmla="*/ 24 h 36"/>
                <a:gd name="T26" fmla="*/ 22 w 36"/>
                <a:gd name="T27" fmla="*/ 31 h 36"/>
                <a:gd name="T28" fmla="*/ 16 w 36"/>
                <a:gd name="T29" fmla="*/ 35 h 36"/>
                <a:gd name="T30" fmla="*/ 10 w 36"/>
                <a:gd name="T31" fmla="*/ 36 h 36"/>
                <a:gd name="T32" fmla="*/ 4 w 36"/>
                <a:gd name="T33" fmla="*/ 34 h 36"/>
                <a:gd name="T34" fmla="*/ 0 w 36"/>
                <a:gd name="T35" fmla="*/ 29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6"/>
                <a:gd name="T55" fmla="*/ 0 h 36"/>
                <a:gd name="T56" fmla="*/ 36 w 36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6" h="36">
                  <a:moveTo>
                    <a:pt x="0" y="29"/>
                  </a:moveTo>
                  <a:lnTo>
                    <a:pt x="12" y="13"/>
                  </a:lnTo>
                  <a:lnTo>
                    <a:pt x="15" y="12"/>
                  </a:lnTo>
                  <a:lnTo>
                    <a:pt x="18" y="11"/>
                  </a:lnTo>
                  <a:lnTo>
                    <a:pt x="20" y="10"/>
                  </a:lnTo>
                  <a:lnTo>
                    <a:pt x="21" y="9"/>
                  </a:lnTo>
                  <a:lnTo>
                    <a:pt x="24" y="6"/>
                  </a:lnTo>
                  <a:lnTo>
                    <a:pt x="26" y="2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7"/>
                  </a:lnTo>
                  <a:lnTo>
                    <a:pt x="33" y="15"/>
                  </a:lnTo>
                  <a:lnTo>
                    <a:pt x="27" y="24"/>
                  </a:lnTo>
                  <a:lnTo>
                    <a:pt x="22" y="31"/>
                  </a:lnTo>
                  <a:lnTo>
                    <a:pt x="16" y="35"/>
                  </a:lnTo>
                  <a:lnTo>
                    <a:pt x="10" y="36"/>
                  </a:lnTo>
                  <a:lnTo>
                    <a:pt x="4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6" name="Freeform 133"/>
            <p:cNvSpPr>
              <a:spLocks/>
            </p:cNvSpPr>
            <p:nvPr/>
          </p:nvSpPr>
          <p:spPr bwMode="auto">
            <a:xfrm>
              <a:off x="4719" y="3506"/>
              <a:ext cx="12" cy="25"/>
            </a:xfrm>
            <a:custGeom>
              <a:avLst/>
              <a:gdLst>
                <a:gd name="T0" fmla="*/ 0 w 12"/>
                <a:gd name="T1" fmla="*/ 15 h 25"/>
                <a:gd name="T2" fmla="*/ 10 w 12"/>
                <a:gd name="T3" fmla="*/ 0 h 25"/>
                <a:gd name="T4" fmla="*/ 11 w 12"/>
                <a:gd name="T5" fmla="*/ 8 h 25"/>
                <a:gd name="T6" fmla="*/ 12 w 12"/>
                <a:gd name="T7" fmla="*/ 16 h 25"/>
                <a:gd name="T8" fmla="*/ 10 w 12"/>
                <a:gd name="T9" fmla="*/ 21 h 25"/>
                <a:gd name="T10" fmla="*/ 6 w 12"/>
                <a:gd name="T11" fmla="*/ 25 h 25"/>
                <a:gd name="T12" fmla="*/ 3 w 12"/>
                <a:gd name="T13" fmla="*/ 25 h 25"/>
                <a:gd name="T14" fmla="*/ 2 w 12"/>
                <a:gd name="T15" fmla="*/ 21 h 25"/>
                <a:gd name="T16" fmla="*/ 1 w 12"/>
                <a:gd name="T17" fmla="*/ 18 h 25"/>
                <a:gd name="T18" fmla="*/ 0 w 12"/>
                <a:gd name="T19" fmla="*/ 15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"/>
                <a:gd name="T31" fmla="*/ 0 h 25"/>
                <a:gd name="T32" fmla="*/ 12 w 12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" h="25">
                  <a:moveTo>
                    <a:pt x="0" y="15"/>
                  </a:moveTo>
                  <a:lnTo>
                    <a:pt x="10" y="0"/>
                  </a:lnTo>
                  <a:lnTo>
                    <a:pt x="11" y="8"/>
                  </a:lnTo>
                  <a:lnTo>
                    <a:pt x="12" y="16"/>
                  </a:lnTo>
                  <a:lnTo>
                    <a:pt x="10" y="21"/>
                  </a:lnTo>
                  <a:lnTo>
                    <a:pt x="6" y="25"/>
                  </a:lnTo>
                  <a:lnTo>
                    <a:pt x="3" y="25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7" name="Freeform 134"/>
            <p:cNvSpPr>
              <a:spLocks/>
            </p:cNvSpPr>
            <p:nvPr/>
          </p:nvSpPr>
          <p:spPr bwMode="auto">
            <a:xfrm>
              <a:off x="4759" y="3448"/>
              <a:ext cx="29" cy="39"/>
            </a:xfrm>
            <a:custGeom>
              <a:avLst/>
              <a:gdLst>
                <a:gd name="T0" fmla="*/ 0 w 29"/>
                <a:gd name="T1" fmla="*/ 16 h 39"/>
                <a:gd name="T2" fmla="*/ 11 w 29"/>
                <a:gd name="T3" fmla="*/ 0 h 39"/>
                <a:gd name="T4" fmla="*/ 13 w 29"/>
                <a:gd name="T5" fmla="*/ 2 h 39"/>
                <a:gd name="T6" fmla="*/ 13 w 29"/>
                <a:gd name="T7" fmla="*/ 5 h 39"/>
                <a:gd name="T8" fmla="*/ 13 w 29"/>
                <a:gd name="T9" fmla="*/ 7 h 39"/>
                <a:gd name="T10" fmla="*/ 14 w 29"/>
                <a:gd name="T11" fmla="*/ 9 h 39"/>
                <a:gd name="T12" fmla="*/ 18 w 29"/>
                <a:gd name="T13" fmla="*/ 13 h 39"/>
                <a:gd name="T14" fmla="*/ 25 w 29"/>
                <a:gd name="T15" fmla="*/ 19 h 39"/>
                <a:gd name="T16" fmla="*/ 29 w 29"/>
                <a:gd name="T17" fmla="*/ 25 h 39"/>
                <a:gd name="T18" fmla="*/ 28 w 29"/>
                <a:gd name="T19" fmla="*/ 34 h 39"/>
                <a:gd name="T20" fmla="*/ 22 w 29"/>
                <a:gd name="T21" fmla="*/ 39 h 39"/>
                <a:gd name="T22" fmla="*/ 17 w 29"/>
                <a:gd name="T23" fmla="*/ 39 h 39"/>
                <a:gd name="T24" fmla="*/ 11 w 29"/>
                <a:gd name="T25" fmla="*/ 35 h 39"/>
                <a:gd name="T26" fmla="*/ 7 w 29"/>
                <a:gd name="T27" fmla="*/ 31 h 39"/>
                <a:gd name="T28" fmla="*/ 6 w 29"/>
                <a:gd name="T29" fmla="*/ 28 h 39"/>
                <a:gd name="T30" fmla="*/ 4 w 29"/>
                <a:gd name="T31" fmla="*/ 24 h 39"/>
                <a:gd name="T32" fmla="*/ 3 w 29"/>
                <a:gd name="T33" fmla="*/ 20 h 39"/>
                <a:gd name="T34" fmla="*/ 0 w 29"/>
                <a:gd name="T35" fmla="*/ 16 h 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"/>
                <a:gd name="T55" fmla="*/ 0 h 39"/>
                <a:gd name="T56" fmla="*/ 29 w 29"/>
                <a:gd name="T57" fmla="*/ 39 h 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" h="39">
                  <a:moveTo>
                    <a:pt x="0" y="16"/>
                  </a:moveTo>
                  <a:lnTo>
                    <a:pt x="11" y="0"/>
                  </a:lnTo>
                  <a:lnTo>
                    <a:pt x="13" y="2"/>
                  </a:lnTo>
                  <a:lnTo>
                    <a:pt x="13" y="5"/>
                  </a:lnTo>
                  <a:lnTo>
                    <a:pt x="13" y="7"/>
                  </a:lnTo>
                  <a:lnTo>
                    <a:pt x="14" y="9"/>
                  </a:lnTo>
                  <a:lnTo>
                    <a:pt x="18" y="13"/>
                  </a:lnTo>
                  <a:lnTo>
                    <a:pt x="25" y="19"/>
                  </a:lnTo>
                  <a:lnTo>
                    <a:pt x="29" y="25"/>
                  </a:lnTo>
                  <a:lnTo>
                    <a:pt x="28" y="34"/>
                  </a:lnTo>
                  <a:lnTo>
                    <a:pt x="22" y="39"/>
                  </a:lnTo>
                  <a:lnTo>
                    <a:pt x="17" y="39"/>
                  </a:lnTo>
                  <a:lnTo>
                    <a:pt x="11" y="35"/>
                  </a:lnTo>
                  <a:lnTo>
                    <a:pt x="7" y="31"/>
                  </a:lnTo>
                  <a:lnTo>
                    <a:pt x="6" y="28"/>
                  </a:lnTo>
                  <a:lnTo>
                    <a:pt x="4" y="24"/>
                  </a:lnTo>
                  <a:lnTo>
                    <a:pt x="3" y="2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8" name="Freeform 135"/>
            <p:cNvSpPr>
              <a:spLocks/>
            </p:cNvSpPr>
            <p:nvPr/>
          </p:nvSpPr>
          <p:spPr bwMode="auto">
            <a:xfrm>
              <a:off x="4784" y="3405"/>
              <a:ext cx="23" cy="26"/>
            </a:xfrm>
            <a:custGeom>
              <a:avLst/>
              <a:gdLst>
                <a:gd name="T0" fmla="*/ 0 w 23"/>
                <a:gd name="T1" fmla="*/ 26 h 26"/>
                <a:gd name="T2" fmla="*/ 18 w 23"/>
                <a:gd name="T3" fmla="*/ 0 h 26"/>
                <a:gd name="T4" fmla="*/ 19 w 23"/>
                <a:gd name="T5" fmla="*/ 1 h 26"/>
                <a:gd name="T6" fmla="*/ 20 w 23"/>
                <a:gd name="T7" fmla="*/ 4 h 26"/>
                <a:gd name="T8" fmla="*/ 22 w 23"/>
                <a:gd name="T9" fmla="*/ 6 h 26"/>
                <a:gd name="T10" fmla="*/ 23 w 23"/>
                <a:gd name="T11" fmla="*/ 9 h 26"/>
                <a:gd name="T12" fmla="*/ 20 w 23"/>
                <a:gd name="T13" fmla="*/ 17 h 26"/>
                <a:gd name="T14" fmla="*/ 14 w 23"/>
                <a:gd name="T15" fmla="*/ 21 h 26"/>
                <a:gd name="T16" fmla="*/ 5 w 23"/>
                <a:gd name="T17" fmla="*/ 23 h 26"/>
                <a:gd name="T18" fmla="*/ 0 w 23"/>
                <a:gd name="T19" fmla="*/ 26 h 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6"/>
                <a:gd name="T32" fmla="*/ 23 w 23"/>
                <a:gd name="T33" fmla="*/ 26 h 2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6">
                  <a:moveTo>
                    <a:pt x="0" y="26"/>
                  </a:moveTo>
                  <a:lnTo>
                    <a:pt x="18" y="0"/>
                  </a:lnTo>
                  <a:lnTo>
                    <a:pt x="19" y="1"/>
                  </a:lnTo>
                  <a:lnTo>
                    <a:pt x="20" y="4"/>
                  </a:lnTo>
                  <a:lnTo>
                    <a:pt x="22" y="6"/>
                  </a:lnTo>
                  <a:lnTo>
                    <a:pt x="23" y="9"/>
                  </a:lnTo>
                  <a:lnTo>
                    <a:pt x="20" y="17"/>
                  </a:lnTo>
                  <a:lnTo>
                    <a:pt x="14" y="21"/>
                  </a:lnTo>
                  <a:lnTo>
                    <a:pt x="5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29" name="Freeform 136"/>
            <p:cNvSpPr>
              <a:spLocks/>
            </p:cNvSpPr>
            <p:nvPr/>
          </p:nvSpPr>
          <p:spPr bwMode="auto">
            <a:xfrm>
              <a:off x="4853" y="3316"/>
              <a:ext cx="22" cy="38"/>
            </a:xfrm>
            <a:custGeom>
              <a:avLst/>
              <a:gdLst>
                <a:gd name="T0" fmla="*/ 0 w 22"/>
                <a:gd name="T1" fmla="*/ 18 h 38"/>
                <a:gd name="T2" fmla="*/ 13 w 22"/>
                <a:gd name="T3" fmla="*/ 0 h 38"/>
                <a:gd name="T4" fmla="*/ 14 w 22"/>
                <a:gd name="T5" fmla="*/ 2 h 38"/>
                <a:gd name="T6" fmla="*/ 15 w 22"/>
                <a:gd name="T7" fmla="*/ 3 h 38"/>
                <a:gd name="T8" fmla="*/ 16 w 22"/>
                <a:gd name="T9" fmla="*/ 4 h 38"/>
                <a:gd name="T10" fmla="*/ 17 w 22"/>
                <a:gd name="T11" fmla="*/ 5 h 38"/>
                <a:gd name="T12" fmla="*/ 20 w 22"/>
                <a:gd name="T13" fmla="*/ 12 h 38"/>
                <a:gd name="T14" fmla="*/ 22 w 22"/>
                <a:gd name="T15" fmla="*/ 23 h 38"/>
                <a:gd name="T16" fmla="*/ 21 w 22"/>
                <a:gd name="T17" fmla="*/ 33 h 38"/>
                <a:gd name="T18" fmla="*/ 16 w 22"/>
                <a:gd name="T19" fmla="*/ 38 h 38"/>
                <a:gd name="T20" fmla="*/ 12 w 22"/>
                <a:gd name="T21" fmla="*/ 37 h 38"/>
                <a:gd name="T22" fmla="*/ 11 w 22"/>
                <a:gd name="T23" fmla="*/ 33 h 38"/>
                <a:gd name="T24" fmla="*/ 10 w 22"/>
                <a:gd name="T25" fmla="*/ 30 h 38"/>
                <a:gd name="T26" fmla="*/ 7 w 22"/>
                <a:gd name="T27" fmla="*/ 26 h 38"/>
                <a:gd name="T28" fmla="*/ 6 w 22"/>
                <a:gd name="T29" fmla="*/ 25 h 38"/>
                <a:gd name="T30" fmla="*/ 4 w 22"/>
                <a:gd name="T31" fmla="*/ 22 h 38"/>
                <a:gd name="T32" fmla="*/ 2 w 22"/>
                <a:gd name="T33" fmla="*/ 20 h 38"/>
                <a:gd name="T34" fmla="*/ 0 w 22"/>
                <a:gd name="T35" fmla="*/ 18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38"/>
                <a:gd name="T56" fmla="*/ 22 w 22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38">
                  <a:moveTo>
                    <a:pt x="0" y="18"/>
                  </a:moveTo>
                  <a:lnTo>
                    <a:pt x="13" y="0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6" y="4"/>
                  </a:lnTo>
                  <a:lnTo>
                    <a:pt x="17" y="5"/>
                  </a:lnTo>
                  <a:lnTo>
                    <a:pt x="20" y="12"/>
                  </a:lnTo>
                  <a:lnTo>
                    <a:pt x="22" y="23"/>
                  </a:lnTo>
                  <a:lnTo>
                    <a:pt x="21" y="33"/>
                  </a:lnTo>
                  <a:lnTo>
                    <a:pt x="16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0" y="30"/>
                  </a:lnTo>
                  <a:lnTo>
                    <a:pt x="7" y="26"/>
                  </a:lnTo>
                  <a:lnTo>
                    <a:pt x="6" y="25"/>
                  </a:lnTo>
                  <a:lnTo>
                    <a:pt x="4" y="22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0" name="Freeform 137"/>
            <p:cNvSpPr>
              <a:spLocks/>
            </p:cNvSpPr>
            <p:nvPr/>
          </p:nvSpPr>
          <p:spPr bwMode="auto">
            <a:xfrm>
              <a:off x="4911" y="3227"/>
              <a:ext cx="38" cy="35"/>
            </a:xfrm>
            <a:custGeom>
              <a:avLst/>
              <a:gdLst>
                <a:gd name="T0" fmla="*/ 1 w 38"/>
                <a:gd name="T1" fmla="*/ 25 h 35"/>
                <a:gd name="T2" fmla="*/ 15 w 38"/>
                <a:gd name="T3" fmla="*/ 6 h 35"/>
                <a:gd name="T4" fmla="*/ 16 w 38"/>
                <a:gd name="T5" fmla="*/ 5 h 35"/>
                <a:gd name="T6" fmla="*/ 18 w 38"/>
                <a:gd name="T7" fmla="*/ 5 h 35"/>
                <a:gd name="T8" fmla="*/ 18 w 38"/>
                <a:gd name="T9" fmla="*/ 4 h 35"/>
                <a:gd name="T10" fmla="*/ 19 w 38"/>
                <a:gd name="T11" fmla="*/ 4 h 35"/>
                <a:gd name="T12" fmla="*/ 24 w 38"/>
                <a:gd name="T13" fmla="*/ 2 h 35"/>
                <a:gd name="T14" fmla="*/ 31 w 38"/>
                <a:gd name="T15" fmla="*/ 0 h 35"/>
                <a:gd name="T16" fmla="*/ 36 w 38"/>
                <a:gd name="T17" fmla="*/ 4 h 35"/>
                <a:gd name="T18" fmla="*/ 38 w 38"/>
                <a:gd name="T19" fmla="*/ 10 h 35"/>
                <a:gd name="T20" fmla="*/ 36 w 38"/>
                <a:gd name="T21" fmla="*/ 18 h 35"/>
                <a:gd name="T22" fmla="*/ 30 w 38"/>
                <a:gd name="T23" fmla="*/ 22 h 35"/>
                <a:gd name="T24" fmla="*/ 21 w 38"/>
                <a:gd name="T25" fmla="*/ 25 h 35"/>
                <a:gd name="T26" fmla="*/ 15 w 38"/>
                <a:gd name="T27" fmla="*/ 27 h 35"/>
                <a:gd name="T28" fmla="*/ 12 w 38"/>
                <a:gd name="T29" fmla="*/ 29 h 35"/>
                <a:gd name="T30" fmla="*/ 9 w 38"/>
                <a:gd name="T31" fmla="*/ 32 h 35"/>
                <a:gd name="T32" fmla="*/ 5 w 38"/>
                <a:gd name="T33" fmla="*/ 35 h 35"/>
                <a:gd name="T34" fmla="*/ 2 w 38"/>
                <a:gd name="T35" fmla="*/ 32 h 35"/>
                <a:gd name="T36" fmla="*/ 1 w 38"/>
                <a:gd name="T37" fmla="*/ 31 h 35"/>
                <a:gd name="T38" fmla="*/ 0 w 38"/>
                <a:gd name="T39" fmla="*/ 29 h 35"/>
                <a:gd name="T40" fmla="*/ 0 w 38"/>
                <a:gd name="T41" fmla="*/ 27 h 35"/>
                <a:gd name="T42" fmla="*/ 1 w 38"/>
                <a:gd name="T43" fmla="*/ 25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8"/>
                <a:gd name="T67" fmla="*/ 0 h 35"/>
                <a:gd name="T68" fmla="*/ 38 w 38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8" h="35">
                  <a:moveTo>
                    <a:pt x="1" y="25"/>
                  </a:moveTo>
                  <a:lnTo>
                    <a:pt x="15" y="6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4" y="2"/>
                  </a:lnTo>
                  <a:lnTo>
                    <a:pt x="31" y="0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36" y="18"/>
                  </a:lnTo>
                  <a:lnTo>
                    <a:pt x="30" y="22"/>
                  </a:lnTo>
                  <a:lnTo>
                    <a:pt x="21" y="25"/>
                  </a:lnTo>
                  <a:lnTo>
                    <a:pt x="15" y="27"/>
                  </a:lnTo>
                  <a:lnTo>
                    <a:pt x="12" y="29"/>
                  </a:lnTo>
                  <a:lnTo>
                    <a:pt x="9" y="32"/>
                  </a:lnTo>
                  <a:lnTo>
                    <a:pt x="5" y="35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29"/>
                  </a:lnTo>
                  <a:lnTo>
                    <a:pt x="0" y="27"/>
                  </a:lnTo>
                  <a:lnTo>
                    <a:pt x="1" y="2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1" name="Freeform 138"/>
            <p:cNvSpPr>
              <a:spLocks/>
            </p:cNvSpPr>
            <p:nvPr/>
          </p:nvSpPr>
          <p:spPr bwMode="auto">
            <a:xfrm>
              <a:off x="4582" y="4025"/>
              <a:ext cx="35" cy="32"/>
            </a:xfrm>
            <a:custGeom>
              <a:avLst/>
              <a:gdLst>
                <a:gd name="T0" fmla="*/ 26 w 35"/>
                <a:gd name="T1" fmla="*/ 27 h 32"/>
                <a:gd name="T2" fmla="*/ 14 w 35"/>
                <a:gd name="T3" fmla="*/ 28 h 32"/>
                <a:gd name="T4" fmla="*/ 2 w 35"/>
                <a:gd name="T5" fmla="*/ 32 h 32"/>
                <a:gd name="T6" fmla="*/ 1 w 35"/>
                <a:gd name="T7" fmla="*/ 30 h 32"/>
                <a:gd name="T8" fmla="*/ 1 w 35"/>
                <a:gd name="T9" fmla="*/ 29 h 32"/>
                <a:gd name="T10" fmla="*/ 0 w 35"/>
                <a:gd name="T11" fmla="*/ 29 h 32"/>
                <a:gd name="T12" fmla="*/ 0 w 35"/>
                <a:gd name="T13" fmla="*/ 28 h 32"/>
                <a:gd name="T14" fmla="*/ 1 w 35"/>
                <a:gd name="T15" fmla="*/ 21 h 32"/>
                <a:gd name="T16" fmla="*/ 7 w 35"/>
                <a:gd name="T17" fmla="*/ 15 h 32"/>
                <a:gd name="T18" fmla="*/ 15 w 35"/>
                <a:gd name="T19" fmla="*/ 11 h 32"/>
                <a:gd name="T20" fmla="*/ 21 w 35"/>
                <a:gd name="T21" fmla="*/ 8 h 32"/>
                <a:gd name="T22" fmla="*/ 24 w 35"/>
                <a:gd name="T23" fmla="*/ 5 h 32"/>
                <a:gd name="T24" fmla="*/ 26 w 35"/>
                <a:gd name="T25" fmla="*/ 2 h 32"/>
                <a:gd name="T26" fmla="*/ 28 w 35"/>
                <a:gd name="T27" fmla="*/ 0 h 32"/>
                <a:gd name="T28" fmla="*/ 33 w 35"/>
                <a:gd name="T29" fmla="*/ 1 h 32"/>
                <a:gd name="T30" fmla="*/ 35 w 35"/>
                <a:gd name="T31" fmla="*/ 5 h 32"/>
                <a:gd name="T32" fmla="*/ 34 w 35"/>
                <a:gd name="T33" fmla="*/ 12 h 32"/>
                <a:gd name="T34" fmla="*/ 30 w 35"/>
                <a:gd name="T35" fmla="*/ 21 h 32"/>
                <a:gd name="T36" fmla="*/ 26 w 35"/>
                <a:gd name="T37" fmla="*/ 27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5"/>
                <a:gd name="T58" fmla="*/ 0 h 32"/>
                <a:gd name="T59" fmla="*/ 35 w 35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5" h="32">
                  <a:moveTo>
                    <a:pt x="26" y="27"/>
                  </a:moveTo>
                  <a:lnTo>
                    <a:pt x="14" y="28"/>
                  </a:lnTo>
                  <a:lnTo>
                    <a:pt x="2" y="32"/>
                  </a:lnTo>
                  <a:lnTo>
                    <a:pt x="1" y="30"/>
                  </a:lnTo>
                  <a:lnTo>
                    <a:pt x="1" y="29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1" y="21"/>
                  </a:lnTo>
                  <a:lnTo>
                    <a:pt x="7" y="15"/>
                  </a:lnTo>
                  <a:lnTo>
                    <a:pt x="15" y="11"/>
                  </a:lnTo>
                  <a:lnTo>
                    <a:pt x="21" y="8"/>
                  </a:lnTo>
                  <a:lnTo>
                    <a:pt x="24" y="5"/>
                  </a:lnTo>
                  <a:lnTo>
                    <a:pt x="26" y="2"/>
                  </a:lnTo>
                  <a:lnTo>
                    <a:pt x="28" y="0"/>
                  </a:lnTo>
                  <a:lnTo>
                    <a:pt x="33" y="1"/>
                  </a:lnTo>
                  <a:lnTo>
                    <a:pt x="35" y="5"/>
                  </a:lnTo>
                  <a:lnTo>
                    <a:pt x="34" y="12"/>
                  </a:lnTo>
                  <a:lnTo>
                    <a:pt x="30" y="21"/>
                  </a:lnTo>
                  <a:lnTo>
                    <a:pt x="26" y="2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2" name="Freeform 139"/>
            <p:cNvSpPr>
              <a:spLocks/>
            </p:cNvSpPr>
            <p:nvPr/>
          </p:nvSpPr>
          <p:spPr bwMode="auto">
            <a:xfrm>
              <a:off x="5016" y="3958"/>
              <a:ext cx="21" cy="11"/>
            </a:xfrm>
            <a:custGeom>
              <a:avLst/>
              <a:gdLst>
                <a:gd name="T0" fmla="*/ 21 w 21"/>
                <a:gd name="T1" fmla="*/ 6 h 11"/>
                <a:gd name="T2" fmla="*/ 0 w 21"/>
                <a:gd name="T3" fmla="*/ 11 h 11"/>
                <a:gd name="T4" fmla="*/ 0 w 21"/>
                <a:gd name="T5" fmla="*/ 8 h 11"/>
                <a:gd name="T6" fmla="*/ 1 w 21"/>
                <a:gd name="T7" fmla="*/ 7 h 11"/>
                <a:gd name="T8" fmla="*/ 3 w 21"/>
                <a:gd name="T9" fmla="*/ 5 h 11"/>
                <a:gd name="T10" fmla="*/ 4 w 21"/>
                <a:gd name="T11" fmla="*/ 4 h 11"/>
                <a:gd name="T12" fmla="*/ 8 w 21"/>
                <a:gd name="T13" fmla="*/ 1 h 11"/>
                <a:gd name="T14" fmla="*/ 13 w 21"/>
                <a:gd name="T15" fmla="*/ 0 h 11"/>
                <a:gd name="T16" fmla="*/ 18 w 21"/>
                <a:gd name="T17" fmla="*/ 3 h 11"/>
                <a:gd name="T18" fmla="*/ 21 w 21"/>
                <a:gd name="T19" fmla="*/ 6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"/>
                <a:gd name="T31" fmla="*/ 0 h 11"/>
                <a:gd name="T32" fmla="*/ 21 w 21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" h="11">
                  <a:moveTo>
                    <a:pt x="21" y="6"/>
                  </a:moveTo>
                  <a:lnTo>
                    <a:pt x="0" y="11"/>
                  </a:lnTo>
                  <a:lnTo>
                    <a:pt x="0" y="8"/>
                  </a:lnTo>
                  <a:lnTo>
                    <a:pt x="1" y="7"/>
                  </a:lnTo>
                  <a:lnTo>
                    <a:pt x="3" y="5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3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3" name="Freeform 140"/>
            <p:cNvSpPr>
              <a:spLocks/>
            </p:cNvSpPr>
            <p:nvPr/>
          </p:nvSpPr>
          <p:spPr bwMode="auto">
            <a:xfrm>
              <a:off x="4958" y="3951"/>
              <a:ext cx="39" cy="30"/>
            </a:xfrm>
            <a:custGeom>
              <a:avLst/>
              <a:gdLst>
                <a:gd name="T0" fmla="*/ 14 w 39"/>
                <a:gd name="T1" fmla="*/ 26 h 30"/>
                <a:gd name="T2" fmla="*/ 0 w 39"/>
                <a:gd name="T3" fmla="*/ 30 h 30"/>
                <a:gd name="T4" fmla="*/ 1 w 39"/>
                <a:gd name="T5" fmla="*/ 23 h 30"/>
                <a:gd name="T6" fmla="*/ 6 w 39"/>
                <a:gd name="T7" fmla="*/ 15 h 30"/>
                <a:gd name="T8" fmla="*/ 12 w 39"/>
                <a:gd name="T9" fmla="*/ 8 h 30"/>
                <a:gd name="T10" fmla="*/ 18 w 39"/>
                <a:gd name="T11" fmla="*/ 3 h 30"/>
                <a:gd name="T12" fmla="*/ 23 w 39"/>
                <a:gd name="T13" fmla="*/ 1 h 30"/>
                <a:gd name="T14" fmla="*/ 30 w 39"/>
                <a:gd name="T15" fmla="*/ 0 h 30"/>
                <a:gd name="T16" fmla="*/ 35 w 39"/>
                <a:gd name="T17" fmla="*/ 3 h 30"/>
                <a:gd name="T18" fmla="*/ 39 w 39"/>
                <a:gd name="T19" fmla="*/ 10 h 30"/>
                <a:gd name="T20" fmla="*/ 36 w 39"/>
                <a:gd name="T21" fmla="*/ 18 h 30"/>
                <a:gd name="T22" fmla="*/ 29 w 39"/>
                <a:gd name="T23" fmla="*/ 22 h 30"/>
                <a:gd name="T24" fmla="*/ 21 w 39"/>
                <a:gd name="T25" fmla="*/ 24 h 30"/>
                <a:gd name="T26" fmla="*/ 14 w 39"/>
                <a:gd name="T27" fmla="*/ 26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"/>
                <a:gd name="T43" fmla="*/ 0 h 30"/>
                <a:gd name="T44" fmla="*/ 39 w 39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" h="30">
                  <a:moveTo>
                    <a:pt x="14" y="26"/>
                  </a:moveTo>
                  <a:lnTo>
                    <a:pt x="0" y="30"/>
                  </a:lnTo>
                  <a:lnTo>
                    <a:pt x="1" y="23"/>
                  </a:lnTo>
                  <a:lnTo>
                    <a:pt x="6" y="15"/>
                  </a:lnTo>
                  <a:lnTo>
                    <a:pt x="12" y="8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30" y="0"/>
                  </a:lnTo>
                  <a:lnTo>
                    <a:pt x="35" y="3"/>
                  </a:lnTo>
                  <a:lnTo>
                    <a:pt x="39" y="10"/>
                  </a:lnTo>
                  <a:lnTo>
                    <a:pt x="36" y="18"/>
                  </a:lnTo>
                  <a:lnTo>
                    <a:pt x="29" y="22"/>
                  </a:lnTo>
                  <a:lnTo>
                    <a:pt x="21" y="24"/>
                  </a:lnTo>
                  <a:lnTo>
                    <a:pt x="14" y="2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4" name="Freeform 141"/>
            <p:cNvSpPr>
              <a:spLocks/>
            </p:cNvSpPr>
            <p:nvPr/>
          </p:nvSpPr>
          <p:spPr bwMode="auto">
            <a:xfrm>
              <a:off x="4856" y="3971"/>
              <a:ext cx="29" cy="30"/>
            </a:xfrm>
            <a:custGeom>
              <a:avLst/>
              <a:gdLst>
                <a:gd name="T0" fmla="*/ 6 w 29"/>
                <a:gd name="T1" fmla="*/ 30 h 30"/>
                <a:gd name="T2" fmla="*/ 29 w 29"/>
                <a:gd name="T3" fmla="*/ 25 h 30"/>
                <a:gd name="T4" fmla="*/ 25 w 29"/>
                <a:gd name="T5" fmla="*/ 21 h 30"/>
                <a:gd name="T6" fmla="*/ 21 w 29"/>
                <a:gd name="T7" fmla="*/ 16 h 30"/>
                <a:gd name="T8" fmla="*/ 17 w 29"/>
                <a:gd name="T9" fmla="*/ 13 h 30"/>
                <a:gd name="T10" fmla="*/ 13 w 29"/>
                <a:gd name="T11" fmla="*/ 11 h 30"/>
                <a:gd name="T12" fmla="*/ 12 w 29"/>
                <a:gd name="T13" fmla="*/ 6 h 30"/>
                <a:gd name="T14" fmla="*/ 11 w 29"/>
                <a:gd name="T15" fmla="*/ 3 h 30"/>
                <a:gd name="T16" fmla="*/ 9 w 29"/>
                <a:gd name="T17" fmla="*/ 0 h 30"/>
                <a:gd name="T18" fmla="*/ 4 w 29"/>
                <a:gd name="T19" fmla="*/ 0 h 30"/>
                <a:gd name="T20" fmla="*/ 1 w 29"/>
                <a:gd name="T21" fmla="*/ 4 h 30"/>
                <a:gd name="T22" fmla="*/ 0 w 29"/>
                <a:gd name="T23" fmla="*/ 12 h 30"/>
                <a:gd name="T24" fmla="*/ 2 w 29"/>
                <a:gd name="T25" fmla="*/ 22 h 30"/>
                <a:gd name="T26" fmla="*/ 6 w 29"/>
                <a:gd name="T27" fmla="*/ 30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30"/>
                <a:gd name="T44" fmla="*/ 29 w 29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30">
                  <a:moveTo>
                    <a:pt x="6" y="30"/>
                  </a:moveTo>
                  <a:lnTo>
                    <a:pt x="29" y="25"/>
                  </a:lnTo>
                  <a:lnTo>
                    <a:pt x="25" y="21"/>
                  </a:lnTo>
                  <a:lnTo>
                    <a:pt x="21" y="16"/>
                  </a:lnTo>
                  <a:lnTo>
                    <a:pt x="17" y="13"/>
                  </a:lnTo>
                  <a:lnTo>
                    <a:pt x="13" y="11"/>
                  </a:lnTo>
                  <a:lnTo>
                    <a:pt x="12" y="6"/>
                  </a:lnTo>
                  <a:lnTo>
                    <a:pt x="11" y="3"/>
                  </a:lnTo>
                  <a:lnTo>
                    <a:pt x="9" y="0"/>
                  </a:lnTo>
                  <a:lnTo>
                    <a:pt x="4" y="0"/>
                  </a:lnTo>
                  <a:lnTo>
                    <a:pt x="1" y="4"/>
                  </a:lnTo>
                  <a:lnTo>
                    <a:pt x="0" y="12"/>
                  </a:lnTo>
                  <a:lnTo>
                    <a:pt x="2" y="22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5" name="Freeform 142"/>
            <p:cNvSpPr>
              <a:spLocks/>
            </p:cNvSpPr>
            <p:nvPr/>
          </p:nvSpPr>
          <p:spPr bwMode="auto">
            <a:xfrm>
              <a:off x="4736" y="4008"/>
              <a:ext cx="36" cy="17"/>
            </a:xfrm>
            <a:custGeom>
              <a:avLst/>
              <a:gdLst>
                <a:gd name="T0" fmla="*/ 36 w 36"/>
                <a:gd name="T1" fmla="*/ 11 h 17"/>
                <a:gd name="T2" fmla="*/ 0 w 36"/>
                <a:gd name="T3" fmla="*/ 17 h 17"/>
                <a:gd name="T4" fmla="*/ 4 w 36"/>
                <a:gd name="T5" fmla="*/ 12 h 17"/>
                <a:gd name="T6" fmla="*/ 8 w 36"/>
                <a:gd name="T7" fmla="*/ 9 h 17"/>
                <a:gd name="T8" fmla="*/ 11 w 36"/>
                <a:gd name="T9" fmla="*/ 6 h 17"/>
                <a:gd name="T10" fmla="*/ 15 w 36"/>
                <a:gd name="T11" fmla="*/ 2 h 17"/>
                <a:gd name="T12" fmla="*/ 20 w 36"/>
                <a:gd name="T13" fmla="*/ 0 h 17"/>
                <a:gd name="T14" fmla="*/ 27 w 36"/>
                <a:gd name="T15" fmla="*/ 0 h 17"/>
                <a:gd name="T16" fmla="*/ 32 w 36"/>
                <a:gd name="T17" fmla="*/ 5 h 17"/>
                <a:gd name="T18" fmla="*/ 36 w 36"/>
                <a:gd name="T19" fmla="*/ 11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"/>
                <a:gd name="T31" fmla="*/ 0 h 17"/>
                <a:gd name="T32" fmla="*/ 36 w 36"/>
                <a:gd name="T33" fmla="*/ 17 h 1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" h="17">
                  <a:moveTo>
                    <a:pt x="36" y="11"/>
                  </a:moveTo>
                  <a:lnTo>
                    <a:pt x="0" y="17"/>
                  </a:lnTo>
                  <a:lnTo>
                    <a:pt x="4" y="12"/>
                  </a:lnTo>
                  <a:lnTo>
                    <a:pt x="8" y="9"/>
                  </a:lnTo>
                  <a:lnTo>
                    <a:pt x="11" y="6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2" y="5"/>
                  </a:lnTo>
                  <a:lnTo>
                    <a:pt x="36" y="1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6" name="Freeform 143"/>
            <p:cNvSpPr>
              <a:spLocks/>
            </p:cNvSpPr>
            <p:nvPr/>
          </p:nvSpPr>
          <p:spPr bwMode="auto">
            <a:xfrm>
              <a:off x="4694" y="3994"/>
              <a:ext cx="26" cy="36"/>
            </a:xfrm>
            <a:custGeom>
              <a:avLst/>
              <a:gdLst>
                <a:gd name="T0" fmla="*/ 26 w 26"/>
                <a:gd name="T1" fmla="*/ 34 h 36"/>
                <a:gd name="T2" fmla="*/ 15 w 26"/>
                <a:gd name="T3" fmla="*/ 36 h 36"/>
                <a:gd name="T4" fmla="*/ 14 w 26"/>
                <a:gd name="T5" fmla="*/ 34 h 36"/>
                <a:gd name="T6" fmla="*/ 14 w 26"/>
                <a:gd name="T7" fmla="*/ 33 h 36"/>
                <a:gd name="T8" fmla="*/ 14 w 26"/>
                <a:gd name="T9" fmla="*/ 31 h 36"/>
                <a:gd name="T10" fmla="*/ 13 w 26"/>
                <a:gd name="T11" fmla="*/ 30 h 36"/>
                <a:gd name="T12" fmla="*/ 8 w 26"/>
                <a:gd name="T13" fmla="*/ 26 h 36"/>
                <a:gd name="T14" fmla="*/ 3 w 26"/>
                <a:gd name="T15" fmla="*/ 20 h 36"/>
                <a:gd name="T16" fmla="*/ 0 w 26"/>
                <a:gd name="T17" fmla="*/ 12 h 36"/>
                <a:gd name="T18" fmla="*/ 2 w 26"/>
                <a:gd name="T19" fmla="*/ 4 h 36"/>
                <a:gd name="T20" fmla="*/ 7 w 26"/>
                <a:gd name="T21" fmla="*/ 0 h 36"/>
                <a:gd name="T22" fmla="*/ 14 w 26"/>
                <a:gd name="T23" fmla="*/ 1 h 36"/>
                <a:gd name="T24" fmla="*/ 18 w 26"/>
                <a:gd name="T25" fmla="*/ 4 h 36"/>
                <a:gd name="T26" fmla="*/ 23 w 26"/>
                <a:gd name="T27" fmla="*/ 10 h 36"/>
                <a:gd name="T28" fmla="*/ 24 w 26"/>
                <a:gd name="T29" fmla="*/ 15 h 36"/>
                <a:gd name="T30" fmla="*/ 26 w 26"/>
                <a:gd name="T31" fmla="*/ 22 h 36"/>
                <a:gd name="T32" fmla="*/ 26 w 26"/>
                <a:gd name="T33" fmla="*/ 28 h 36"/>
                <a:gd name="T34" fmla="*/ 26 w 26"/>
                <a:gd name="T35" fmla="*/ 34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6"/>
                <a:gd name="T55" fmla="*/ 0 h 36"/>
                <a:gd name="T56" fmla="*/ 26 w 26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6" h="36">
                  <a:moveTo>
                    <a:pt x="26" y="34"/>
                  </a:moveTo>
                  <a:lnTo>
                    <a:pt x="15" y="36"/>
                  </a:lnTo>
                  <a:lnTo>
                    <a:pt x="14" y="34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3" y="30"/>
                  </a:lnTo>
                  <a:lnTo>
                    <a:pt x="8" y="26"/>
                  </a:lnTo>
                  <a:lnTo>
                    <a:pt x="3" y="20"/>
                  </a:lnTo>
                  <a:lnTo>
                    <a:pt x="0" y="12"/>
                  </a:lnTo>
                  <a:lnTo>
                    <a:pt x="2" y="4"/>
                  </a:lnTo>
                  <a:lnTo>
                    <a:pt x="7" y="0"/>
                  </a:lnTo>
                  <a:lnTo>
                    <a:pt x="14" y="1"/>
                  </a:lnTo>
                  <a:lnTo>
                    <a:pt x="18" y="4"/>
                  </a:lnTo>
                  <a:lnTo>
                    <a:pt x="23" y="10"/>
                  </a:lnTo>
                  <a:lnTo>
                    <a:pt x="24" y="15"/>
                  </a:lnTo>
                  <a:lnTo>
                    <a:pt x="26" y="22"/>
                  </a:lnTo>
                  <a:lnTo>
                    <a:pt x="26" y="28"/>
                  </a:lnTo>
                  <a:lnTo>
                    <a:pt x="26" y="34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7" name="Freeform 144"/>
            <p:cNvSpPr>
              <a:spLocks/>
            </p:cNvSpPr>
            <p:nvPr/>
          </p:nvSpPr>
          <p:spPr bwMode="auto">
            <a:xfrm>
              <a:off x="4630" y="4031"/>
              <a:ext cx="14" cy="16"/>
            </a:xfrm>
            <a:custGeom>
              <a:avLst/>
              <a:gdLst>
                <a:gd name="T0" fmla="*/ 1 w 14"/>
                <a:gd name="T1" fmla="*/ 16 h 16"/>
                <a:gd name="T2" fmla="*/ 14 w 14"/>
                <a:gd name="T3" fmla="*/ 12 h 16"/>
                <a:gd name="T4" fmla="*/ 12 w 14"/>
                <a:gd name="T5" fmla="*/ 8 h 16"/>
                <a:gd name="T6" fmla="*/ 10 w 14"/>
                <a:gd name="T7" fmla="*/ 4 h 16"/>
                <a:gd name="T8" fmla="*/ 8 w 14"/>
                <a:gd name="T9" fmla="*/ 0 h 16"/>
                <a:gd name="T10" fmla="*/ 3 w 14"/>
                <a:gd name="T11" fmla="*/ 0 h 16"/>
                <a:gd name="T12" fmla="*/ 1 w 14"/>
                <a:gd name="T13" fmla="*/ 2 h 16"/>
                <a:gd name="T14" fmla="*/ 0 w 14"/>
                <a:gd name="T15" fmla="*/ 6 h 16"/>
                <a:gd name="T16" fmla="*/ 0 w 14"/>
                <a:gd name="T17" fmla="*/ 10 h 16"/>
                <a:gd name="T18" fmla="*/ 1 w 14"/>
                <a:gd name="T19" fmla="*/ 16 h 1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6"/>
                <a:gd name="T32" fmla="*/ 14 w 14"/>
                <a:gd name="T33" fmla="*/ 16 h 1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6">
                  <a:moveTo>
                    <a:pt x="1" y="16"/>
                  </a:moveTo>
                  <a:lnTo>
                    <a:pt x="14" y="12"/>
                  </a:lnTo>
                  <a:lnTo>
                    <a:pt x="12" y="8"/>
                  </a:lnTo>
                  <a:lnTo>
                    <a:pt x="10" y="4"/>
                  </a:lnTo>
                  <a:lnTo>
                    <a:pt x="8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8" name="Freeform 145"/>
            <p:cNvSpPr>
              <a:spLocks/>
            </p:cNvSpPr>
            <p:nvPr/>
          </p:nvSpPr>
          <p:spPr bwMode="auto">
            <a:xfrm>
              <a:off x="4948" y="3290"/>
              <a:ext cx="19" cy="25"/>
            </a:xfrm>
            <a:custGeom>
              <a:avLst/>
              <a:gdLst>
                <a:gd name="T0" fmla="*/ 13 w 19"/>
                <a:gd name="T1" fmla="*/ 0 h 25"/>
                <a:gd name="T2" fmla="*/ 19 w 19"/>
                <a:gd name="T3" fmla="*/ 22 h 25"/>
                <a:gd name="T4" fmla="*/ 13 w 19"/>
                <a:gd name="T5" fmla="*/ 24 h 25"/>
                <a:gd name="T6" fmla="*/ 8 w 19"/>
                <a:gd name="T7" fmla="*/ 25 h 25"/>
                <a:gd name="T8" fmla="*/ 4 w 19"/>
                <a:gd name="T9" fmla="*/ 23 h 25"/>
                <a:gd name="T10" fmla="*/ 0 w 19"/>
                <a:gd name="T11" fmla="*/ 18 h 25"/>
                <a:gd name="T12" fmla="*/ 0 w 19"/>
                <a:gd name="T13" fmla="*/ 11 h 25"/>
                <a:gd name="T14" fmla="*/ 4 w 19"/>
                <a:gd name="T15" fmla="*/ 7 h 25"/>
                <a:gd name="T16" fmla="*/ 8 w 19"/>
                <a:gd name="T17" fmla="*/ 2 h 25"/>
                <a:gd name="T18" fmla="*/ 13 w 19"/>
                <a:gd name="T19" fmla="*/ 0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25"/>
                <a:gd name="T32" fmla="*/ 19 w 19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25">
                  <a:moveTo>
                    <a:pt x="13" y="0"/>
                  </a:moveTo>
                  <a:lnTo>
                    <a:pt x="19" y="22"/>
                  </a:lnTo>
                  <a:lnTo>
                    <a:pt x="13" y="24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7"/>
                  </a:lnTo>
                  <a:lnTo>
                    <a:pt x="8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39" name="Freeform 146"/>
            <p:cNvSpPr>
              <a:spLocks/>
            </p:cNvSpPr>
            <p:nvPr/>
          </p:nvSpPr>
          <p:spPr bwMode="auto">
            <a:xfrm>
              <a:off x="4971" y="3381"/>
              <a:ext cx="19" cy="42"/>
            </a:xfrm>
            <a:custGeom>
              <a:avLst/>
              <a:gdLst>
                <a:gd name="T0" fmla="*/ 11 w 19"/>
                <a:gd name="T1" fmla="*/ 8 h 42"/>
                <a:gd name="T2" fmla="*/ 19 w 19"/>
                <a:gd name="T3" fmla="*/ 42 h 42"/>
                <a:gd name="T4" fmla="*/ 16 w 19"/>
                <a:gd name="T5" fmla="*/ 41 h 42"/>
                <a:gd name="T6" fmla="*/ 12 w 19"/>
                <a:gd name="T7" fmla="*/ 39 h 42"/>
                <a:gd name="T8" fmla="*/ 10 w 19"/>
                <a:gd name="T9" fmla="*/ 36 h 42"/>
                <a:gd name="T10" fmla="*/ 8 w 19"/>
                <a:gd name="T11" fmla="*/ 33 h 42"/>
                <a:gd name="T12" fmla="*/ 5 w 19"/>
                <a:gd name="T13" fmla="*/ 25 h 42"/>
                <a:gd name="T14" fmla="*/ 1 w 19"/>
                <a:gd name="T15" fmla="*/ 16 h 42"/>
                <a:gd name="T16" fmla="*/ 0 w 19"/>
                <a:gd name="T17" fmla="*/ 6 h 42"/>
                <a:gd name="T18" fmla="*/ 4 w 19"/>
                <a:gd name="T19" fmla="*/ 0 h 42"/>
                <a:gd name="T20" fmla="*/ 7 w 19"/>
                <a:gd name="T21" fmla="*/ 0 h 42"/>
                <a:gd name="T22" fmla="*/ 9 w 19"/>
                <a:gd name="T23" fmla="*/ 2 h 42"/>
                <a:gd name="T24" fmla="*/ 10 w 19"/>
                <a:gd name="T25" fmla="*/ 5 h 42"/>
                <a:gd name="T26" fmla="*/ 11 w 19"/>
                <a:gd name="T27" fmla="*/ 8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42"/>
                <a:gd name="T44" fmla="*/ 19 w 19"/>
                <a:gd name="T45" fmla="*/ 42 h 4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42">
                  <a:moveTo>
                    <a:pt x="11" y="8"/>
                  </a:moveTo>
                  <a:lnTo>
                    <a:pt x="19" y="42"/>
                  </a:lnTo>
                  <a:lnTo>
                    <a:pt x="16" y="41"/>
                  </a:lnTo>
                  <a:lnTo>
                    <a:pt x="12" y="39"/>
                  </a:lnTo>
                  <a:lnTo>
                    <a:pt x="10" y="36"/>
                  </a:lnTo>
                  <a:lnTo>
                    <a:pt x="8" y="33"/>
                  </a:lnTo>
                  <a:lnTo>
                    <a:pt x="5" y="25"/>
                  </a:lnTo>
                  <a:lnTo>
                    <a:pt x="1" y="16"/>
                  </a:lnTo>
                  <a:lnTo>
                    <a:pt x="0" y="6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5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0" name="Freeform 147"/>
            <p:cNvSpPr>
              <a:spLocks/>
            </p:cNvSpPr>
            <p:nvPr/>
          </p:nvSpPr>
          <p:spPr bwMode="auto">
            <a:xfrm>
              <a:off x="4995" y="3503"/>
              <a:ext cx="17" cy="23"/>
            </a:xfrm>
            <a:custGeom>
              <a:avLst/>
              <a:gdLst>
                <a:gd name="T0" fmla="*/ 13 w 17"/>
                <a:gd name="T1" fmla="*/ 0 h 23"/>
                <a:gd name="T2" fmla="*/ 17 w 17"/>
                <a:gd name="T3" fmla="*/ 22 h 23"/>
                <a:gd name="T4" fmla="*/ 13 w 17"/>
                <a:gd name="T5" fmla="*/ 23 h 23"/>
                <a:gd name="T6" fmla="*/ 8 w 17"/>
                <a:gd name="T7" fmla="*/ 23 h 23"/>
                <a:gd name="T8" fmla="*/ 4 w 17"/>
                <a:gd name="T9" fmla="*/ 21 h 23"/>
                <a:gd name="T10" fmla="*/ 2 w 17"/>
                <a:gd name="T11" fmla="*/ 15 h 23"/>
                <a:gd name="T12" fmla="*/ 0 w 17"/>
                <a:gd name="T13" fmla="*/ 10 h 23"/>
                <a:gd name="T14" fmla="*/ 4 w 17"/>
                <a:gd name="T15" fmla="*/ 6 h 23"/>
                <a:gd name="T16" fmla="*/ 7 w 17"/>
                <a:gd name="T17" fmla="*/ 2 h 23"/>
                <a:gd name="T18" fmla="*/ 13 w 17"/>
                <a:gd name="T19" fmla="*/ 0 h 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"/>
                <a:gd name="T31" fmla="*/ 0 h 23"/>
                <a:gd name="T32" fmla="*/ 17 w 17"/>
                <a:gd name="T33" fmla="*/ 23 h 2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" h="23">
                  <a:moveTo>
                    <a:pt x="13" y="0"/>
                  </a:moveTo>
                  <a:lnTo>
                    <a:pt x="17" y="22"/>
                  </a:lnTo>
                  <a:lnTo>
                    <a:pt x="13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2" y="15"/>
                  </a:lnTo>
                  <a:lnTo>
                    <a:pt x="0" y="10"/>
                  </a:lnTo>
                  <a:lnTo>
                    <a:pt x="4" y="6"/>
                  </a:lnTo>
                  <a:lnTo>
                    <a:pt x="7" y="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1" name="Freeform 148"/>
            <p:cNvSpPr>
              <a:spLocks/>
            </p:cNvSpPr>
            <p:nvPr/>
          </p:nvSpPr>
          <p:spPr bwMode="auto">
            <a:xfrm>
              <a:off x="5016" y="3591"/>
              <a:ext cx="19" cy="43"/>
            </a:xfrm>
            <a:custGeom>
              <a:avLst/>
              <a:gdLst>
                <a:gd name="T0" fmla="*/ 12 w 19"/>
                <a:gd name="T1" fmla="*/ 10 h 43"/>
                <a:gd name="T2" fmla="*/ 19 w 19"/>
                <a:gd name="T3" fmla="*/ 43 h 43"/>
                <a:gd name="T4" fmla="*/ 16 w 19"/>
                <a:gd name="T5" fmla="*/ 42 h 43"/>
                <a:gd name="T6" fmla="*/ 12 w 19"/>
                <a:gd name="T7" fmla="*/ 39 h 43"/>
                <a:gd name="T8" fmla="*/ 9 w 19"/>
                <a:gd name="T9" fmla="*/ 36 h 43"/>
                <a:gd name="T10" fmla="*/ 7 w 19"/>
                <a:gd name="T11" fmla="*/ 33 h 43"/>
                <a:gd name="T12" fmla="*/ 4 w 19"/>
                <a:gd name="T13" fmla="*/ 25 h 43"/>
                <a:gd name="T14" fmla="*/ 0 w 19"/>
                <a:gd name="T15" fmla="*/ 15 h 43"/>
                <a:gd name="T16" fmla="*/ 0 w 19"/>
                <a:gd name="T17" fmla="*/ 7 h 43"/>
                <a:gd name="T18" fmla="*/ 4 w 19"/>
                <a:gd name="T19" fmla="*/ 1 h 43"/>
                <a:gd name="T20" fmla="*/ 7 w 19"/>
                <a:gd name="T21" fmla="*/ 0 h 43"/>
                <a:gd name="T22" fmla="*/ 9 w 19"/>
                <a:gd name="T23" fmla="*/ 2 h 43"/>
                <a:gd name="T24" fmla="*/ 10 w 19"/>
                <a:gd name="T25" fmla="*/ 7 h 43"/>
                <a:gd name="T26" fmla="*/ 12 w 19"/>
                <a:gd name="T27" fmla="*/ 10 h 4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"/>
                <a:gd name="T43" fmla="*/ 0 h 43"/>
                <a:gd name="T44" fmla="*/ 19 w 19"/>
                <a:gd name="T45" fmla="*/ 43 h 4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" h="43">
                  <a:moveTo>
                    <a:pt x="12" y="10"/>
                  </a:moveTo>
                  <a:lnTo>
                    <a:pt x="19" y="43"/>
                  </a:lnTo>
                  <a:lnTo>
                    <a:pt x="16" y="42"/>
                  </a:lnTo>
                  <a:lnTo>
                    <a:pt x="12" y="39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0" y="7"/>
                  </a:lnTo>
                  <a:lnTo>
                    <a:pt x="4" y="1"/>
                  </a:lnTo>
                  <a:lnTo>
                    <a:pt x="7" y="0"/>
                  </a:lnTo>
                  <a:lnTo>
                    <a:pt x="9" y="2"/>
                  </a:lnTo>
                  <a:lnTo>
                    <a:pt x="10" y="7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2" name="Freeform 149"/>
            <p:cNvSpPr>
              <a:spLocks/>
            </p:cNvSpPr>
            <p:nvPr/>
          </p:nvSpPr>
          <p:spPr bwMode="auto">
            <a:xfrm>
              <a:off x="5024" y="3701"/>
              <a:ext cx="30" cy="32"/>
            </a:xfrm>
            <a:custGeom>
              <a:avLst/>
              <a:gdLst>
                <a:gd name="T0" fmla="*/ 25 w 30"/>
                <a:gd name="T1" fmla="*/ 0 h 32"/>
                <a:gd name="T2" fmla="*/ 30 w 30"/>
                <a:gd name="T3" fmla="*/ 17 h 32"/>
                <a:gd name="T4" fmla="*/ 27 w 30"/>
                <a:gd name="T5" fmla="*/ 21 h 32"/>
                <a:gd name="T6" fmla="*/ 25 w 30"/>
                <a:gd name="T7" fmla="*/ 23 h 32"/>
                <a:gd name="T8" fmla="*/ 23 w 30"/>
                <a:gd name="T9" fmla="*/ 25 h 32"/>
                <a:gd name="T10" fmla="*/ 21 w 30"/>
                <a:gd name="T11" fmla="*/ 27 h 32"/>
                <a:gd name="T12" fmla="*/ 15 w 30"/>
                <a:gd name="T13" fmla="*/ 30 h 32"/>
                <a:gd name="T14" fmla="*/ 10 w 30"/>
                <a:gd name="T15" fmla="*/ 32 h 32"/>
                <a:gd name="T16" fmla="*/ 4 w 30"/>
                <a:gd name="T17" fmla="*/ 30 h 32"/>
                <a:gd name="T18" fmla="*/ 0 w 30"/>
                <a:gd name="T19" fmla="*/ 24 h 32"/>
                <a:gd name="T20" fmla="*/ 1 w 30"/>
                <a:gd name="T21" fmla="*/ 16 h 32"/>
                <a:gd name="T22" fmla="*/ 8 w 30"/>
                <a:gd name="T23" fmla="*/ 11 h 32"/>
                <a:gd name="T24" fmla="*/ 15 w 30"/>
                <a:gd name="T25" fmla="*/ 6 h 32"/>
                <a:gd name="T26" fmla="*/ 21 w 30"/>
                <a:gd name="T27" fmla="*/ 4 h 32"/>
                <a:gd name="T28" fmla="*/ 22 w 30"/>
                <a:gd name="T29" fmla="*/ 3 h 32"/>
                <a:gd name="T30" fmla="*/ 23 w 30"/>
                <a:gd name="T31" fmla="*/ 2 h 32"/>
                <a:gd name="T32" fmla="*/ 24 w 30"/>
                <a:gd name="T33" fmla="*/ 1 h 32"/>
                <a:gd name="T34" fmla="*/ 25 w 30"/>
                <a:gd name="T35" fmla="*/ 0 h 3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0"/>
                <a:gd name="T55" fmla="*/ 0 h 32"/>
                <a:gd name="T56" fmla="*/ 30 w 30"/>
                <a:gd name="T57" fmla="*/ 32 h 3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0" h="32">
                  <a:moveTo>
                    <a:pt x="25" y="0"/>
                  </a:moveTo>
                  <a:lnTo>
                    <a:pt x="30" y="17"/>
                  </a:lnTo>
                  <a:lnTo>
                    <a:pt x="27" y="21"/>
                  </a:lnTo>
                  <a:lnTo>
                    <a:pt x="25" y="23"/>
                  </a:lnTo>
                  <a:lnTo>
                    <a:pt x="23" y="25"/>
                  </a:lnTo>
                  <a:lnTo>
                    <a:pt x="21" y="27"/>
                  </a:lnTo>
                  <a:lnTo>
                    <a:pt x="15" y="30"/>
                  </a:lnTo>
                  <a:lnTo>
                    <a:pt x="10" y="32"/>
                  </a:lnTo>
                  <a:lnTo>
                    <a:pt x="4" y="30"/>
                  </a:lnTo>
                  <a:lnTo>
                    <a:pt x="0" y="24"/>
                  </a:lnTo>
                  <a:lnTo>
                    <a:pt x="1" y="16"/>
                  </a:lnTo>
                  <a:lnTo>
                    <a:pt x="8" y="11"/>
                  </a:lnTo>
                  <a:lnTo>
                    <a:pt x="15" y="6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4" y="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3" name="Freeform 150"/>
            <p:cNvSpPr>
              <a:spLocks/>
            </p:cNvSpPr>
            <p:nvPr/>
          </p:nvSpPr>
          <p:spPr bwMode="auto">
            <a:xfrm>
              <a:off x="5040" y="3760"/>
              <a:ext cx="27" cy="33"/>
            </a:xfrm>
            <a:custGeom>
              <a:avLst/>
              <a:gdLst>
                <a:gd name="T0" fmla="*/ 27 w 27"/>
                <a:gd name="T1" fmla="*/ 22 h 33"/>
                <a:gd name="T2" fmla="*/ 22 w 27"/>
                <a:gd name="T3" fmla="*/ 0 h 33"/>
                <a:gd name="T4" fmla="*/ 21 w 27"/>
                <a:gd name="T5" fmla="*/ 1 h 33"/>
                <a:gd name="T6" fmla="*/ 20 w 27"/>
                <a:gd name="T7" fmla="*/ 1 h 33"/>
                <a:gd name="T8" fmla="*/ 19 w 27"/>
                <a:gd name="T9" fmla="*/ 1 h 33"/>
                <a:gd name="T10" fmla="*/ 18 w 27"/>
                <a:gd name="T11" fmla="*/ 2 h 33"/>
                <a:gd name="T12" fmla="*/ 11 w 27"/>
                <a:gd name="T13" fmla="*/ 8 h 33"/>
                <a:gd name="T14" fmla="*/ 5 w 27"/>
                <a:gd name="T15" fmla="*/ 16 h 33"/>
                <a:gd name="T16" fmla="*/ 0 w 27"/>
                <a:gd name="T17" fmla="*/ 25 h 33"/>
                <a:gd name="T18" fmla="*/ 2 w 27"/>
                <a:gd name="T19" fmla="*/ 32 h 33"/>
                <a:gd name="T20" fmla="*/ 5 w 27"/>
                <a:gd name="T21" fmla="*/ 33 h 33"/>
                <a:gd name="T22" fmla="*/ 8 w 27"/>
                <a:gd name="T23" fmla="*/ 31 h 33"/>
                <a:gd name="T24" fmla="*/ 11 w 27"/>
                <a:gd name="T25" fmla="*/ 27 h 33"/>
                <a:gd name="T26" fmla="*/ 15 w 27"/>
                <a:gd name="T27" fmla="*/ 25 h 33"/>
                <a:gd name="T28" fmla="*/ 17 w 27"/>
                <a:gd name="T29" fmla="*/ 24 h 33"/>
                <a:gd name="T30" fmla="*/ 20 w 27"/>
                <a:gd name="T31" fmla="*/ 23 h 33"/>
                <a:gd name="T32" fmla="*/ 23 w 27"/>
                <a:gd name="T33" fmla="*/ 23 h 33"/>
                <a:gd name="T34" fmla="*/ 27 w 27"/>
                <a:gd name="T35" fmla="*/ 22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"/>
                <a:gd name="T55" fmla="*/ 0 h 33"/>
                <a:gd name="T56" fmla="*/ 27 w 27"/>
                <a:gd name="T57" fmla="*/ 33 h 3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" h="33">
                  <a:moveTo>
                    <a:pt x="27" y="22"/>
                  </a:moveTo>
                  <a:lnTo>
                    <a:pt x="22" y="0"/>
                  </a:lnTo>
                  <a:lnTo>
                    <a:pt x="21" y="1"/>
                  </a:lnTo>
                  <a:lnTo>
                    <a:pt x="20" y="1"/>
                  </a:lnTo>
                  <a:lnTo>
                    <a:pt x="19" y="1"/>
                  </a:lnTo>
                  <a:lnTo>
                    <a:pt x="18" y="2"/>
                  </a:lnTo>
                  <a:lnTo>
                    <a:pt x="11" y="8"/>
                  </a:lnTo>
                  <a:lnTo>
                    <a:pt x="5" y="16"/>
                  </a:lnTo>
                  <a:lnTo>
                    <a:pt x="0" y="25"/>
                  </a:lnTo>
                  <a:lnTo>
                    <a:pt x="2" y="32"/>
                  </a:lnTo>
                  <a:lnTo>
                    <a:pt x="5" y="33"/>
                  </a:lnTo>
                  <a:lnTo>
                    <a:pt x="8" y="31"/>
                  </a:lnTo>
                  <a:lnTo>
                    <a:pt x="11" y="27"/>
                  </a:lnTo>
                  <a:lnTo>
                    <a:pt x="15" y="25"/>
                  </a:lnTo>
                  <a:lnTo>
                    <a:pt x="17" y="24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7" y="2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4" name="Freeform 151"/>
            <p:cNvSpPr>
              <a:spLocks/>
            </p:cNvSpPr>
            <p:nvPr/>
          </p:nvSpPr>
          <p:spPr bwMode="auto">
            <a:xfrm>
              <a:off x="5084" y="3917"/>
              <a:ext cx="19" cy="36"/>
            </a:xfrm>
            <a:custGeom>
              <a:avLst/>
              <a:gdLst>
                <a:gd name="T0" fmla="*/ 15 w 19"/>
                <a:gd name="T1" fmla="*/ 13 h 36"/>
                <a:gd name="T2" fmla="*/ 19 w 19"/>
                <a:gd name="T3" fmla="*/ 34 h 36"/>
                <a:gd name="T4" fmla="*/ 10 w 19"/>
                <a:gd name="T5" fmla="*/ 36 h 36"/>
                <a:gd name="T6" fmla="*/ 9 w 19"/>
                <a:gd name="T7" fmla="*/ 35 h 36"/>
                <a:gd name="T8" fmla="*/ 9 w 19"/>
                <a:gd name="T9" fmla="*/ 34 h 36"/>
                <a:gd name="T10" fmla="*/ 8 w 19"/>
                <a:gd name="T11" fmla="*/ 34 h 36"/>
                <a:gd name="T12" fmla="*/ 7 w 19"/>
                <a:gd name="T13" fmla="*/ 33 h 36"/>
                <a:gd name="T14" fmla="*/ 4 w 19"/>
                <a:gd name="T15" fmla="*/ 25 h 36"/>
                <a:gd name="T16" fmla="*/ 0 w 19"/>
                <a:gd name="T17" fmla="*/ 15 h 36"/>
                <a:gd name="T18" fmla="*/ 0 w 19"/>
                <a:gd name="T19" fmla="*/ 6 h 36"/>
                <a:gd name="T20" fmla="*/ 4 w 19"/>
                <a:gd name="T21" fmla="*/ 0 h 36"/>
                <a:gd name="T22" fmla="*/ 8 w 19"/>
                <a:gd name="T23" fmla="*/ 0 h 36"/>
                <a:gd name="T24" fmla="*/ 10 w 19"/>
                <a:gd name="T25" fmla="*/ 4 h 36"/>
                <a:gd name="T26" fmla="*/ 12 w 19"/>
                <a:gd name="T27" fmla="*/ 9 h 36"/>
                <a:gd name="T28" fmla="*/ 15 w 19"/>
                <a:gd name="T29" fmla="*/ 1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9"/>
                <a:gd name="T46" fmla="*/ 0 h 36"/>
                <a:gd name="T47" fmla="*/ 19 w 19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9" h="36">
                  <a:moveTo>
                    <a:pt x="15" y="13"/>
                  </a:moveTo>
                  <a:lnTo>
                    <a:pt x="19" y="34"/>
                  </a:lnTo>
                  <a:lnTo>
                    <a:pt x="10" y="36"/>
                  </a:lnTo>
                  <a:lnTo>
                    <a:pt x="9" y="35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3"/>
                  </a:lnTo>
                  <a:lnTo>
                    <a:pt x="4" y="25"/>
                  </a:lnTo>
                  <a:lnTo>
                    <a:pt x="0" y="15"/>
                  </a:lnTo>
                  <a:lnTo>
                    <a:pt x="0" y="6"/>
                  </a:lnTo>
                  <a:lnTo>
                    <a:pt x="4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2" y="9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5" name="Freeform 152"/>
            <p:cNvSpPr>
              <a:spLocks/>
            </p:cNvSpPr>
            <p:nvPr/>
          </p:nvSpPr>
          <p:spPr bwMode="auto">
            <a:xfrm>
              <a:off x="3818" y="3510"/>
              <a:ext cx="1486" cy="470"/>
            </a:xfrm>
            <a:custGeom>
              <a:avLst/>
              <a:gdLst>
                <a:gd name="T0" fmla="*/ 4 w 1486"/>
                <a:gd name="T1" fmla="*/ 359 h 470"/>
                <a:gd name="T2" fmla="*/ 6 w 1486"/>
                <a:gd name="T3" fmla="*/ 307 h 470"/>
                <a:gd name="T4" fmla="*/ 48 w 1486"/>
                <a:gd name="T5" fmla="*/ 256 h 470"/>
                <a:gd name="T6" fmla="*/ 122 w 1486"/>
                <a:gd name="T7" fmla="*/ 205 h 470"/>
                <a:gd name="T8" fmla="*/ 215 w 1486"/>
                <a:gd name="T9" fmla="*/ 159 h 470"/>
                <a:gd name="T10" fmla="*/ 321 w 1486"/>
                <a:gd name="T11" fmla="*/ 118 h 470"/>
                <a:gd name="T12" fmla="*/ 429 w 1486"/>
                <a:gd name="T13" fmla="*/ 83 h 470"/>
                <a:gd name="T14" fmla="*/ 529 w 1486"/>
                <a:gd name="T15" fmla="*/ 56 h 470"/>
                <a:gd name="T16" fmla="*/ 587 w 1486"/>
                <a:gd name="T17" fmla="*/ 42 h 470"/>
                <a:gd name="T18" fmla="*/ 616 w 1486"/>
                <a:gd name="T19" fmla="*/ 37 h 470"/>
                <a:gd name="T20" fmla="*/ 646 w 1486"/>
                <a:gd name="T21" fmla="*/ 33 h 470"/>
                <a:gd name="T22" fmla="*/ 678 w 1486"/>
                <a:gd name="T23" fmla="*/ 27 h 470"/>
                <a:gd name="T24" fmla="*/ 712 w 1486"/>
                <a:gd name="T25" fmla="*/ 23 h 470"/>
                <a:gd name="T26" fmla="*/ 747 w 1486"/>
                <a:gd name="T27" fmla="*/ 18 h 470"/>
                <a:gd name="T28" fmla="*/ 783 w 1486"/>
                <a:gd name="T29" fmla="*/ 14 h 470"/>
                <a:gd name="T30" fmla="*/ 820 w 1486"/>
                <a:gd name="T31" fmla="*/ 10 h 470"/>
                <a:gd name="T32" fmla="*/ 858 w 1486"/>
                <a:gd name="T33" fmla="*/ 6 h 470"/>
                <a:gd name="T34" fmla="*/ 895 w 1486"/>
                <a:gd name="T35" fmla="*/ 3 h 470"/>
                <a:gd name="T36" fmla="*/ 933 w 1486"/>
                <a:gd name="T37" fmla="*/ 1 h 470"/>
                <a:gd name="T38" fmla="*/ 970 w 1486"/>
                <a:gd name="T39" fmla="*/ 0 h 470"/>
                <a:gd name="T40" fmla="*/ 1017 w 1486"/>
                <a:gd name="T41" fmla="*/ 0 h 470"/>
                <a:gd name="T42" fmla="*/ 1073 w 1486"/>
                <a:gd name="T43" fmla="*/ 1 h 470"/>
                <a:gd name="T44" fmla="*/ 1125 w 1486"/>
                <a:gd name="T45" fmla="*/ 5 h 470"/>
                <a:gd name="T46" fmla="*/ 1172 w 1486"/>
                <a:gd name="T47" fmla="*/ 13 h 470"/>
                <a:gd name="T48" fmla="*/ 1213 w 1486"/>
                <a:gd name="T49" fmla="*/ 24 h 470"/>
                <a:gd name="T50" fmla="*/ 1247 w 1486"/>
                <a:gd name="T51" fmla="*/ 38 h 470"/>
                <a:gd name="T52" fmla="*/ 1272 w 1486"/>
                <a:gd name="T53" fmla="*/ 56 h 470"/>
                <a:gd name="T54" fmla="*/ 1287 w 1486"/>
                <a:gd name="T55" fmla="*/ 78 h 470"/>
                <a:gd name="T56" fmla="*/ 1295 w 1486"/>
                <a:gd name="T57" fmla="*/ 158 h 470"/>
                <a:gd name="T58" fmla="*/ 1318 w 1486"/>
                <a:gd name="T59" fmla="*/ 161 h 470"/>
                <a:gd name="T60" fmla="*/ 1345 w 1486"/>
                <a:gd name="T61" fmla="*/ 168 h 470"/>
                <a:gd name="T62" fmla="*/ 1376 w 1486"/>
                <a:gd name="T63" fmla="*/ 176 h 470"/>
                <a:gd name="T64" fmla="*/ 1407 w 1486"/>
                <a:gd name="T65" fmla="*/ 187 h 470"/>
                <a:gd name="T66" fmla="*/ 1435 w 1486"/>
                <a:gd name="T67" fmla="*/ 201 h 470"/>
                <a:gd name="T68" fmla="*/ 1460 w 1486"/>
                <a:gd name="T69" fmla="*/ 217 h 470"/>
                <a:gd name="T70" fmla="*/ 1477 w 1486"/>
                <a:gd name="T71" fmla="*/ 236 h 470"/>
                <a:gd name="T72" fmla="*/ 1486 w 1486"/>
                <a:gd name="T73" fmla="*/ 258 h 470"/>
                <a:gd name="T74" fmla="*/ 1481 w 1486"/>
                <a:gd name="T75" fmla="*/ 286 h 470"/>
                <a:gd name="T76" fmla="*/ 1462 w 1486"/>
                <a:gd name="T77" fmla="*/ 312 h 470"/>
                <a:gd name="T78" fmla="*/ 1427 w 1486"/>
                <a:gd name="T79" fmla="*/ 335 h 470"/>
                <a:gd name="T80" fmla="*/ 1379 w 1486"/>
                <a:gd name="T81" fmla="*/ 355 h 470"/>
                <a:gd name="T82" fmla="*/ 1321 w 1486"/>
                <a:gd name="T83" fmla="*/ 374 h 470"/>
                <a:gd name="T84" fmla="*/ 1254 w 1486"/>
                <a:gd name="T85" fmla="*/ 391 h 470"/>
                <a:gd name="T86" fmla="*/ 1180 w 1486"/>
                <a:gd name="T87" fmla="*/ 405 h 470"/>
                <a:gd name="T88" fmla="*/ 1101 w 1486"/>
                <a:gd name="T89" fmla="*/ 417 h 470"/>
                <a:gd name="T90" fmla="*/ 1018 w 1486"/>
                <a:gd name="T91" fmla="*/ 428 h 470"/>
                <a:gd name="T92" fmla="*/ 934 w 1486"/>
                <a:gd name="T93" fmla="*/ 437 h 470"/>
                <a:gd name="T94" fmla="*/ 850 w 1486"/>
                <a:gd name="T95" fmla="*/ 443 h 470"/>
                <a:gd name="T96" fmla="*/ 768 w 1486"/>
                <a:gd name="T97" fmla="*/ 450 h 470"/>
                <a:gd name="T98" fmla="*/ 690 w 1486"/>
                <a:gd name="T99" fmla="*/ 453 h 470"/>
                <a:gd name="T100" fmla="*/ 619 w 1486"/>
                <a:gd name="T101" fmla="*/ 456 h 470"/>
                <a:gd name="T102" fmla="*/ 554 w 1486"/>
                <a:gd name="T103" fmla="*/ 459 h 470"/>
                <a:gd name="T104" fmla="*/ 499 w 1486"/>
                <a:gd name="T105" fmla="*/ 459 h 470"/>
                <a:gd name="T106" fmla="*/ 429 w 1486"/>
                <a:gd name="T107" fmla="*/ 465 h 470"/>
                <a:gd name="T108" fmla="*/ 357 w 1486"/>
                <a:gd name="T109" fmla="*/ 470 h 470"/>
                <a:gd name="T110" fmla="*/ 287 w 1486"/>
                <a:gd name="T111" fmla="*/ 470 h 470"/>
                <a:gd name="T112" fmla="*/ 220 w 1486"/>
                <a:gd name="T113" fmla="*/ 466 h 470"/>
                <a:gd name="T114" fmla="*/ 160 w 1486"/>
                <a:gd name="T115" fmla="*/ 461 h 470"/>
                <a:gd name="T116" fmla="*/ 107 w 1486"/>
                <a:gd name="T117" fmla="*/ 451 h 470"/>
                <a:gd name="T118" fmla="*/ 65 w 1486"/>
                <a:gd name="T119" fmla="*/ 439 h 470"/>
                <a:gd name="T120" fmla="*/ 35 w 1486"/>
                <a:gd name="T121" fmla="*/ 422 h 4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86"/>
                <a:gd name="T184" fmla="*/ 0 h 470"/>
                <a:gd name="T185" fmla="*/ 1486 w 1486"/>
                <a:gd name="T186" fmla="*/ 470 h 4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86" h="470">
                  <a:moveTo>
                    <a:pt x="21" y="385"/>
                  </a:moveTo>
                  <a:lnTo>
                    <a:pt x="4" y="359"/>
                  </a:lnTo>
                  <a:lnTo>
                    <a:pt x="0" y="333"/>
                  </a:lnTo>
                  <a:lnTo>
                    <a:pt x="6" y="307"/>
                  </a:lnTo>
                  <a:lnTo>
                    <a:pt x="23" y="281"/>
                  </a:lnTo>
                  <a:lnTo>
                    <a:pt x="48" y="256"/>
                  </a:lnTo>
                  <a:lnTo>
                    <a:pt x="82" y="230"/>
                  </a:lnTo>
                  <a:lnTo>
                    <a:pt x="122" y="205"/>
                  </a:lnTo>
                  <a:lnTo>
                    <a:pt x="167" y="182"/>
                  </a:lnTo>
                  <a:lnTo>
                    <a:pt x="215" y="159"/>
                  </a:lnTo>
                  <a:lnTo>
                    <a:pt x="268" y="138"/>
                  </a:lnTo>
                  <a:lnTo>
                    <a:pt x="321" y="118"/>
                  </a:lnTo>
                  <a:lnTo>
                    <a:pt x="375" y="100"/>
                  </a:lnTo>
                  <a:lnTo>
                    <a:pt x="429" y="83"/>
                  </a:lnTo>
                  <a:lnTo>
                    <a:pt x="481" y="68"/>
                  </a:lnTo>
                  <a:lnTo>
                    <a:pt x="529" y="56"/>
                  </a:lnTo>
                  <a:lnTo>
                    <a:pt x="574" y="46"/>
                  </a:lnTo>
                  <a:lnTo>
                    <a:pt x="587" y="42"/>
                  </a:lnTo>
                  <a:lnTo>
                    <a:pt x="601" y="40"/>
                  </a:lnTo>
                  <a:lnTo>
                    <a:pt x="616" y="37"/>
                  </a:lnTo>
                  <a:lnTo>
                    <a:pt x="631" y="35"/>
                  </a:lnTo>
                  <a:lnTo>
                    <a:pt x="646" y="33"/>
                  </a:lnTo>
                  <a:lnTo>
                    <a:pt x="662" y="30"/>
                  </a:lnTo>
                  <a:lnTo>
                    <a:pt x="678" y="27"/>
                  </a:lnTo>
                  <a:lnTo>
                    <a:pt x="695" y="25"/>
                  </a:lnTo>
                  <a:lnTo>
                    <a:pt x="712" y="23"/>
                  </a:lnTo>
                  <a:lnTo>
                    <a:pt x="729" y="21"/>
                  </a:lnTo>
                  <a:lnTo>
                    <a:pt x="747" y="18"/>
                  </a:lnTo>
                  <a:lnTo>
                    <a:pt x="765" y="15"/>
                  </a:lnTo>
                  <a:lnTo>
                    <a:pt x="783" y="14"/>
                  </a:lnTo>
                  <a:lnTo>
                    <a:pt x="801" y="12"/>
                  </a:lnTo>
                  <a:lnTo>
                    <a:pt x="820" y="10"/>
                  </a:lnTo>
                  <a:lnTo>
                    <a:pt x="838" y="7"/>
                  </a:lnTo>
                  <a:lnTo>
                    <a:pt x="858" y="6"/>
                  </a:lnTo>
                  <a:lnTo>
                    <a:pt x="877" y="5"/>
                  </a:lnTo>
                  <a:lnTo>
                    <a:pt x="895" y="3"/>
                  </a:lnTo>
                  <a:lnTo>
                    <a:pt x="914" y="2"/>
                  </a:lnTo>
                  <a:lnTo>
                    <a:pt x="933" y="1"/>
                  </a:lnTo>
                  <a:lnTo>
                    <a:pt x="951" y="1"/>
                  </a:lnTo>
                  <a:lnTo>
                    <a:pt x="970" y="0"/>
                  </a:lnTo>
                  <a:lnTo>
                    <a:pt x="989" y="0"/>
                  </a:lnTo>
                  <a:lnTo>
                    <a:pt x="1017" y="0"/>
                  </a:lnTo>
                  <a:lnTo>
                    <a:pt x="1046" y="0"/>
                  </a:lnTo>
                  <a:lnTo>
                    <a:pt x="1073" y="1"/>
                  </a:lnTo>
                  <a:lnTo>
                    <a:pt x="1100" y="3"/>
                  </a:lnTo>
                  <a:lnTo>
                    <a:pt x="1125" y="5"/>
                  </a:lnTo>
                  <a:lnTo>
                    <a:pt x="1150" y="8"/>
                  </a:lnTo>
                  <a:lnTo>
                    <a:pt x="1172" y="13"/>
                  </a:lnTo>
                  <a:lnTo>
                    <a:pt x="1194" y="17"/>
                  </a:lnTo>
                  <a:lnTo>
                    <a:pt x="1213" y="24"/>
                  </a:lnTo>
                  <a:lnTo>
                    <a:pt x="1231" y="30"/>
                  </a:lnTo>
                  <a:lnTo>
                    <a:pt x="1247" y="38"/>
                  </a:lnTo>
                  <a:lnTo>
                    <a:pt x="1260" y="46"/>
                  </a:lnTo>
                  <a:lnTo>
                    <a:pt x="1272" y="56"/>
                  </a:lnTo>
                  <a:lnTo>
                    <a:pt x="1281" y="67"/>
                  </a:lnTo>
                  <a:lnTo>
                    <a:pt x="1287" y="78"/>
                  </a:lnTo>
                  <a:lnTo>
                    <a:pt x="1290" y="91"/>
                  </a:lnTo>
                  <a:lnTo>
                    <a:pt x="1295" y="158"/>
                  </a:lnTo>
                  <a:lnTo>
                    <a:pt x="1306" y="159"/>
                  </a:lnTo>
                  <a:lnTo>
                    <a:pt x="1318" y="161"/>
                  </a:lnTo>
                  <a:lnTo>
                    <a:pt x="1331" y="164"/>
                  </a:lnTo>
                  <a:lnTo>
                    <a:pt x="1345" y="168"/>
                  </a:lnTo>
                  <a:lnTo>
                    <a:pt x="1361" y="171"/>
                  </a:lnTo>
                  <a:lnTo>
                    <a:pt x="1376" y="176"/>
                  </a:lnTo>
                  <a:lnTo>
                    <a:pt x="1391" y="181"/>
                  </a:lnTo>
                  <a:lnTo>
                    <a:pt x="1407" y="187"/>
                  </a:lnTo>
                  <a:lnTo>
                    <a:pt x="1421" y="194"/>
                  </a:lnTo>
                  <a:lnTo>
                    <a:pt x="1435" y="201"/>
                  </a:lnTo>
                  <a:lnTo>
                    <a:pt x="1449" y="208"/>
                  </a:lnTo>
                  <a:lnTo>
                    <a:pt x="1460" y="217"/>
                  </a:lnTo>
                  <a:lnTo>
                    <a:pt x="1469" y="226"/>
                  </a:lnTo>
                  <a:lnTo>
                    <a:pt x="1477" y="236"/>
                  </a:lnTo>
                  <a:lnTo>
                    <a:pt x="1483" y="247"/>
                  </a:lnTo>
                  <a:lnTo>
                    <a:pt x="1486" y="258"/>
                  </a:lnTo>
                  <a:lnTo>
                    <a:pt x="1486" y="272"/>
                  </a:lnTo>
                  <a:lnTo>
                    <a:pt x="1481" y="286"/>
                  </a:lnTo>
                  <a:lnTo>
                    <a:pt x="1474" y="299"/>
                  </a:lnTo>
                  <a:lnTo>
                    <a:pt x="1462" y="312"/>
                  </a:lnTo>
                  <a:lnTo>
                    <a:pt x="1445" y="324"/>
                  </a:lnTo>
                  <a:lnTo>
                    <a:pt x="1427" y="335"/>
                  </a:lnTo>
                  <a:lnTo>
                    <a:pt x="1405" y="346"/>
                  </a:lnTo>
                  <a:lnTo>
                    <a:pt x="1379" y="355"/>
                  </a:lnTo>
                  <a:lnTo>
                    <a:pt x="1351" y="365"/>
                  </a:lnTo>
                  <a:lnTo>
                    <a:pt x="1321" y="374"/>
                  </a:lnTo>
                  <a:lnTo>
                    <a:pt x="1288" y="383"/>
                  </a:lnTo>
                  <a:lnTo>
                    <a:pt x="1254" y="391"/>
                  </a:lnTo>
                  <a:lnTo>
                    <a:pt x="1218" y="398"/>
                  </a:lnTo>
                  <a:lnTo>
                    <a:pt x="1180" y="405"/>
                  </a:lnTo>
                  <a:lnTo>
                    <a:pt x="1141" y="411"/>
                  </a:lnTo>
                  <a:lnTo>
                    <a:pt x="1101" y="417"/>
                  </a:lnTo>
                  <a:lnTo>
                    <a:pt x="1060" y="422"/>
                  </a:lnTo>
                  <a:lnTo>
                    <a:pt x="1018" y="428"/>
                  </a:lnTo>
                  <a:lnTo>
                    <a:pt x="977" y="432"/>
                  </a:lnTo>
                  <a:lnTo>
                    <a:pt x="934" y="437"/>
                  </a:lnTo>
                  <a:lnTo>
                    <a:pt x="892" y="440"/>
                  </a:lnTo>
                  <a:lnTo>
                    <a:pt x="850" y="443"/>
                  </a:lnTo>
                  <a:lnTo>
                    <a:pt x="809" y="447"/>
                  </a:lnTo>
                  <a:lnTo>
                    <a:pt x="768" y="450"/>
                  </a:lnTo>
                  <a:lnTo>
                    <a:pt x="729" y="452"/>
                  </a:lnTo>
                  <a:lnTo>
                    <a:pt x="690" y="453"/>
                  </a:lnTo>
                  <a:lnTo>
                    <a:pt x="654" y="455"/>
                  </a:lnTo>
                  <a:lnTo>
                    <a:pt x="619" y="456"/>
                  </a:lnTo>
                  <a:lnTo>
                    <a:pt x="585" y="458"/>
                  </a:lnTo>
                  <a:lnTo>
                    <a:pt x="554" y="459"/>
                  </a:lnTo>
                  <a:lnTo>
                    <a:pt x="526" y="459"/>
                  </a:lnTo>
                  <a:lnTo>
                    <a:pt x="499" y="459"/>
                  </a:lnTo>
                  <a:lnTo>
                    <a:pt x="464" y="463"/>
                  </a:lnTo>
                  <a:lnTo>
                    <a:pt x="429" y="465"/>
                  </a:lnTo>
                  <a:lnTo>
                    <a:pt x="393" y="467"/>
                  </a:lnTo>
                  <a:lnTo>
                    <a:pt x="357" y="470"/>
                  </a:lnTo>
                  <a:lnTo>
                    <a:pt x="321" y="470"/>
                  </a:lnTo>
                  <a:lnTo>
                    <a:pt x="287" y="470"/>
                  </a:lnTo>
                  <a:lnTo>
                    <a:pt x="253" y="469"/>
                  </a:lnTo>
                  <a:lnTo>
                    <a:pt x="220" y="466"/>
                  </a:lnTo>
                  <a:lnTo>
                    <a:pt x="190" y="464"/>
                  </a:lnTo>
                  <a:lnTo>
                    <a:pt x="160" y="461"/>
                  </a:lnTo>
                  <a:lnTo>
                    <a:pt x="133" y="456"/>
                  </a:lnTo>
                  <a:lnTo>
                    <a:pt x="107" y="451"/>
                  </a:lnTo>
                  <a:lnTo>
                    <a:pt x="84" y="445"/>
                  </a:lnTo>
                  <a:lnTo>
                    <a:pt x="65" y="439"/>
                  </a:lnTo>
                  <a:lnTo>
                    <a:pt x="48" y="431"/>
                  </a:lnTo>
                  <a:lnTo>
                    <a:pt x="35" y="422"/>
                  </a:lnTo>
                  <a:lnTo>
                    <a:pt x="21" y="385"/>
                  </a:lnTo>
                  <a:close/>
                </a:path>
              </a:pathLst>
            </a:custGeom>
            <a:solidFill>
              <a:srgbClr val="16C9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6" name="Freeform 153"/>
            <p:cNvSpPr>
              <a:spLocks/>
            </p:cNvSpPr>
            <p:nvPr/>
          </p:nvSpPr>
          <p:spPr bwMode="auto">
            <a:xfrm>
              <a:off x="4283" y="3664"/>
              <a:ext cx="1020" cy="311"/>
            </a:xfrm>
            <a:custGeom>
              <a:avLst/>
              <a:gdLst>
                <a:gd name="T0" fmla="*/ 833 w 1020"/>
                <a:gd name="T1" fmla="*/ 2 h 311"/>
                <a:gd name="T2" fmla="*/ 860 w 1020"/>
                <a:gd name="T3" fmla="*/ 7 h 311"/>
                <a:gd name="T4" fmla="*/ 890 w 1020"/>
                <a:gd name="T5" fmla="*/ 15 h 311"/>
                <a:gd name="T6" fmla="*/ 922 w 1020"/>
                <a:gd name="T7" fmla="*/ 25 h 311"/>
                <a:gd name="T8" fmla="*/ 953 w 1020"/>
                <a:gd name="T9" fmla="*/ 38 h 311"/>
                <a:gd name="T10" fmla="*/ 980 w 1020"/>
                <a:gd name="T11" fmla="*/ 53 h 311"/>
                <a:gd name="T12" fmla="*/ 1002 w 1020"/>
                <a:gd name="T13" fmla="*/ 71 h 311"/>
                <a:gd name="T14" fmla="*/ 1016 w 1020"/>
                <a:gd name="T15" fmla="*/ 92 h 311"/>
                <a:gd name="T16" fmla="*/ 1020 w 1020"/>
                <a:gd name="T17" fmla="*/ 119 h 311"/>
                <a:gd name="T18" fmla="*/ 1007 w 1020"/>
                <a:gd name="T19" fmla="*/ 147 h 311"/>
                <a:gd name="T20" fmla="*/ 978 w 1020"/>
                <a:gd name="T21" fmla="*/ 172 h 311"/>
                <a:gd name="T22" fmla="*/ 935 w 1020"/>
                <a:gd name="T23" fmla="*/ 195 h 311"/>
                <a:gd name="T24" fmla="*/ 880 w 1020"/>
                <a:gd name="T25" fmla="*/ 215 h 311"/>
                <a:gd name="T26" fmla="*/ 816 w 1020"/>
                <a:gd name="T27" fmla="*/ 233 h 311"/>
                <a:gd name="T28" fmla="*/ 743 w 1020"/>
                <a:gd name="T29" fmla="*/ 249 h 311"/>
                <a:gd name="T30" fmla="*/ 663 w 1020"/>
                <a:gd name="T31" fmla="*/ 263 h 311"/>
                <a:gd name="T32" fmla="*/ 580 w 1020"/>
                <a:gd name="T33" fmla="*/ 275 h 311"/>
                <a:gd name="T34" fmla="*/ 493 w 1020"/>
                <a:gd name="T35" fmla="*/ 285 h 311"/>
                <a:gd name="T36" fmla="*/ 406 w 1020"/>
                <a:gd name="T37" fmla="*/ 293 h 311"/>
                <a:gd name="T38" fmla="*/ 321 w 1020"/>
                <a:gd name="T39" fmla="*/ 299 h 311"/>
                <a:gd name="T40" fmla="*/ 237 w 1020"/>
                <a:gd name="T41" fmla="*/ 305 h 311"/>
                <a:gd name="T42" fmla="*/ 159 w 1020"/>
                <a:gd name="T43" fmla="*/ 308 h 311"/>
                <a:gd name="T44" fmla="*/ 89 w 1020"/>
                <a:gd name="T45" fmla="*/ 310 h 311"/>
                <a:gd name="T46" fmla="*/ 28 w 1020"/>
                <a:gd name="T47" fmla="*/ 311 h 311"/>
                <a:gd name="T48" fmla="*/ 31 w 1020"/>
                <a:gd name="T49" fmla="*/ 308 h 311"/>
                <a:gd name="T50" fmla="*/ 93 w 1020"/>
                <a:gd name="T51" fmla="*/ 299 h 311"/>
                <a:gd name="T52" fmla="*/ 156 w 1020"/>
                <a:gd name="T53" fmla="*/ 290 h 311"/>
                <a:gd name="T54" fmla="*/ 219 w 1020"/>
                <a:gd name="T55" fmla="*/ 281 h 311"/>
                <a:gd name="T56" fmla="*/ 280 w 1020"/>
                <a:gd name="T57" fmla="*/ 268 h 311"/>
                <a:gd name="T58" fmla="*/ 340 w 1020"/>
                <a:gd name="T59" fmla="*/ 255 h 311"/>
                <a:gd name="T60" fmla="*/ 400 w 1020"/>
                <a:gd name="T61" fmla="*/ 241 h 311"/>
                <a:gd name="T62" fmla="*/ 458 w 1020"/>
                <a:gd name="T63" fmla="*/ 225 h 311"/>
                <a:gd name="T64" fmla="*/ 513 w 1020"/>
                <a:gd name="T65" fmla="*/ 206 h 311"/>
                <a:gd name="T66" fmla="*/ 565 w 1020"/>
                <a:gd name="T67" fmla="*/ 186 h 311"/>
                <a:gd name="T68" fmla="*/ 616 w 1020"/>
                <a:gd name="T69" fmla="*/ 163 h 311"/>
                <a:gd name="T70" fmla="*/ 662 w 1020"/>
                <a:gd name="T71" fmla="*/ 139 h 311"/>
                <a:gd name="T72" fmla="*/ 705 w 1020"/>
                <a:gd name="T73" fmla="*/ 112 h 311"/>
                <a:gd name="T74" fmla="*/ 744 w 1020"/>
                <a:gd name="T75" fmla="*/ 84 h 311"/>
                <a:gd name="T76" fmla="*/ 779 w 1020"/>
                <a:gd name="T77" fmla="*/ 52 h 311"/>
                <a:gd name="T78" fmla="*/ 809 w 1020"/>
                <a:gd name="T79" fmla="*/ 18 h 31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020"/>
                <a:gd name="T121" fmla="*/ 0 h 311"/>
                <a:gd name="T122" fmla="*/ 1020 w 1020"/>
                <a:gd name="T123" fmla="*/ 311 h 31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020" h="311">
                  <a:moveTo>
                    <a:pt x="822" y="0"/>
                  </a:moveTo>
                  <a:lnTo>
                    <a:pt x="833" y="2"/>
                  </a:lnTo>
                  <a:lnTo>
                    <a:pt x="846" y="4"/>
                  </a:lnTo>
                  <a:lnTo>
                    <a:pt x="860" y="7"/>
                  </a:lnTo>
                  <a:lnTo>
                    <a:pt x="875" y="10"/>
                  </a:lnTo>
                  <a:lnTo>
                    <a:pt x="890" y="15"/>
                  </a:lnTo>
                  <a:lnTo>
                    <a:pt x="907" y="19"/>
                  </a:lnTo>
                  <a:lnTo>
                    <a:pt x="922" y="25"/>
                  </a:lnTo>
                  <a:lnTo>
                    <a:pt x="937" y="30"/>
                  </a:lnTo>
                  <a:lnTo>
                    <a:pt x="953" y="38"/>
                  </a:lnTo>
                  <a:lnTo>
                    <a:pt x="967" y="44"/>
                  </a:lnTo>
                  <a:lnTo>
                    <a:pt x="980" y="53"/>
                  </a:lnTo>
                  <a:lnTo>
                    <a:pt x="992" y="62"/>
                  </a:lnTo>
                  <a:lnTo>
                    <a:pt x="1002" y="71"/>
                  </a:lnTo>
                  <a:lnTo>
                    <a:pt x="1011" y="82"/>
                  </a:lnTo>
                  <a:lnTo>
                    <a:pt x="1016" y="92"/>
                  </a:lnTo>
                  <a:lnTo>
                    <a:pt x="1020" y="104"/>
                  </a:lnTo>
                  <a:lnTo>
                    <a:pt x="1020" y="119"/>
                  </a:lnTo>
                  <a:lnTo>
                    <a:pt x="1015" y="133"/>
                  </a:lnTo>
                  <a:lnTo>
                    <a:pt x="1007" y="147"/>
                  </a:lnTo>
                  <a:lnTo>
                    <a:pt x="995" y="160"/>
                  </a:lnTo>
                  <a:lnTo>
                    <a:pt x="978" y="172"/>
                  </a:lnTo>
                  <a:lnTo>
                    <a:pt x="958" y="183"/>
                  </a:lnTo>
                  <a:lnTo>
                    <a:pt x="935" y="195"/>
                  </a:lnTo>
                  <a:lnTo>
                    <a:pt x="910" y="205"/>
                  </a:lnTo>
                  <a:lnTo>
                    <a:pt x="880" y="215"/>
                  </a:lnTo>
                  <a:lnTo>
                    <a:pt x="850" y="225"/>
                  </a:lnTo>
                  <a:lnTo>
                    <a:pt x="816" y="233"/>
                  </a:lnTo>
                  <a:lnTo>
                    <a:pt x="780" y="241"/>
                  </a:lnTo>
                  <a:lnTo>
                    <a:pt x="743" y="249"/>
                  </a:lnTo>
                  <a:lnTo>
                    <a:pt x="704" y="256"/>
                  </a:lnTo>
                  <a:lnTo>
                    <a:pt x="663" y="263"/>
                  </a:lnTo>
                  <a:lnTo>
                    <a:pt x="622" y="268"/>
                  </a:lnTo>
                  <a:lnTo>
                    <a:pt x="580" y="275"/>
                  </a:lnTo>
                  <a:lnTo>
                    <a:pt x="537" y="279"/>
                  </a:lnTo>
                  <a:lnTo>
                    <a:pt x="493" y="285"/>
                  </a:lnTo>
                  <a:lnTo>
                    <a:pt x="449" y="289"/>
                  </a:lnTo>
                  <a:lnTo>
                    <a:pt x="406" y="293"/>
                  </a:lnTo>
                  <a:lnTo>
                    <a:pt x="362" y="296"/>
                  </a:lnTo>
                  <a:lnTo>
                    <a:pt x="321" y="299"/>
                  </a:lnTo>
                  <a:lnTo>
                    <a:pt x="278" y="302"/>
                  </a:lnTo>
                  <a:lnTo>
                    <a:pt x="237" y="305"/>
                  </a:lnTo>
                  <a:lnTo>
                    <a:pt x="198" y="307"/>
                  </a:lnTo>
                  <a:lnTo>
                    <a:pt x="159" y="308"/>
                  </a:lnTo>
                  <a:lnTo>
                    <a:pt x="123" y="309"/>
                  </a:lnTo>
                  <a:lnTo>
                    <a:pt x="89" y="310"/>
                  </a:lnTo>
                  <a:lnTo>
                    <a:pt x="57" y="311"/>
                  </a:lnTo>
                  <a:lnTo>
                    <a:pt x="28" y="311"/>
                  </a:lnTo>
                  <a:lnTo>
                    <a:pt x="0" y="311"/>
                  </a:lnTo>
                  <a:lnTo>
                    <a:pt x="31" y="308"/>
                  </a:lnTo>
                  <a:lnTo>
                    <a:pt x="63" y="304"/>
                  </a:lnTo>
                  <a:lnTo>
                    <a:pt x="93" y="299"/>
                  </a:lnTo>
                  <a:lnTo>
                    <a:pt x="125" y="295"/>
                  </a:lnTo>
                  <a:lnTo>
                    <a:pt x="156" y="290"/>
                  </a:lnTo>
                  <a:lnTo>
                    <a:pt x="188" y="286"/>
                  </a:lnTo>
                  <a:lnTo>
                    <a:pt x="219" y="281"/>
                  </a:lnTo>
                  <a:lnTo>
                    <a:pt x="249" y="274"/>
                  </a:lnTo>
                  <a:lnTo>
                    <a:pt x="280" y="268"/>
                  </a:lnTo>
                  <a:lnTo>
                    <a:pt x="311" y="262"/>
                  </a:lnTo>
                  <a:lnTo>
                    <a:pt x="340" y="255"/>
                  </a:lnTo>
                  <a:lnTo>
                    <a:pt x="370" y="248"/>
                  </a:lnTo>
                  <a:lnTo>
                    <a:pt x="400" y="241"/>
                  </a:lnTo>
                  <a:lnTo>
                    <a:pt x="429" y="232"/>
                  </a:lnTo>
                  <a:lnTo>
                    <a:pt x="458" y="225"/>
                  </a:lnTo>
                  <a:lnTo>
                    <a:pt x="485" y="215"/>
                  </a:lnTo>
                  <a:lnTo>
                    <a:pt x="513" y="206"/>
                  </a:lnTo>
                  <a:lnTo>
                    <a:pt x="539" y="196"/>
                  </a:lnTo>
                  <a:lnTo>
                    <a:pt x="565" y="186"/>
                  </a:lnTo>
                  <a:lnTo>
                    <a:pt x="591" y="175"/>
                  </a:lnTo>
                  <a:lnTo>
                    <a:pt x="616" y="163"/>
                  </a:lnTo>
                  <a:lnTo>
                    <a:pt x="639" y="152"/>
                  </a:lnTo>
                  <a:lnTo>
                    <a:pt x="662" y="139"/>
                  </a:lnTo>
                  <a:lnTo>
                    <a:pt x="684" y="127"/>
                  </a:lnTo>
                  <a:lnTo>
                    <a:pt x="705" y="112"/>
                  </a:lnTo>
                  <a:lnTo>
                    <a:pt x="726" y="98"/>
                  </a:lnTo>
                  <a:lnTo>
                    <a:pt x="744" y="84"/>
                  </a:lnTo>
                  <a:lnTo>
                    <a:pt x="762" y="69"/>
                  </a:lnTo>
                  <a:lnTo>
                    <a:pt x="779" y="52"/>
                  </a:lnTo>
                  <a:lnTo>
                    <a:pt x="795" y="36"/>
                  </a:lnTo>
                  <a:lnTo>
                    <a:pt x="809" y="18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7" name="Freeform 154"/>
            <p:cNvSpPr>
              <a:spLocks/>
            </p:cNvSpPr>
            <p:nvPr/>
          </p:nvSpPr>
          <p:spPr bwMode="auto">
            <a:xfrm>
              <a:off x="3818" y="3535"/>
              <a:ext cx="695" cy="419"/>
            </a:xfrm>
            <a:custGeom>
              <a:avLst/>
              <a:gdLst>
                <a:gd name="T0" fmla="*/ 4 w 695"/>
                <a:gd name="T1" fmla="*/ 334 h 419"/>
                <a:gd name="T2" fmla="*/ 6 w 695"/>
                <a:gd name="T3" fmla="*/ 282 h 419"/>
                <a:gd name="T4" fmla="*/ 48 w 695"/>
                <a:gd name="T5" fmla="*/ 231 h 419"/>
                <a:gd name="T6" fmla="*/ 122 w 695"/>
                <a:gd name="T7" fmla="*/ 180 h 419"/>
                <a:gd name="T8" fmla="*/ 215 w 695"/>
                <a:gd name="T9" fmla="*/ 134 h 419"/>
                <a:gd name="T10" fmla="*/ 321 w 695"/>
                <a:gd name="T11" fmla="*/ 93 h 419"/>
                <a:gd name="T12" fmla="*/ 429 w 695"/>
                <a:gd name="T13" fmla="*/ 58 h 419"/>
                <a:gd name="T14" fmla="*/ 529 w 695"/>
                <a:gd name="T15" fmla="*/ 31 h 419"/>
                <a:gd name="T16" fmla="*/ 587 w 695"/>
                <a:gd name="T17" fmla="*/ 17 h 419"/>
                <a:gd name="T18" fmla="*/ 616 w 695"/>
                <a:gd name="T19" fmla="*/ 12 h 419"/>
                <a:gd name="T20" fmla="*/ 646 w 695"/>
                <a:gd name="T21" fmla="*/ 8 h 419"/>
                <a:gd name="T22" fmla="*/ 678 w 695"/>
                <a:gd name="T23" fmla="*/ 2 h 419"/>
                <a:gd name="T24" fmla="*/ 691 w 695"/>
                <a:gd name="T25" fmla="*/ 14 h 419"/>
                <a:gd name="T26" fmla="*/ 600 w 695"/>
                <a:gd name="T27" fmla="*/ 30 h 419"/>
                <a:gd name="T28" fmla="*/ 497 w 695"/>
                <a:gd name="T29" fmla="*/ 53 h 419"/>
                <a:gd name="T30" fmla="*/ 391 w 695"/>
                <a:gd name="T31" fmla="*/ 82 h 419"/>
                <a:gd name="T32" fmla="*/ 286 w 695"/>
                <a:gd name="T33" fmla="*/ 119 h 419"/>
                <a:gd name="T34" fmla="*/ 192 w 695"/>
                <a:gd name="T35" fmla="*/ 159 h 419"/>
                <a:gd name="T36" fmla="*/ 117 w 695"/>
                <a:gd name="T37" fmla="*/ 203 h 419"/>
                <a:gd name="T38" fmla="*/ 68 w 695"/>
                <a:gd name="T39" fmla="*/ 250 h 419"/>
                <a:gd name="T40" fmla="*/ 51 w 695"/>
                <a:gd name="T41" fmla="*/ 298 h 419"/>
                <a:gd name="T42" fmla="*/ 72 w 695"/>
                <a:gd name="T43" fmla="*/ 341 h 419"/>
                <a:gd name="T44" fmla="*/ 123 w 695"/>
                <a:gd name="T45" fmla="*/ 371 h 419"/>
                <a:gd name="T46" fmla="*/ 194 w 695"/>
                <a:gd name="T47" fmla="*/ 391 h 419"/>
                <a:gd name="T48" fmla="*/ 280 w 695"/>
                <a:gd name="T49" fmla="*/ 400 h 419"/>
                <a:gd name="T50" fmla="*/ 370 w 695"/>
                <a:gd name="T51" fmla="*/ 402 h 419"/>
                <a:gd name="T52" fmla="*/ 459 w 695"/>
                <a:gd name="T53" fmla="*/ 399 h 419"/>
                <a:gd name="T54" fmla="*/ 537 w 695"/>
                <a:gd name="T55" fmla="*/ 391 h 419"/>
                <a:gd name="T56" fmla="*/ 596 w 695"/>
                <a:gd name="T57" fmla="*/ 382 h 419"/>
                <a:gd name="T58" fmla="*/ 571 w 695"/>
                <a:gd name="T59" fmla="*/ 397 h 419"/>
                <a:gd name="T60" fmla="*/ 500 w 695"/>
                <a:gd name="T61" fmla="*/ 407 h 419"/>
                <a:gd name="T62" fmla="*/ 419 w 695"/>
                <a:gd name="T63" fmla="*/ 415 h 419"/>
                <a:gd name="T64" fmla="*/ 331 w 695"/>
                <a:gd name="T65" fmla="*/ 419 h 419"/>
                <a:gd name="T66" fmla="*/ 243 w 695"/>
                <a:gd name="T67" fmla="*/ 418 h 419"/>
                <a:gd name="T68" fmla="*/ 162 w 695"/>
                <a:gd name="T69" fmla="*/ 412 h 419"/>
                <a:gd name="T70" fmla="*/ 92 w 695"/>
                <a:gd name="T71" fmla="*/ 397 h 419"/>
                <a:gd name="T72" fmla="*/ 39 w 695"/>
                <a:gd name="T73" fmla="*/ 374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95"/>
                <a:gd name="T112" fmla="*/ 0 h 419"/>
                <a:gd name="T113" fmla="*/ 695 w 695"/>
                <a:gd name="T114" fmla="*/ 419 h 4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95" h="419">
                  <a:moveTo>
                    <a:pt x="21" y="360"/>
                  </a:moveTo>
                  <a:lnTo>
                    <a:pt x="4" y="334"/>
                  </a:lnTo>
                  <a:lnTo>
                    <a:pt x="0" y="308"/>
                  </a:lnTo>
                  <a:lnTo>
                    <a:pt x="6" y="282"/>
                  </a:lnTo>
                  <a:lnTo>
                    <a:pt x="23" y="256"/>
                  </a:lnTo>
                  <a:lnTo>
                    <a:pt x="48" y="231"/>
                  </a:lnTo>
                  <a:lnTo>
                    <a:pt x="82" y="205"/>
                  </a:lnTo>
                  <a:lnTo>
                    <a:pt x="122" y="180"/>
                  </a:lnTo>
                  <a:lnTo>
                    <a:pt x="167" y="157"/>
                  </a:lnTo>
                  <a:lnTo>
                    <a:pt x="215" y="134"/>
                  </a:lnTo>
                  <a:lnTo>
                    <a:pt x="268" y="113"/>
                  </a:lnTo>
                  <a:lnTo>
                    <a:pt x="321" y="93"/>
                  </a:lnTo>
                  <a:lnTo>
                    <a:pt x="375" y="75"/>
                  </a:lnTo>
                  <a:lnTo>
                    <a:pt x="429" y="58"/>
                  </a:lnTo>
                  <a:lnTo>
                    <a:pt x="481" y="43"/>
                  </a:lnTo>
                  <a:lnTo>
                    <a:pt x="529" y="31"/>
                  </a:lnTo>
                  <a:lnTo>
                    <a:pt x="574" y="21"/>
                  </a:lnTo>
                  <a:lnTo>
                    <a:pt x="587" y="17"/>
                  </a:lnTo>
                  <a:lnTo>
                    <a:pt x="601" y="15"/>
                  </a:lnTo>
                  <a:lnTo>
                    <a:pt x="616" y="12"/>
                  </a:lnTo>
                  <a:lnTo>
                    <a:pt x="631" y="10"/>
                  </a:lnTo>
                  <a:lnTo>
                    <a:pt x="646" y="8"/>
                  </a:lnTo>
                  <a:lnTo>
                    <a:pt x="662" y="5"/>
                  </a:lnTo>
                  <a:lnTo>
                    <a:pt x="678" y="2"/>
                  </a:lnTo>
                  <a:lnTo>
                    <a:pt x="695" y="0"/>
                  </a:lnTo>
                  <a:lnTo>
                    <a:pt x="691" y="14"/>
                  </a:lnTo>
                  <a:lnTo>
                    <a:pt x="647" y="21"/>
                  </a:lnTo>
                  <a:lnTo>
                    <a:pt x="600" y="30"/>
                  </a:lnTo>
                  <a:lnTo>
                    <a:pt x="550" y="41"/>
                  </a:lnTo>
                  <a:lnTo>
                    <a:pt x="497" y="53"/>
                  </a:lnTo>
                  <a:lnTo>
                    <a:pt x="444" y="67"/>
                  </a:lnTo>
                  <a:lnTo>
                    <a:pt x="391" y="82"/>
                  </a:lnTo>
                  <a:lnTo>
                    <a:pt x="337" y="100"/>
                  </a:lnTo>
                  <a:lnTo>
                    <a:pt x="286" y="119"/>
                  </a:lnTo>
                  <a:lnTo>
                    <a:pt x="237" y="138"/>
                  </a:lnTo>
                  <a:lnTo>
                    <a:pt x="192" y="159"/>
                  </a:lnTo>
                  <a:lnTo>
                    <a:pt x="151" y="181"/>
                  </a:lnTo>
                  <a:lnTo>
                    <a:pt x="117" y="203"/>
                  </a:lnTo>
                  <a:lnTo>
                    <a:pt x="89" y="226"/>
                  </a:lnTo>
                  <a:lnTo>
                    <a:pt x="68" y="250"/>
                  </a:lnTo>
                  <a:lnTo>
                    <a:pt x="55" y="273"/>
                  </a:lnTo>
                  <a:lnTo>
                    <a:pt x="51" y="298"/>
                  </a:lnTo>
                  <a:lnTo>
                    <a:pt x="58" y="322"/>
                  </a:lnTo>
                  <a:lnTo>
                    <a:pt x="72" y="341"/>
                  </a:lnTo>
                  <a:lnTo>
                    <a:pt x="94" y="358"/>
                  </a:lnTo>
                  <a:lnTo>
                    <a:pt x="123" y="371"/>
                  </a:lnTo>
                  <a:lnTo>
                    <a:pt x="157" y="382"/>
                  </a:lnTo>
                  <a:lnTo>
                    <a:pt x="194" y="391"/>
                  </a:lnTo>
                  <a:lnTo>
                    <a:pt x="236" y="396"/>
                  </a:lnTo>
                  <a:lnTo>
                    <a:pt x="280" y="400"/>
                  </a:lnTo>
                  <a:lnTo>
                    <a:pt x="325" y="402"/>
                  </a:lnTo>
                  <a:lnTo>
                    <a:pt x="370" y="402"/>
                  </a:lnTo>
                  <a:lnTo>
                    <a:pt x="415" y="401"/>
                  </a:lnTo>
                  <a:lnTo>
                    <a:pt x="459" y="399"/>
                  </a:lnTo>
                  <a:lnTo>
                    <a:pt x="499" y="395"/>
                  </a:lnTo>
                  <a:lnTo>
                    <a:pt x="537" y="391"/>
                  </a:lnTo>
                  <a:lnTo>
                    <a:pt x="568" y="386"/>
                  </a:lnTo>
                  <a:lnTo>
                    <a:pt x="596" y="382"/>
                  </a:lnTo>
                  <a:lnTo>
                    <a:pt x="599" y="392"/>
                  </a:lnTo>
                  <a:lnTo>
                    <a:pt x="571" y="397"/>
                  </a:lnTo>
                  <a:lnTo>
                    <a:pt x="538" y="403"/>
                  </a:lnTo>
                  <a:lnTo>
                    <a:pt x="500" y="407"/>
                  </a:lnTo>
                  <a:lnTo>
                    <a:pt x="461" y="412"/>
                  </a:lnTo>
                  <a:lnTo>
                    <a:pt x="419" y="415"/>
                  </a:lnTo>
                  <a:lnTo>
                    <a:pt x="375" y="417"/>
                  </a:lnTo>
                  <a:lnTo>
                    <a:pt x="331" y="419"/>
                  </a:lnTo>
                  <a:lnTo>
                    <a:pt x="287" y="419"/>
                  </a:lnTo>
                  <a:lnTo>
                    <a:pt x="243" y="418"/>
                  </a:lnTo>
                  <a:lnTo>
                    <a:pt x="202" y="416"/>
                  </a:lnTo>
                  <a:lnTo>
                    <a:pt x="162" y="412"/>
                  </a:lnTo>
                  <a:lnTo>
                    <a:pt x="125" y="405"/>
                  </a:lnTo>
                  <a:lnTo>
                    <a:pt x="92" y="397"/>
                  </a:lnTo>
                  <a:lnTo>
                    <a:pt x="62" y="388"/>
                  </a:lnTo>
                  <a:lnTo>
                    <a:pt x="39" y="374"/>
                  </a:lnTo>
                  <a:lnTo>
                    <a:pt x="21" y="3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8" name="Freeform 155"/>
            <p:cNvSpPr>
              <a:spLocks/>
            </p:cNvSpPr>
            <p:nvPr/>
          </p:nvSpPr>
          <p:spPr bwMode="auto">
            <a:xfrm>
              <a:off x="4807" y="3510"/>
              <a:ext cx="301" cy="296"/>
            </a:xfrm>
            <a:custGeom>
              <a:avLst/>
              <a:gdLst>
                <a:gd name="T0" fmla="*/ 28 w 301"/>
                <a:gd name="T1" fmla="*/ 0 h 296"/>
                <a:gd name="T2" fmla="*/ 84 w 301"/>
                <a:gd name="T3" fmla="*/ 1 h 296"/>
                <a:gd name="T4" fmla="*/ 136 w 301"/>
                <a:gd name="T5" fmla="*/ 5 h 296"/>
                <a:gd name="T6" fmla="*/ 183 w 301"/>
                <a:gd name="T7" fmla="*/ 13 h 296"/>
                <a:gd name="T8" fmla="*/ 224 w 301"/>
                <a:gd name="T9" fmla="*/ 24 h 296"/>
                <a:gd name="T10" fmla="*/ 258 w 301"/>
                <a:gd name="T11" fmla="*/ 38 h 296"/>
                <a:gd name="T12" fmla="*/ 283 w 301"/>
                <a:gd name="T13" fmla="*/ 56 h 296"/>
                <a:gd name="T14" fmla="*/ 298 w 301"/>
                <a:gd name="T15" fmla="*/ 78 h 296"/>
                <a:gd name="T16" fmla="*/ 301 w 301"/>
                <a:gd name="T17" fmla="*/ 106 h 296"/>
                <a:gd name="T18" fmla="*/ 291 w 301"/>
                <a:gd name="T19" fmla="*/ 138 h 296"/>
                <a:gd name="T20" fmla="*/ 267 w 301"/>
                <a:gd name="T21" fmla="*/ 169 h 296"/>
                <a:gd name="T22" fmla="*/ 235 w 301"/>
                <a:gd name="T23" fmla="*/ 198 h 296"/>
                <a:gd name="T24" fmla="*/ 195 w 301"/>
                <a:gd name="T25" fmla="*/ 226 h 296"/>
                <a:gd name="T26" fmla="*/ 151 w 301"/>
                <a:gd name="T27" fmla="*/ 251 h 296"/>
                <a:gd name="T28" fmla="*/ 106 w 301"/>
                <a:gd name="T29" fmla="*/ 272 h 296"/>
                <a:gd name="T30" fmla="*/ 62 w 301"/>
                <a:gd name="T31" fmla="*/ 290 h 296"/>
                <a:gd name="T32" fmla="*/ 42 w 301"/>
                <a:gd name="T33" fmla="*/ 284 h 296"/>
                <a:gd name="T34" fmla="*/ 72 w 301"/>
                <a:gd name="T35" fmla="*/ 270 h 296"/>
                <a:gd name="T36" fmla="*/ 106 w 301"/>
                <a:gd name="T37" fmla="*/ 252 h 296"/>
                <a:gd name="T38" fmla="*/ 140 w 301"/>
                <a:gd name="T39" fmla="*/ 232 h 296"/>
                <a:gd name="T40" fmla="*/ 173 w 301"/>
                <a:gd name="T41" fmla="*/ 208 h 296"/>
                <a:gd name="T42" fmla="*/ 202 w 301"/>
                <a:gd name="T43" fmla="*/ 183 h 296"/>
                <a:gd name="T44" fmla="*/ 224 w 301"/>
                <a:gd name="T45" fmla="*/ 157 h 296"/>
                <a:gd name="T46" fmla="*/ 236 w 301"/>
                <a:gd name="T47" fmla="*/ 127 h 296"/>
                <a:gd name="T48" fmla="*/ 236 w 301"/>
                <a:gd name="T49" fmla="*/ 97 h 296"/>
                <a:gd name="T50" fmla="*/ 222 w 301"/>
                <a:gd name="T51" fmla="*/ 73 h 296"/>
                <a:gd name="T52" fmla="*/ 195 w 301"/>
                <a:gd name="T53" fmla="*/ 55 h 296"/>
                <a:gd name="T54" fmla="*/ 160 w 301"/>
                <a:gd name="T55" fmla="*/ 39 h 296"/>
                <a:gd name="T56" fmla="*/ 120 w 301"/>
                <a:gd name="T57" fmla="*/ 28 h 296"/>
                <a:gd name="T58" fmla="*/ 81 w 301"/>
                <a:gd name="T59" fmla="*/ 21 h 296"/>
                <a:gd name="T60" fmla="*/ 45 w 301"/>
                <a:gd name="T61" fmla="*/ 16 h 296"/>
                <a:gd name="T62" fmla="*/ 16 w 301"/>
                <a:gd name="T63" fmla="*/ 13 h 296"/>
                <a:gd name="T64" fmla="*/ 1 w 301"/>
                <a:gd name="T65" fmla="*/ 12 h 29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1"/>
                <a:gd name="T100" fmla="*/ 0 h 296"/>
                <a:gd name="T101" fmla="*/ 301 w 301"/>
                <a:gd name="T102" fmla="*/ 296 h 29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1" h="296">
                  <a:moveTo>
                    <a:pt x="0" y="0"/>
                  </a:moveTo>
                  <a:lnTo>
                    <a:pt x="28" y="0"/>
                  </a:lnTo>
                  <a:lnTo>
                    <a:pt x="57" y="0"/>
                  </a:lnTo>
                  <a:lnTo>
                    <a:pt x="84" y="1"/>
                  </a:lnTo>
                  <a:lnTo>
                    <a:pt x="111" y="3"/>
                  </a:lnTo>
                  <a:lnTo>
                    <a:pt x="136" y="5"/>
                  </a:lnTo>
                  <a:lnTo>
                    <a:pt x="161" y="8"/>
                  </a:lnTo>
                  <a:lnTo>
                    <a:pt x="183" y="13"/>
                  </a:lnTo>
                  <a:lnTo>
                    <a:pt x="205" y="17"/>
                  </a:lnTo>
                  <a:lnTo>
                    <a:pt x="224" y="24"/>
                  </a:lnTo>
                  <a:lnTo>
                    <a:pt x="242" y="30"/>
                  </a:lnTo>
                  <a:lnTo>
                    <a:pt x="258" y="38"/>
                  </a:lnTo>
                  <a:lnTo>
                    <a:pt x="271" y="46"/>
                  </a:lnTo>
                  <a:lnTo>
                    <a:pt x="283" y="56"/>
                  </a:lnTo>
                  <a:lnTo>
                    <a:pt x="292" y="67"/>
                  </a:lnTo>
                  <a:lnTo>
                    <a:pt x="298" y="78"/>
                  </a:lnTo>
                  <a:lnTo>
                    <a:pt x="301" y="91"/>
                  </a:lnTo>
                  <a:lnTo>
                    <a:pt x="301" y="106"/>
                  </a:lnTo>
                  <a:lnTo>
                    <a:pt x="298" y="123"/>
                  </a:lnTo>
                  <a:lnTo>
                    <a:pt x="291" y="138"/>
                  </a:lnTo>
                  <a:lnTo>
                    <a:pt x="281" y="153"/>
                  </a:lnTo>
                  <a:lnTo>
                    <a:pt x="267" y="169"/>
                  </a:lnTo>
                  <a:lnTo>
                    <a:pt x="252" y="184"/>
                  </a:lnTo>
                  <a:lnTo>
                    <a:pt x="235" y="198"/>
                  </a:lnTo>
                  <a:lnTo>
                    <a:pt x="216" y="213"/>
                  </a:lnTo>
                  <a:lnTo>
                    <a:pt x="195" y="226"/>
                  </a:lnTo>
                  <a:lnTo>
                    <a:pt x="173" y="239"/>
                  </a:lnTo>
                  <a:lnTo>
                    <a:pt x="151" y="251"/>
                  </a:lnTo>
                  <a:lnTo>
                    <a:pt x="129" y="262"/>
                  </a:lnTo>
                  <a:lnTo>
                    <a:pt x="106" y="272"/>
                  </a:lnTo>
                  <a:lnTo>
                    <a:pt x="84" y="282"/>
                  </a:lnTo>
                  <a:lnTo>
                    <a:pt x="62" y="290"/>
                  </a:lnTo>
                  <a:lnTo>
                    <a:pt x="42" y="296"/>
                  </a:lnTo>
                  <a:lnTo>
                    <a:pt x="42" y="284"/>
                  </a:lnTo>
                  <a:lnTo>
                    <a:pt x="57" y="277"/>
                  </a:lnTo>
                  <a:lnTo>
                    <a:pt x="72" y="270"/>
                  </a:lnTo>
                  <a:lnTo>
                    <a:pt x="89" y="262"/>
                  </a:lnTo>
                  <a:lnTo>
                    <a:pt x="106" y="252"/>
                  </a:lnTo>
                  <a:lnTo>
                    <a:pt x="124" y="242"/>
                  </a:lnTo>
                  <a:lnTo>
                    <a:pt x="140" y="232"/>
                  </a:lnTo>
                  <a:lnTo>
                    <a:pt x="158" y="220"/>
                  </a:lnTo>
                  <a:lnTo>
                    <a:pt x="173" y="208"/>
                  </a:lnTo>
                  <a:lnTo>
                    <a:pt x="188" y="196"/>
                  </a:lnTo>
                  <a:lnTo>
                    <a:pt x="202" y="183"/>
                  </a:lnTo>
                  <a:lnTo>
                    <a:pt x="214" y="170"/>
                  </a:lnTo>
                  <a:lnTo>
                    <a:pt x="224" y="157"/>
                  </a:lnTo>
                  <a:lnTo>
                    <a:pt x="230" y="142"/>
                  </a:lnTo>
                  <a:lnTo>
                    <a:pt x="236" y="127"/>
                  </a:lnTo>
                  <a:lnTo>
                    <a:pt x="237" y="113"/>
                  </a:lnTo>
                  <a:lnTo>
                    <a:pt x="236" y="97"/>
                  </a:lnTo>
                  <a:lnTo>
                    <a:pt x="231" y="85"/>
                  </a:lnTo>
                  <a:lnTo>
                    <a:pt x="222" y="73"/>
                  </a:lnTo>
                  <a:lnTo>
                    <a:pt x="210" y="63"/>
                  </a:lnTo>
                  <a:lnTo>
                    <a:pt x="195" y="55"/>
                  </a:lnTo>
                  <a:lnTo>
                    <a:pt x="179" y="47"/>
                  </a:lnTo>
                  <a:lnTo>
                    <a:pt x="160" y="39"/>
                  </a:lnTo>
                  <a:lnTo>
                    <a:pt x="141" y="34"/>
                  </a:lnTo>
                  <a:lnTo>
                    <a:pt x="120" y="28"/>
                  </a:lnTo>
                  <a:lnTo>
                    <a:pt x="101" y="24"/>
                  </a:lnTo>
                  <a:lnTo>
                    <a:pt x="81" y="21"/>
                  </a:lnTo>
                  <a:lnTo>
                    <a:pt x="62" y="18"/>
                  </a:lnTo>
                  <a:lnTo>
                    <a:pt x="45" y="16"/>
                  </a:lnTo>
                  <a:lnTo>
                    <a:pt x="29" y="14"/>
                  </a:lnTo>
                  <a:lnTo>
                    <a:pt x="16" y="13"/>
                  </a:lnTo>
                  <a:lnTo>
                    <a:pt x="7" y="12"/>
                  </a:lnTo>
                  <a:lnTo>
                    <a:pt x="1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49" name="Freeform 156"/>
            <p:cNvSpPr>
              <a:spLocks/>
            </p:cNvSpPr>
            <p:nvPr/>
          </p:nvSpPr>
          <p:spPr bwMode="auto">
            <a:xfrm>
              <a:off x="4020" y="3671"/>
              <a:ext cx="508" cy="213"/>
            </a:xfrm>
            <a:custGeom>
              <a:avLst/>
              <a:gdLst>
                <a:gd name="T0" fmla="*/ 165 w 508"/>
                <a:gd name="T1" fmla="*/ 0 h 213"/>
                <a:gd name="T2" fmla="*/ 151 w 508"/>
                <a:gd name="T3" fmla="*/ 7 h 213"/>
                <a:gd name="T4" fmla="*/ 137 w 508"/>
                <a:gd name="T5" fmla="*/ 13 h 213"/>
                <a:gd name="T6" fmla="*/ 122 w 508"/>
                <a:gd name="T7" fmla="*/ 21 h 213"/>
                <a:gd name="T8" fmla="*/ 106 w 508"/>
                <a:gd name="T9" fmla="*/ 29 h 213"/>
                <a:gd name="T10" fmla="*/ 91 w 508"/>
                <a:gd name="T11" fmla="*/ 37 h 213"/>
                <a:gd name="T12" fmla="*/ 75 w 508"/>
                <a:gd name="T13" fmla="*/ 46 h 213"/>
                <a:gd name="T14" fmla="*/ 61 w 508"/>
                <a:gd name="T15" fmla="*/ 55 h 213"/>
                <a:gd name="T16" fmla="*/ 47 w 508"/>
                <a:gd name="T17" fmla="*/ 65 h 213"/>
                <a:gd name="T18" fmla="*/ 35 w 508"/>
                <a:gd name="T19" fmla="*/ 75 h 213"/>
                <a:gd name="T20" fmla="*/ 24 w 508"/>
                <a:gd name="T21" fmla="*/ 85 h 213"/>
                <a:gd name="T22" fmla="*/ 14 w 508"/>
                <a:gd name="T23" fmla="*/ 96 h 213"/>
                <a:gd name="T24" fmla="*/ 7 w 508"/>
                <a:gd name="T25" fmla="*/ 105 h 213"/>
                <a:gd name="T26" fmla="*/ 2 w 508"/>
                <a:gd name="T27" fmla="*/ 116 h 213"/>
                <a:gd name="T28" fmla="*/ 0 w 508"/>
                <a:gd name="T29" fmla="*/ 129 h 213"/>
                <a:gd name="T30" fmla="*/ 0 w 508"/>
                <a:gd name="T31" fmla="*/ 140 h 213"/>
                <a:gd name="T32" fmla="*/ 3 w 508"/>
                <a:gd name="T33" fmla="*/ 151 h 213"/>
                <a:gd name="T34" fmla="*/ 15 w 508"/>
                <a:gd name="T35" fmla="*/ 168 h 213"/>
                <a:gd name="T36" fmla="*/ 35 w 508"/>
                <a:gd name="T37" fmla="*/ 183 h 213"/>
                <a:gd name="T38" fmla="*/ 60 w 508"/>
                <a:gd name="T39" fmla="*/ 194 h 213"/>
                <a:gd name="T40" fmla="*/ 90 w 508"/>
                <a:gd name="T41" fmla="*/ 203 h 213"/>
                <a:gd name="T42" fmla="*/ 124 w 508"/>
                <a:gd name="T43" fmla="*/ 209 h 213"/>
                <a:gd name="T44" fmla="*/ 161 w 508"/>
                <a:gd name="T45" fmla="*/ 212 h 213"/>
                <a:gd name="T46" fmla="*/ 201 w 508"/>
                <a:gd name="T47" fmla="*/ 213 h 213"/>
                <a:gd name="T48" fmla="*/ 242 w 508"/>
                <a:gd name="T49" fmla="*/ 212 h 213"/>
                <a:gd name="T50" fmla="*/ 283 w 508"/>
                <a:gd name="T51" fmla="*/ 210 h 213"/>
                <a:gd name="T52" fmla="*/ 325 w 508"/>
                <a:gd name="T53" fmla="*/ 208 h 213"/>
                <a:gd name="T54" fmla="*/ 364 w 508"/>
                <a:gd name="T55" fmla="*/ 203 h 213"/>
                <a:gd name="T56" fmla="*/ 400 w 508"/>
                <a:gd name="T57" fmla="*/ 199 h 213"/>
                <a:gd name="T58" fmla="*/ 434 w 508"/>
                <a:gd name="T59" fmla="*/ 193 h 213"/>
                <a:gd name="T60" fmla="*/ 464 w 508"/>
                <a:gd name="T61" fmla="*/ 189 h 213"/>
                <a:gd name="T62" fmla="*/ 489 w 508"/>
                <a:gd name="T63" fmla="*/ 185 h 213"/>
                <a:gd name="T64" fmla="*/ 508 w 508"/>
                <a:gd name="T65" fmla="*/ 180 h 213"/>
                <a:gd name="T66" fmla="*/ 507 w 508"/>
                <a:gd name="T67" fmla="*/ 167 h 213"/>
                <a:gd name="T68" fmla="*/ 491 w 508"/>
                <a:gd name="T69" fmla="*/ 169 h 213"/>
                <a:gd name="T70" fmla="*/ 472 w 508"/>
                <a:gd name="T71" fmla="*/ 171 h 213"/>
                <a:gd name="T72" fmla="*/ 449 w 508"/>
                <a:gd name="T73" fmla="*/ 175 h 213"/>
                <a:gd name="T74" fmla="*/ 422 w 508"/>
                <a:gd name="T75" fmla="*/ 177 h 213"/>
                <a:gd name="T76" fmla="*/ 393 w 508"/>
                <a:gd name="T77" fmla="*/ 180 h 213"/>
                <a:gd name="T78" fmla="*/ 362 w 508"/>
                <a:gd name="T79" fmla="*/ 182 h 213"/>
                <a:gd name="T80" fmla="*/ 330 w 508"/>
                <a:gd name="T81" fmla="*/ 183 h 213"/>
                <a:gd name="T82" fmla="*/ 298 w 508"/>
                <a:gd name="T83" fmla="*/ 185 h 213"/>
                <a:gd name="T84" fmla="*/ 266 w 508"/>
                <a:gd name="T85" fmla="*/ 183 h 213"/>
                <a:gd name="T86" fmla="*/ 235 w 508"/>
                <a:gd name="T87" fmla="*/ 182 h 213"/>
                <a:gd name="T88" fmla="*/ 205 w 508"/>
                <a:gd name="T89" fmla="*/ 179 h 213"/>
                <a:gd name="T90" fmla="*/ 178 w 508"/>
                <a:gd name="T91" fmla="*/ 174 h 213"/>
                <a:gd name="T92" fmla="*/ 152 w 508"/>
                <a:gd name="T93" fmla="*/ 166 h 213"/>
                <a:gd name="T94" fmla="*/ 130 w 508"/>
                <a:gd name="T95" fmla="*/ 156 h 213"/>
                <a:gd name="T96" fmla="*/ 113 w 508"/>
                <a:gd name="T97" fmla="*/ 144 h 213"/>
                <a:gd name="T98" fmla="*/ 100 w 508"/>
                <a:gd name="T99" fmla="*/ 129 h 213"/>
                <a:gd name="T100" fmla="*/ 92 w 508"/>
                <a:gd name="T101" fmla="*/ 110 h 213"/>
                <a:gd name="T102" fmla="*/ 93 w 508"/>
                <a:gd name="T103" fmla="*/ 92 h 213"/>
                <a:gd name="T104" fmla="*/ 99 w 508"/>
                <a:gd name="T105" fmla="*/ 75 h 213"/>
                <a:gd name="T106" fmla="*/ 110 w 508"/>
                <a:gd name="T107" fmla="*/ 58 h 213"/>
                <a:gd name="T108" fmla="*/ 123 w 508"/>
                <a:gd name="T109" fmla="*/ 43 h 213"/>
                <a:gd name="T110" fmla="*/ 137 w 508"/>
                <a:gd name="T111" fmla="*/ 31 h 213"/>
                <a:gd name="T112" fmla="*/ 152 w 508"/>
                <a:gd name="T113" fmla="*/ 20 h 213"/>
                <a:gd name="T114" fmla="*/ 164 w 508"/>
                <a:gd name="T115" fmla="*/ 13 h 213"/>
                <a:gd name="T116" fmla="*/ 165 w 508"/>
                <a:gd name="T117" fmla="*/ 0 h 21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08"/>
                <a:gd name="T178" fmla="*/ 0 h 213"/>
                <a:gd name="T179" fmla="*/ 508 w 508"/>
                <a:gd name="T180" fmla="*/ 213 h 21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08" h="213">
                  <a:moveTo>
                    <a:pt x="165" y="0"/>
                  </a:moveTo>
                  <a:lnTo>
                    <a:pt x="151" y="7"/>
                  </a:lnTo>
                  <a:lnTo>
                    <a:pt x="137" y="13"/>
                  </a:lnTo>
                  <a:lnTo>
                    <a:pt x="122" y="21"/>
                  </a:lnTo>
                  <a:lnTo>
                    <a:pt x="106" y="29"/>
                  </a:lnTo>
                  <a:lnTo>
                    <a:pt x="91" y="37"/>
                  </a:lnTo>
                  <a:lnTo>
                    <a:pt x="75" y="46"/>
                  </a:lnTo>
                  <a:lnTo>
                    <a:pt x="61" y="55"/>
                  </a:lnTo>
                  <a:lnTo>
                    <a:pt x="47" y="65"/>
                  </a:lnTo>
                  <a:lnTo>
                    <a:pt x="35" y="75"/>
                  </a:lnTo>
                  <a:lnTo>
                    <a:pt x="24" y="85"/>
                  </a:lnTo>
                  <a:lnTo>
                    <a:pt x="14" y="96"/>
                  </a:lnTo>
                  <a:lnTo>
                    <a:pt x="7" y="105"/>
                  </a:lnTo>
                  <a:lnTo>
                    <a:pt x="2" y="116"/>
                  </a:lnTo>
                  <a:lnTo>
                    <a:pt x="0" y="129"/>
                  </a:lnTo>
                  <a:lnTo>
                    <a:pt x="0" y="140"/>
                  </a:lnTo>
                  <a:lnTo>
                    <a:pt x="3" y="151"/>
                  </a:lnTo>
                  <a:lnTo>
                    <a:pt x="15" y="168"/>
                  </a:lnTo>
                  <a:lnTo>
                    <a:pt x="35" y="183"/>
                  </a:lnTo>
                  <a:lnTo>
                    <a:pt x="60" y="194"/>
                  </a:lnTo>
                  <a:lnTo>
                    <a:pt x="90" y="203"/>
                  </a:lnTo>
                  <a:lnTo>
                    <a:pt x="124" y="209"/>
                  </a:lnTo>
                  <a:lnTo>
                    <a:pt x="161" y="212"/>
                  </a:lnTo>
                  <a:lnTo>
                    <a:pt x="201" y="213"/>
                  </a:lnTo>
                  <a:lnTo>
                    <a:pt x="242" y="212"/>
                  </a:lnTo>
                  <a:lnTo>
                    <a:pt x="283" y="210"/>
                  </a:lnTo>
                  <a:lnTo>
                    <a:pt x="325" y="208"/>
                  </a:lnTo>
                  <a:lnTo>
                    <a:pt x="364" y="203"/>
                  </a:lnTo>
                  <a:lnTo>
                    <a:pt x="400" y="199"/>
                  </a:lnTo>
                  <a:lnTo>
                    <a:pt x="434" y="193"/>
                  </a:lnTo>
                  <a:lnTo>
                    <a:pt x="464" y="189"/>
                  </a:lnTo>
                  <a:lnTo>
                    <a:pt x="489" y="185"/>
                  </a:lnTo>
                  <a:lnTo>
                    <a:pt x="508" y="180"/>
                  </a:lnTo>
                  <a:lnTo>
                    <a:pt x="507" y="167"/>
                  </a:lnTo>
                  <a:lnTo>
                    <a:pt x="491" y="169"/>
                  </a:lnTo>
                  <a:lnTo>
                    <a:pt x="472" y="171"/>
                  </a:lnTo>
                  <a:lnTo>
                    <a:pt x="449" y="175"/>
                  </a:lnTo>
                  <a:lnTo>
                    <a:pt x="422" y="177"/>
                  </a:lnTo>
                  <a:lnTo>
                    <a:pt x="393" y="180"/>
                  </a:lnTo>
                  <a:lnTo>
                    <a:pt x="362" y="182"/>
                  </a:lnTo>
                  <a:lnTo>
                    <a:pt x="330" y="183"/>
                  </a:lnTo>
                  <a:lnTo>
                    <a:pt x="298" y="185"/>
                  </a:lnTo>
                  <a:lnTo>
                    <a:pt x="266" y="183"/>
                  </a:lnTo>
                  <a:lnTo>
                    <a:pt x="235" y="182"/>
                  </a:lnTo>
                  <a:lnTo>
                    <a:pt x="205" y="179"/>
                  </a:lnTo>
                  <a:lnTo>
                    <a:pt x="178" y="174"/>
                  </a:lnTo>
                  <a:lnTo>
                    <a:pt x="152" y="166"/>
                  </a:lnTo>
                  <a:lnTo>
                    <a:pt x="130" y="156"/>
                  </a:lnTo>
                  <a:lnTo>
                    <a:pt x="113" y="144"/>
                  </a:lnTo>
                  <a:lnTo>
                    <a:pt x="100" y="129"/>
                  </a:lnTo>
                  <a:lnTo>
                    <a:pt x="92" y="110"/>
                  </a:lnTo>
                  <a:lnTo>
                    <a:pt x="93" y="92"/>
                  </a:lnTo>
                  <a:lnTo>
                    <a:pt x="99" y="75"/>
                  </a:lnTo>
                  <a:lnTo>
                    <a:pt x="110" y="58"/>
                  </a:lnTo>
                  <a:lnTo>
                    <a:pt x="123" y="43"/>
                  </a:lnTo>
                  <a:lnTo>
                    <a:pt x="137" y="31"/>
                  </a:lnTo>
                  <a:lnTo>
                    <a:pt x="152" y="20"/>
                  </a:lnTo>
                  <a:lnTo>
                    <a:pt x="164" y="13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0" name="Freeform 157"/>
            <p:cNvSpPr>
              <a:spLocks/>
            </p:cNvSpPr>
            <p:nvPr/>
          </p:nvSpPr>
          <p:spPr bwMode="auto">
            <a:xfrm>
              <a:off x="4617" y="3574"/>
              <a:ext cx="292" cy="168"/>
            </a:xfrm>
            <a:custGeom>
              <a:avLst/>
              <a:gdLst>
                <a:gd name="T0" fmla="*/ 2 w 292"/>
                <a:gd name="T1" fmla="*/ 3 h 168"/>
                <a:gd name="T2" fmla="*/ 17 w 292"/>
                <a:gd name="T3" fmla="*/ 2 h 168"/>
                <a:gd name="T4" fmla="*/ 35 w 292"/>
                <a:gd name="T5" fmla="*/ 0 h 168"/>
                <a:gd name="T6" fmla="*/ 54 w 292"/>
                <a:gd name="T7" fmla="*/ 0 h 168"/>
                <a:gd name="T8" fmla="*/ 74 w 292"/>
                <a:gd name="T9" fmla="*/ 0 h 168"/>
                <a:gd name="T10" fmla="*/ 95 w 292"/>
                <a:gd name="T11" fmla="*/ 2 h 168"/>
                <a:gd name="T12" fmla="*/ 117 w 292"/>
                <a:gd name="T13" fmla="*/ 3 h 168"/>
                <a:gd name="T14" fmla="*/ 140 w 292"/>
                <a:gd name="T15" fmla="*/ 5 h 168"/>
                <a:gd name="T16" fmla="*/ 162 w 292"/>
                <a:gd name="T17" fmla="*/ 7 h 168"/>
                <a:gd name="T18" fmla="*/ 183 w 292"/>
                <a:gd name="T19" fmla="*/ 11 h 168"/>
                <a:gd name="T20" fmla="*/ 204 w 292"/>
                <a:gd name="T21" fmla="*/ 16 h 168"/>
                <a:gd name="T22" fmla="*/ 224 w 292"/>
                <a:gd name="T23" fmla="*/ 20 h 168"/>
                <a:gd name="T24" fmla="*/ 241 w 292"/>
                <a:gd name="T25" fmla="*/ 27 h 168"/>
                <a:gd name="T26" fmla="*/ 257 w 292"/>
                <a:gd name="T27" fmla="*/ 33 h 168"/>
                <a:gd name="T28" fmla="*/ 269 w 292"/>
                <a:gd name="T29" fmla="*/ 41 h 168"/>
                <a:gd name="T30" fmla="*/ 280 w 292"/>
                <a:gd name="T31" fmla="*/ 49 h 168"/>
                <a:gd name="T32" fmla="*/ 286 w 292"/>
                <a:gd name="T33" fmla="*/ 59 h 168"/>
                <a:gd name="T34" fmla="*/ 291 w 292"/>
                <a:gd name="T35" fmla="*/ 70 h 168"/>
                <a:gd name="T36" fmla="*/ 292 w 292"/>
                <a:gd name="T37" fmla="*/ 82 h 168"/>
                <a:gd name="T38" fmla="*/ 290 w 292"/>
                <a:gd name="T39" fmla="*/ 95 h 168"/>
                <a:gd name="T40" fmla="*/ 284 w 292"/>
                <a:gd name="T41" fmla="*/ 109 h 168"/>
                <a:gd name="T42" fmla="*/ 274 w 292"/>
                <a:gd name="T43" fmla="*/ 125 h 168"/>
                <a:gd name="T44" fmla="*/ 260 w 292"/>
                <a:gd name="T45" fmla="*/ 139 h 168"/>
                <a:gd name="T46" fmla="*/ 240 w 292"/>
                <a:gd name="T47" fmla="*/ 154 h 168"/>
                <a:gd name="T48" fmla="*/ 215 w 292"/>
                <a:gd name="T49" fmla="*/ 168 h 168"/>
                <a:gd name="T50" fmla="*/ 203 w 292"/>
                <a:gd name="T51" fmla="*/ 163 h 168"/>
                <a:gd name="T52" fmla="*/ 215 w 292"/>
                <a:gd name="T53" fmla="*/ 153 h 168"/>
                <a:gd name="T54" fmla="*/ 224 w 292"/>
                <a:gd name="T55" fmla="*/ 143 h 168"/>
                <a:gd name="T56" fmla="*/ 230 w 292"/>
                <a:gd name="T57" fmla="*/ 133 h 168"/>
                <a:gd name="T58" fmla="*/ 235 w 292"/>
                <a:gd name="T59" fmla="*/ 123 h 168"/>
                <a:gd name="T60" fmla="*/ 236 w 292"/>
                <a:gd name="T61" fmla="*/ 112 h 168"/>
                <a:gd name="T62" fmla="*/ 236 w 292"/>
                <a:gd name="T63" fmla="*/ 101 h 168"/>
                <a:gd name="T64" fmla="*/ 232 w 292"/>
                <a:gd name="T65" fmla="*/ 90 h 168"/>
                <a:gd name="T66" fmla="*/ 227 w 292"/>
                <a:gd name="T67" fmla="*/ 78 h 168"/>
                <a:gd name="T68" fmla="*/ 223 w 292"/>
                <a:gd name="T69" fmla="*/ 72 h 168"/>
                <a:gd name="T70" fmla="*/ 217 w 292"/>
                <a:gd name="T71" fmla="*/ 64 h 168"/>
                <a:gd name="T72" fmla="*/ 209 w 292"/>
                <a:gd name="T73" fmla="*/ 58 h 168"/>
                <a:gd name="T74" fmla="*/ 201 w 292"/>
                <a:gd name="T75" fmla="*/ 51 h 168"/>
                <a:gd name="T76" fmla="*/ 191 w 292"/>
                <a:gd name="T77" fmla="*/ 45 h 168"/>
                <a:gd name="T78" fmla="*/ 180 w 292"/>
                <a:gd name="T79" fmla="*/ 39 h 168"/>
                <a:gd name="T80" fmla="*/ 167 w 292"/>
                <a:gd name="T81" fmla="*/ 34 h 168"/>
                <a:gd name="T82" fmla="*/ 152 w 292"/>
                <a:gd name="T83" fmla="*/ 29 h 168"/>
                <a:gd name="T84" fmla="*/ 137 w 292"/>
                <a:gd name="T85" fmla="*/ 25 h 168"/>
                <a:gd name="T86" fmla="*/ 121 w 292"/>
                <a:gd name="T87" fmla="*/ 20 h 168"/>
                <a:gd name="T88" fmla="*/ 103 w 292"/>
                <a:gd name="T89" fmla="*/ 17 h 168"/>
                <a:gd name="T90" fmla="*/ 84 w 292"/>
                <a:gd name="T91" fmla="*/ 15 h 168"/>
                <a:gd name="T92" fmla="*/ 65 w 292"/>
                <a:gd name="T93" fmla="*/ 13 h 168"/>
                <a:gd name="T94" fmla="*/ 44 w 292"/>
                <a:gd name="T95" fmla="*/ 11 h 168"/>
                <a:gd name="T96" fmla="*/ 23 w 292"/>
                <a:gd name="T97" fmla="*/ 11 h 168"/>
                <a:gd name="T98" fmla="*/ 0 w 292"/>
                <a:gd name="T99" fmla="*/ 13 h 168"/>
                <a:gd name="T100" fmla="*/ 2 w 292"/>
                <a:gd name="T101" fmla="*/ 3 h 1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2"/>
                <a:gd name="T154" fmla="*/ 0 h 168"/>
                <a:gd name="T155" fmla="*/ 292 w 292"/>
                <a:gd name="T156" fmla="*/ 168 h 16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2" h="168">
                  <a:moveTo>
                    <a:pt x="2" y="3"/>
                  </a:moveTo>
                  <a:lnTo>
                    <a:pt x="17" y="2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4" y="0"/>
                  </a:lnTo>
                  <a:lnTo>
                    <a:pt x="95" y="2"/>
                  </a:lnTo>
                  <a:lnTo>
                    <a:pt x="117" y="3"/>
                  </a:lnTo>
                  <a:lnTo>
                    <a:pt x="140" y="5"/>
                  </a:lnTo>
                  <a:lnTo>
                    <a:pt x="162" y="7"/>
                  </a:lnTo>
                  <a:lnTo>
                    <a:pt x="183" y="11"/>
                  </a:lnTo>
                  <a:lnTo>
                    <a:pt x="204" y="16"/>
                  </a:lnTo>
                  <a:lnTo>
                    <a:pt x="224" y="20"/>
                  </a:lnTo>
                  <a:lnTo>
                    <a:pt x="241" y="27"/>
                  </a:lnTo>
                  <a:lnTo>
                    <a:pt x="257" y="33"/>
                  </a:lnTo>
                  <a:lnTo>
                    <a:pt x="269" y="41"/>
                  </a:lnTo>
                  <a:lnTo>
                    <a:pt x="280" y="49"/>
                  </a:lnTo>
                  <a:lnTo>
                    <a:pt x="286" y="59"/>
                  </a:lnTo>
                  <a:lnTo>
                    <a:pt x="291" y="70"/>
                  </a:lnTo>
                  <a:lnTo>
                    <a:pt x="292" y="82"/>
                  </a:lnTo>
                  <a:lnTo>
                    <a:pt x="290" y="95"/>
                  </a:lnTo>
                  <a:lnTo>
                    <a:pt x="284" y="109"/>
                  </a:lnTo>
                  <a:lnTo>
                    <a:pt x="274" y="125"/>
                  </a:lnTo>
                  <a:lnTo>
                    <a:pt x="260" y="139"/>
                  </a:lnTo>
                  <a:lnTo>
                    <a:pt x="240" y="154"/>
                  </a:lnTo>
                  <a:lnTo>
                    <a:pt x="215" y="168"/>
                  </a:lnTo>
                  <a:lnTo>
                    <a:pt x="203" y="163"/>
                  </a:lnTo>
                  <a:lnTo>
                    <a:pt x="215" y="153"/>
                  </a:lnTo>
                  <a:lnTo>
                    <a:pt x="224" y="143"/>
                  </a:lnTo>
                  <a:lnTo>
                    <a:pt x="230" y="133"/>
                  </a:lnTo>
                  <a:lnTo>
                    <a:pt x="235" y="123"/>
                  </a:lnTo>
                  <a:lnTo>
                    <a:pt x="236" y="112"/>
                  </a:lnTo>
                  <a:lnTo>
                    <a:pt x="236" y="101"/>
                  </a:lnTo>
                  <a:lnTo>
                    <a:pt x="232" y="90"/>
                  </a:lnTo>
                  <a:lnTo>
                    <a:pt x="227" y="78"/>
                  </a:lnTo>
                  <a:lnTo>
                    <a:pt x="223" y="72"/>
                  </a:lnTo>
                  <a:lnTo>
                    <a:pt x="217" y="64"/>
                  </a:lnTo>
                  <a:lnTo>
                    <a:pt x="209" y="58"/>
                  </a:lnTo>
                  <a:lnTo>
                    <a:pt x="201" y="51"/>
                  </a:lnTo>
                  <a:lnTo>
                    <a:pt x="191" y="45"/>
                  </a:lnTo>
                  <a:lnTo>
                    <a:pt x="180" y="39"/>
                  </a:lnTo>
                  <a:lnTo>
                    <a:pt x="167" y="34"/>
                  </a:lnTo>
                  <a:lnTo>
                    <a:pt x="152" y="29"/>
                  </a:lnTo>
                  <a:lnTo>
                    <a:pt x="137" y="25"/>
                  </a:lnTo>
                  <a:lnTo>
                    <a:pt x="121" y="20"/>
                  </a:lnTo>
                  <a:lnTo>
                    <a:pt x="103" y="17"/>
                  </a:lnTo>
                  <a:lnTo>
                    <a:pt x="84" y="15"/>
                  </a:lnTo>
                  <a:lnTo>
                    <a:pt x="65" y="13"/>
                  </a:lnTo>
                  <a:lnTo>
                    <a:pt x="44" y="11"/>
                  </a:lnTo>
                  <a:lnTo>
                    <a:pt x="23" y="11"/>
                  </a:lnTo>
                  <a:lnTo>
                    <a:pt x="0" y="1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1" name="Freeform 158"/>
            <p:cNvSpPr>
              <a:spLocks/>
            </p:cNvSpPr>
            <p:nvPr/>
          </p:nvSpPr>
          <p:spPr bwMode="auto">
            <a:xfrm>
              <a:off x="4627" y="3561"/>
              <a:ext cx="382" cy="158"/>
            </a:xfrm>
            <a:custGeom>
              <a:avLst/>
              <a:gdLst>
                <a:gd name="T0" fmla="*/ 361 w 382"/>
                <a:gd name="T1" fmla="*/ 0 h 158"/>
                <a:gd name="T2" fmla="*/ 375 w 382"/>
                <a:gd name="T3" fmla="*/ 16 h 158"/>
                <a:gd name="T4" fmla="*/ 377 w 382"/>
                <a:gd name="T5" fmla="*/ 47 h 158"/>
                <a:gd name="T6" fmla="*/ 360 w 382"/>
                <a:gd name="T7" fmla="*/ 73 h 158"/>
                <a:gd name="T8" fmla="*/ 354 w 382"/>
                <a:gd name="T9" fmla="*/ 82 h 158"/>
                <a:gd name="T10" fmla="*/ 362 w 382"/>
                <a:gd name="T11" fmla="*/ 96 h 158"/>
                <a:gd name="T12" fmla="*/ 360 w 382"/>
                <a:gd name="T13" fmla="*/ 129 h 158"/>
                <a:gd name="T14" fmla="*/ 333 w 382"/>
                <a:gd name="T15" fmla="*/ 149 h 158"/>
                <a:gd name="T16" fmla="*/ 293 w 382"/>
                <a:gd name="T17" fmla="*/ 156 h 158"/>
                <a:gd name="T18" fmla="*/ 249 w 382"/>
                <a:gd name="T19" fmla="*/ 157 h 158"/>
                <a:gd name="T20" fmla="*/ 214 w 382"/>
                <a:gd name="T21" fmla="*/ 155 h 158"/>
                <a:gd name="T22" fmla="*/ 171 w 382"/>
                <a:gd name="T23" fmla="*/ 150 h 158"/>
                <a:gd name="T24" fmla="*/ 114 w 382"/>
                <a:gd name="T25" fmla="*/ 141 h 158"/>
                <a:gd name="T26" fmla="*/ 64 w 382"/>
                <a:gd name="T27" fmla="*/ 134 h 158"/>
                <a:gd name="T28" fmla="*/ 42 w 382"/>
                <a:gd name="T29" fmla="*/ 131 h 158"/>
                <a:gd name="T30" fmla="*/ 0 w 382"/>
                <a:gd name="T31" fmla="*/ 53 h 158"/>
                <a:gd name="T32" fmla="*/ 7 w 382"/>
                <a:gd name="T33" fmla="*/ 61 h 158"/>
                <a:gd name="T34" fmla="*/ 25 w 382"/>
                <a:gd name="T35" fmla="*/ 79 h 158"/>
                <a:gd name="T36" fmla="*/ 45 w 382"/>
                <a:gd name="T37" fmla="*/ 99 h 158"/>
                <a:gd name="T38" fmla="*/ 60 w 382"/>
                <a:gd name="T39" fmla="*/ 110 h 158"/>
                <a:gd name="T40" fmla="*/ 83 w 382"/>
                <a:gd name="T41" fmla="*/ 117 h 158"/>
                <a:gd name="T42" fmla="*/ 111 w 382"/>
                <a:gd name="T43" fmla="*/ 122 h 158"/>
                <a:gd name="T44" fmla="*/ 141 w 382"/>
                <a:gd name="T45" fmla="*/ 125 h 158"/>
                <a:gd name="T46" fmla="*/ 174 w 382"/>
                <a:gd name="T47" fmla="*/ 127 h 158"/>
                <a:gd name="T48" fmla="*/ 206 w 382"/>
                <a:gd name="T49" fmla="*/ 128 h 158"/>
                <a:gd name="T50" fmla="*/ 236 w 382"/>
                <a:gd name="T51" fmla="*/ 129 h 158"/>
                <a:gd name="T52" fmla="*/ 262 w 382"/>
                <a:gd name="T53" fmla="*/ 129 h 158"/>
                <a:gd name="T54" fmla="*/ 282 w 382"/>
                <a:gd name="T55" fmla="*/ 130 h 158"/>
                <a:gd name="T56" fmla="*/ 316 w 382"/>
                <a:gd name="T57" fmla="*/ 121 h 158"/>
                <a:gd name="T58" fmla="*/ 333 w 382"/>
                <a:gd name="T59" fmla="*/ 101 h 158"/>
                <a:gd name="T60" fmla="*/ 340 w 382"/>
                <a:gd name="T61" fmla="*/ 80 h 158"/>
                <a:gd name="T62" fmla="*/ 341 w 382"/>
                <a:gd name="T63" fmla="*/ 72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2"/>
                <a:gd name="T97" fmla="*/ 0 h 158"/>
                <a:gd name="T98" fmla="*/ 382 w 382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2" h="158">
                  <a:moveTo>
                    <a:pt x="359" y="20"/>
                  </a:moveTo>
                  <a:lnTo>
                    <a:pt x="361" y="0"/>
                  </a:lnTo>
                  <a:lnTo>
                    <a:pt x="365" y="5"/>
                  </a:lnTo>
                  <a:lnTo>
                    <a:pt x="375" y="16"/>
                  </a:lnTo>
                  <a:lnTo>
                    <a:pt x="382" y="30"/>
                  </a:lnTo>
                  <a:lnTo>
                    <a:pt x="377" y="47"/>
                  </a:lnTo>
                  <a:lnTo>
                    <a:pt x="367" y="63"/>
                  </a:lnTo>
                  <a:lnTo>
                    <a:pt x="360" y="73"/>
                  </a:lnTo>
                  <a:lnTo>
                    <a:pt x="355" y="79"/>
                  </a:lnTo>
                  <a:lnTo>
                    <a:pt x="354" y="82"/>
                  </a:lnTo>
                  <a:lnTo>
                    <a:pt x="357" y="86"/>
                  </a:lnTo>
                  <a:lnTo>
                    <a:pt x="362" y="96"/>
                  </a:lnTo>
                  <a:lnTo>
                    <a:pt x="365" y="111"/>
                  </a:lnTo>
                  <a:lnTo>
                    <a:pt x="360" y="129"/>
                  </a:lnTo>
                  <a:lnTo>
                    <a:pt x="349" y="140"/>
                  </a:lnTo>
                  <a:lnTo>
                    <a:pt x="333" y="149"/>
                  </a:lnTo>
                  <a:lnTo>
                    <a:pt x="315" y="154"/>
                  </a:lnTo>
                  <a:lnTo>
                    <a:pt x="293" y="156"/>
                  </a:lnTo>
                  <a:lnTo>
                    <a:pt x="271" y="158"/>
                  </a:lnTo>
                  <a:lnTo>
                    <a:pt x="249" y="157"/>
                  </a:lnTo>
                  <a:lnTo>
                    <a:pt x="230" y="156"/>
                  </a:lnTo>
                  <a:lnTo>
                    <a:pt x="214" y="155"/>
                  </a:lnTo>
                  <a:lnTo>
                    <a:pt x="196" y="153"/>
                  </a:lnTo>
                  <a:lnTo>
                    <a:pt x="171" y="150"/>
                  </a:lnTo>
                  <a:lnTo>
                    <a:pt x="143" y="145"/>
                  </a:lnTo>
                  <a:lnTo>
                    <a:pt x="114" y="141"/>
                  </a:lnTo>
                  <a:lnTo>
                    <a:pt x="86" y="138"/>
                  </a:lnTo>
                  <a:lnTo>
                    <a:pt x="64" y="134"/>
                  </a:lnTo>
                  <a:lnTo>
                    <a:pt x="48" y="132"/>
                  </a:lnTo>
                  <a:lnTo>
                    <a:pt x="42" y="131"/>
                  </a:lnTo>
                  <a:lnTo>
                    <a:pt x="0" y="87"/>
                  </a:lnTo>
                  <a:lnTo>
                    <a:pt x="0" y="53"/>
                  </a:lnTo>
                  <a:lnTo>
                    <a:pt x="2" y="55"/>
                  </a:lnTo>
                  <a:lnTo>
                    <a:pt x="7" y="61"/>
                  </a:lnTo>
                  <a:lnTo>
                    <a:pt x="15" y="69"/>
                  </a:lnTo>
                  <a:lnTo>
                    <a:pt x="25" y="79"/>
                  </a:lnTo>
                  <a:lnTo>
                    <a:pt x="35" y="89"/>
                  </a:lnTo>
                  <a:lnTo>
                    <a:pt x="45" y="99"/>
                  </a:lnTo>
                  <a:lnTo>
                    <a:pt x="53" y="106"/>
                  </a:lnTo>
                  <a:lnTo>
                    <a:pt x="60" y="110"/>
                  </a:lnTo>
                  <a:lnTo>
                    <a:pt x="71" y="113"/>
                  </a:lnTo>
                  <a:lnTo>
                    <a:pt x="83" y="117"/>
                  </a:lnTo>
                  <a:lnTo>
                    <a:pt x="96" y="120"/>
                  </a:lnTo>
                  <a:lnTo>
                    <a:pt x="111" y="122"/>
                  </a:lnTo>
                  <a:lnTo>
                    <a:pt x="126" y="123"/>
                  </a:lnTo>
                  <a:lnTo>
                    <a:pt x="141" y="125"/>
                  </a:lnTo>
                  <a:lnTo>
                    <a:pt x="158" y="127"/>
                  </a:lnTo>
                  <a:lnTo>
                    <a:pt x="174" y="127"/>
                  </a:lnTo>
                  <a:lnTo>
                    <a:pt x="190" y="128"/>
                  </a:lnTo>
                  <a:lnTo>
                    <a:pt x="206" y="128"/>
                  </a:lnTo>
                  <a:lnTo>
                    <a:pt x="221" y="129"/>
                  </a:lnTo>
                  <a:lnTo>
                    <a:pt x="236" y="129"/>
                  </a:lnTo>
                  <a:lnTo>
                    <a:pt x="249" y="129"/>
                  </a:lnTo>
                  <a:lnTo>
                    <a:pt x="262" y="129"/>
                  </a:lnTo>
                  <a:lnTo>
                    <a:pt x="273" y="130"/>
                  </a:lnTo>
                  <a:lnTo>
                    <a:pt x="282" y="130"/>
                  </a:lnTo>
                  <a:lnTo>
                    <a:pt x="302" y="128"/>
                  </a:lnTo>
                  <a:lnTo>
                    <a:pt x="316" y="121"/>
                  </a:lnTo>
                  <a:lnTo>
                    <a:pt x="326" y="112"/>
                  </a:lnTo>
                  <a:lnTo>
                    <a:pt x="333" y="101"/>
                  </a:lnTo>
                  <a:lnTo>
                    <a:pt x="338" y="90"/>
                  </a:lnTo>
                  <a:lnTo>
                    <a:pt x="340" y="80"/>
                  </a:lnTo>
                  <a:lnTo>
                    <a:pt x="341" y="74"/>
                  </a:lnTo>
                  <a:lnTo>
                    <a:pt x="341" y="72"/>
                  </a:lnTo>
                  <a:lnTo>
                    <a:pt x="35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2" name="Freeform 159"/>
            <p:cNvSpPr>
              <a:spLocks/>
            </p:cNvSpPr>
            <p:nvPr/>
          </p:nvSpPr>
          <p:spPr bwMode="auto">
            <a:xfrm>
              <a:off x="4588" y="3369"/>
              <a:ext cx="400" cy="332"/>
            </a:xfrm>
            <a:custGeom>
              <a:avLst/>
              <a:gdLst>
                <a:gd name="T0" fmla="*/ 23 w 400"/>
                <a:gd name="T1" fmla="*/ 100 h 332"/>
                <a:gd name="T2" fmla="*/ 30 w 400"/>
                <a:gd name="T3" fmla="*/ 51 h 332"/>
                <a:gd name="T4" fmla="*/ 57 w 400"/>
                <a:gd name="T5" fmla="*/ 28 h 332"/>
                <a:gd name="T6" fmla="*/ 85 w 400"/>
                <a:gd name="T7" fmla="*/ 17 h 332"/>
                <a:gd name="T8" fmla="*/ 113 w 400"/>
                <a:gd name="T9" fmla="*/ 8 h 332"/>
                <a:gd name="T10" fmla="*/ 144 w 400"/>
                <a:gd name="T11" fmla="*/ 3 h 332"/>
                <a:gd name="T12" fmla="*/ 174 w 400"/>
                <a:gd name="T13" fmla="*/ 0 h 332"/>
                <a:gd name="T14" fmla="*/ 204 w 400"/>
                <a:gd name="T15" fmla="*/ 0 h 332"/>
                <a:gd name="T16" fmla="*/ 233 w 400"/>
                <a:gd name="T17" fmla="*/ 3 h 332"/>
                <a:gd name="T18" fmla="*/ 260 w 400"/>
                <a:gd name="T19" fmla="*/ 9 h 332"/>
                <a:gd name="T20" fmla="*/ 289 w 400"/>
                <a:gd name="T21" fmla="*/ 19 h 332"/>
                <a:gd name="T22" fmla="*/ 324 w 400"/>
                <a:gd name="T23" fmla="*/ 43 h 332"/>
                <a:gd name="T24" fmla="*/ 359 w 400"/>
                <a:gd name="T25" fmla="*/ 77 h 332"/>
                <a:gd name="T26" fmla="*/ 386 w 400"/>
                <a:gd name="T27" fmla="*/ 117 h 332"/>
                <a:gd name="T28" fmla="*/ 398 w 400"/>
                <a:gd name="T29" fmla="*/ 165 h 332"/>
                <a:gd name="T30" fmla="*/ 394 w 400"/>
                <a:gd name="T31" fmla="*/ 232 h 332"/>
                <a:gd name="T32" fmla="*/ 383 w 400"/>
                <a:gd name="T33" fmla="*/ 278 h 332"/>
                <a:gd name="T34" fmla="*/ 380 w 400"/>
                <a:gd name="T35" fmla="*/ 315 h 332"/>
                <a:gd name="T36" fmla="*/ 359 w 400"/>
                <a:gd name="T37" fmla="*/ 327 h 332"/>
                <a:gd name="T38" fmla="*/ 339 w 400"/>
                <a:gd name="T39" fmla="*/ 330 h 332"/>
                <a:gd name="T40" fmla="*/ 317 w 400"/>
                <a:gd name="T41" fmla="*/ 331 h 332"/>
                <a:gd name="T42" fmla="*/ 292 w 400"/>
                <a:gd name="T43" fmla="*/ 332 h 332"/>
                <a:gd name="T44" fmla="*/ 254 w 400"/>
                <a:gd name="T45" fmla="*/ 331 h 332"/>
                <a:gd name="T46" fmla="*/ 204 w 400"/>
                <a:gd name="T47" fmla="*/ 327 h 332"/>
                <a:gd name="T48" fmla="*/ 158 w 400"/>
                <a:gd name="T49" fmla="*/ 323 h 332"/>
                <a:gd name="T50" fmla="*/ 120 w 400"/>
                <a:gd name="T51" fmla="*/ 317 h 332"/>
                <a:gd name="T52" fmla="*/ 100 w 400"/>
                <a:gd name="T53" fmla="*/ 313 h 332"/>
                <a:gd name="T54" fmla="*/ 90 w 400"/>
                <a:gd name="T55" fmla="*/ 309 h 332"/>
                <a:gd name="T56" fmla="*/ 79 w 400"/>
                <a:gd name="T57" fmla="*/ 302 h 332"/>
                <a:gd name="T58" fmla="*/ 66 w 400"/>
                <a:gd name="T59" fmla="*/ 289 h 332"/>
                <a:gd name="T60" fmla="*/ 52 w 400"/>
                <a:gd name="T61" fmla="*/ 270 h 332"/>
                <a:gd name="T62" fmla="*/ 38 w 400"/>
                <a:gd name="T63" fmla="*/ 247 h 332"/>
                <a:gd name="T64" fmla="*/ 23 w 400"/>
                <a:gd name="T65" fmla="*/ 226 h 332"/>
                <a:gd name="T66" fmla="*/ 12 w 400"/>
                <a:gd name="T67" fmla="*/ 208 h 332"/>
                <a:gd name="T68" fmla="*/ 2 w 400"/>
                <a:gd name="T69" fmla="*/ 189 h 332"/>
                <a:gd name="T70" fmla="*/ 0 w 400"/>
                <a:gd name="T71" fmla="*/ 163 h 332"/>
                <a:gd name="T72" fmla="*/ 11 w 400"/>
                <a:gd name="T73" fmla="*/ 141 h 332"/>
                <a:gd name="T74" fmla="*/ 21 w 400"/>
                <a:gd name="T75" fmla="*/ 126 h 3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00"/>
                <a:gd name="T115" fmla="*/ 0 h 332"/>
                <a:gd name="T116" fmla="*/ 400 w 400"/>
                <a:gd name="T117" fmla="*/ 332 h 3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00" h="332">
                  <a:moveTo>
                    <a:pt x="24" y="121"/>
                  </a:moveTo>
                  <a:lnTo>
                    <a:pt x="23" y="100"/>
                  </a:lnTo>
                  <a:lnTo>
                    <a:pt x="24" y="75"/>
                  </a:lnTo>
                  <a:lnTo>
                    <a:pt x="30" y="51"/>
                  </a:lnTo>
                  <a:lnTo>
                    <a:pt x="44" y="34"/>
                  </a:lnTo>
                  <a:lnTo>
                    <a:pt x="57" y="28"/>
                  </a:lnTo>
                  <a:lnTo>
                    <a:pt x="71" y="22"/>
                  </a:lnTo>
                  <a:lnTo>
                    <a:pt x="85" y="17"/>
                  </a:lnTo>
                  <a:lnTo>
                    <a:pt x="99" y="12"/>
                  </a:lnTo>
                  <a:lnTo>
                    <a:pt x="113" y="8"/>
                  </a:lnTo>
                  <a:lnTo>
                    <a:pt x="129" y="6"/>
                  </a:lnTo>
                  <a:lnTo>
                    <a:pt x="144" y="3"/>
                  </a:lnTo>
                  <a:lnTo>
                    <a:pt x="159" y="1"/>
                  </a:lnTo>
                  <a:lnTo>
                    <a:pt x="174" y="0"/>
                  </a:lnTo>
                  <a:lnTo>
                    <a:pt x="189" y="0"/>
                  </a:lnTo>
                  <a:lnTo>
                    <a:pt x="204" y="0"/>
                  </a:lnTo>
                  <a:lnTo>
                    <a:pt x="219" y="1"/>
                  </a:lnTo>
                  <a:lnTo>
                    <a:pt x="233" y="3"/>
                  </a:lnTo>
                  <a:lnTo>
                    <a:pt x="247" y="6"/>
                  </a:lnTo>
                  <a:lnTo>
                    <a:pt x="260" y="9"/>
                  </a:lnTo>
                  <a:lnTo>
                    <a:pt x="274" y="12"/>
                  </a:lnTo>
                  <a:lnTo>
                    <a:pt x="289" y="19"/>
                  </a:lnTo>
                  <a:lnTo>
                    <a:pt x="306" y="29"/>
                  </a:lnTo>
                  <a:lnTo>
                    <a:pt x="324" y="43"/>
                  </a:lnTo>
                  <a:lnTo>
                    <a:pt x="343" y="59"/>
                  </a:lnTo>
                  <a:lnTo>
                    <a:pt x="359" y="77"/>
                  </a:lnTo>
                  <a:lnTo>
                    <a:pt x="375" y="97"/>
                  </a:lnTo>
                  <a:lnTo>
                    <a:pt x="386" y="117"/>
                  </a:lnTo>
                  <a:lnTo>
                    <a:pt x="392" y="136"/>
                  </a:lnTo>
                  <a:lnTo>
                    <a:pt x="398" y="165"/>
                  </a:lnTo>
                  <a:lnTo>
                    <a:pt x="400" y="198"/>
                  </a:lnTo>
                  <a:lnTo>
                    <a:pt x="394" y="232"/>
                  </a:lnTo>
                  <a:lnTo>
                    <a:pt x="380" y="264"/>
                  </a:lnTo>
                  <a:lnTo>
                    <a:pt x="383" y="278"/>
                  </a:lnTo>
                  <a:lnTo>
                    <a:pt x="386" y="298"/>
                  </a:lnTo>
                  <a:lnTo>
                    <a:pt x="380" y="315"/>
                  </a:lnTo>
                  <a:lnTo>
                    <a:pt x="367" y="325"/>
                  </a:lnTo>
                  <a:lnTo>
                    <a:pt x="359" y="327"/>
                  </a:lnTo>
                  <a:lnTo>
                    <a:pt x="350" y="328"/>
                  </a:lnTo>
                  <a:lnTo>
                    <a:pt x="339" y="330"/>
                  </a:lnTo>
                  <a:lnTo>
                    <a:pt x="330" y="331"/>
                  </a:lnTo>
                  <a:lnTo>
                    <a:pt x="317" y="331"/>
                  </a:lnTo>
                  <a:lnTo>
                    <a:pt x="304" y="332"/>
                  </a:lnTo>
                  <a:lnTo>
                    <a:pt x="292" y="332"/>
                  </a:lnTo>
                  <a:lnTo>
                    <a:pt x="278" y="332"/>
                  </a:lnTo>
                  <a:lnTo>
                    <a:pt x="254" y="331"/>
                  </a:lnTo>
                  <a:lnTo>
                    <a:pt x="229" y="330"/>
                  </a:lnTo>
                  <a:lnTo>
                    <a:pt x="204" y="327"/>
                  </a:lnTo>
                  <a:lnTo>
                    <a:pt x="180" y="325"/>
                  </a:lnTo>
                  <a:lnTo>
                    <a:pt x="158" y="323"/>
                  </a:lnTo>
                  <a:lnTo>
                    <a:pt x="137" y="320"/>
                  </a:lnTo>
                  <a:lnTo>
                    <a:pt x="120" y="317"/>
                  </a:lnTo>
                  <a:lnTo>
                    <a:pt x="106" y="314"/>
                  </a:lnTo>
                  <a:lnTo>
                    <a:pt x="100" y="313"/>
                  </a:lnTo>
                  <a:lnTo>
                    <a:pt x="95" y="311"/>
                  </a:lnTo>
                  <a:lnTo>
                    <a:pt x="90" y="309"/>
                  </a:lnTo>
                  <a:lnTo>
                    <a:pt x="85" y="306"/>
                  </a:lnTo>
                  <a:lnTo>
                    <a:pt x="79" y="302"/>
                  </a:lnTo>
                  <a:lnTo>
                    <a:pt x="73" y="297"/>
                  </a:lnTo>
                  <a:lnTo>
                    <a:pt x="66" y="289"/>
                  </a:lnTo>
                  <a:lnTo>
                    <a:pt x="60" y="280"/>
                  </a:lnTo>
                  <a:lnTo>
                    <a:pt x="52" y="270"/>
                  </a:lnTo>
                  <a:lnTo>
                    <a:pt x="45" y="259"/>
                  </a:lnTo>
                  <a:lnTo>
                    <a:pt x="38" y="247"/>
                  </a:lnTo>
                  <a:lnTo>
                    <a:pt x="31" y="236"/>
                  </a:lnTo>
                  <a:lnTo>
                    <a:pt x="23" y="226"/>
                  </a:lnTo>
                  <a:lnTo>
                    <a:pt x="18" y="216"/>
                  </a:lnTo>
                  <a:lnTo>
                    <a:pt x="12" y="208"/>
                  </a:lnTo>
                  <a:lnTo>
                    <a:pt x="8" y="201"/>
                  </a:lnTo>
                  <a:lnTo>
                    <a:pt x="2" y="189"/>
                  </a:lnTo>
                  <a:lnTo>
                    <a:pt x="0" y="176"/>
                  </a:lnTo>
                  <a:lnTo>
                    <a:pt x="0" y="163"/>
                  </a:lnTo>
                  <a:lnTo>
                    <a:pt x="5" y="151"/>
                  </a:lnTo>
                  <a:lnTo>
                    <a:pt x="11" y="141"/>
                  </a:lnTo>
                  <a:lnTo>
                    <a:pt x="17" y="133"/>
                  </a:lnTo>
                  <a:lnTo>
                    <a:pt x="21" y="126"/>
                  </a:lnTo>
                  <a:lnTo>
                    <a:pt x="24" y="121"/>
                  </a:lnTo>
                  <a:close/>
                </a:path>
              </a:pathLst>
            </a:custGeom>
            <a:solidFill>
              <a:srgbClr val="E0C1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3" name="Freeform 160"/>
            <p:cNvSpPr>
              <a:spLocks/>
            </p:cNvSpPr>
            <p:nvPr/>
          </p:nvSpPr>
          <p:spPr bwMode="auto">
            <a:xfrm>
              <a:off x="4695" y="3529"/>
              <a:ext cx="272" cy="182"/>
            </a:xfrm>
            <a:custGeom>
              <a:avLst/>
              <a:gdLst>
                <a:gd name="T0" fmla="*/ 172 w 272"/>
                <a:gd name="T1" fmla="*/ 182 h 182"/>
                <a:gd name="T2" fmla="*/ 148 w 272"/>
                <a:gd name="T3" fmla="*/ 181 h 182"/>
                <a:gd name="T4" fmla="*/ 123 w 272"/>
                <a:gd name="T5" fmla="*/ 179 h 182"/>
                <a:gd name="T6" fmla="*/ 99 w 272"/>
                <a:gd name="T7" fmla="*/ 177 h 182"/>
                <a:gd name="T8" fmla="*/ 74 w 272"/>
                <a:gd name="T9" fmla="*/ 175 h 182"/>
                <a:gd name="T10" fmla="*/ 52 w 272"/>
                <a:gd name="T11" fmla="*/ 173 h 182"/>
                <a:gd name="T12" fmla="*/ 32 w 272"/>
                <a:gd name="T13" fmla="*/ 170 h 182"/>
                <a:gd name="T14" fmla="*/ 14 w 272"/>
                <a:gd name="T15" fmla="*/ 166 h 182"/>
                <a:gd name="T16" fmla="*/ 0 w 272"/>
                <a:gd name="T17" fmla="*/ 163 h 182"/>
                <a:gd name="T18" fmla="*/ 6 w 272"/>
                <a:gd name="T19" fmla="*/ 151 h 182"/>
                <a:gd name="T20" fmla="*/ 11 w 272"/>
                <a:gd name="T21" fmla="*/ 137 h 182"/>
                <a:gd name="T22" fmla="*/ 12 w 272"/>
                <a:gd name="T23" fmla="*/ 121 h 182"/>
                <a:gd name="T24" fmla="*/ 10 w 272"/>
                <a:gd name="T25" fmla="*/ 106 h 182"/>
                <a:gd name="T26" fmla="*/ 6 w 272"/>
                <a:gd name="T27" fmla="*/ 87 h 182"/>
                <a:gd name="T28" fmla="*/ 6 w 272"/>
                <a:gd name="T29" fmla="*/ 64 h 182"/>
                <a:gd name="T30" fmla="*/ 10 w 272"/>
                <a:gd name="T31" fmla="*/ 43 h 182"/>
                <a:gd name="T32" fmla="*/ 21 w 272"/>
                <a:gd name="T33" fmla="*/ 28 h 182"/>
                <a:gd name="T34" fmla="*/ 29 w 272"/>
                <a:gd name="T35" fmla="*/ 23 h 182"/>
                <a:gd name="T36" fmla="*/ 41 w 272"/>
                <a:gd name="T37" fmla="*/ 18 h 182"/>
                <a:gd name="T38" fmla="*/ 56 w 272"/>
                <a:gd name="T39" fmla="*/ 15 h 182"/>
                <a:gd name="T40" fmla="*/ 71 w 272"/>
                <a:gd name="T41" fmla="*/ 10 h 182"/>
                <a:gd name="T42" fmla="*/ 89 w 272"/>
                <a:gd name="T43" fmla="*/ 7 h 182"/>
                <a:gd name="T44" fmla="*/ 106 w 272"/>
                <a:gd name="T45" fmla="*/ 5 h 182"/>
                <a:gd name="T46" fmla="*/ 124 w 272"/>
                <a:gd name="T47" fmla="*/ 3 h 182"/>
                <a:gd name="T48" fmla="*/ 142 w 272"/>
                <a:gd name="T49" fmla="*/ 2 h 182"/>
                <a:gd name="T50" fmla="*/ 161 w 272"/>
                <a:gd name="T51" fmla="*/ 0 h 182"/>
                <a:gd name="T52" fmla="*/ 183 w 272"/>
                <a:gd name="T53" fmla="*/ 2 h 182"/>
                <a:gd name="T54" fmla="*/ 204 w 272"/>
                <a:gd name="T55" fmla="*/ 3 h 182"/>
                <a:gd name="T56" fmla="*/ 226 w 272"/>
                <a:gd name="T57" fmla="*/ 6 h 182"/>
                <a:gd name="T58" fmla="*/ 243 w 272"/>
                <a:gd name="T59" fmla="*/ 13 h 182"/>
                <a:gd name="T60" fmla="*/ 259 w 272"/>
                <a:gd name="T61" fmla="*/ 21 h 182"/>
                <a:gd name="T62" fmla="*/ 269 w 272"/>
                <a:gd name="T63" fmla="*/ 32 h 182"/>
                <a:gd name="T64" fmla="*/ 272 w 272"/>
                <a:gd name="T65" fmla="*/ 48 h 182"/>
                <a:gd name="T66" fmla="*/ 272 w 272"/>
                <a:gd name="T67" fmla="*/ 61 h 182"/>
                <a:gd name="T68" fmla="*/ 271 w 272"/>
                <a:gd name="T69" fmla="*/ 72 h 182"/>
                <a:gd name="T70" fmla="*/ 269 w 272"/>
                <a:gd name="T71" fmla="*/ 81 h 182"/>
                <a:gd name="T72" fmla="*/ 265 w 272"/>
                <a:gd name="T73" fmla="*/ 90 h 182"/>
                <a:gd name="T74" fmla="*/ 258 w 272"/>
                <a:gd name="T75" fmla="*/ 103 h 182"/>
                <a:gd name="T76" fmla="*/ 250 w 272"/>
                <a:gd name="T77" fmla="*/ 118 h 182"/>
                <a:gd name="T78" fmla="*/ 247 w 272"/>
                <a:gd name="T79" fmla="*/ 133 h 182"/>
                <a:gd name="T80" fmla="*/ 251 w 272"/>
                <a:gd name="T81" fmla="*/ 149 h 182"/>
                <a:gd name="T82" fmla="*/ 247 w 272"/>
                <a:gd name="T83" fmla="*/ 154 h 182"/>
                <a:gd name="T84" fmla="*/ 239 w 272"/>
                <a:gd name="T85" fmla="*/ 157 h 182"/>
                <a:gd name="T86" fmla="*/ 228 w 272"/>
                <a:gd name="T87" fmla="*/ 162 h 182"/>
                <a:gd name="T88" fmla="*/ 217 w 272"/>
                <a:gd name="T89" fmla="*/ 164 h 182"/>
                <a:gd name="T90" fmla="*/ 205 w 272"/>
                <a:gd name="T91" fmla="*/ 167 h 182"/>
                <a:gd name="T92" fmla="*/ 193 w 272"/>
                <a:gd name="T93" fmla="*/ 168 h 182"/>
                <a:gd name="T94" fmla="*/ 183 w 272"/>
                <a:gd name="T95" fmla="*/ 170 h 182"/>
                <a:gd name="T96" fmla="*/ 174 w 272"/>
                <a:gd name="T97" fmla="*/ 171 h 182"/>
                <a:gd name="T98" fmla="*/ 172 w 272"/>
                <a:gd name="T99" fmla="*/ 182 h 1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2"/>
                <a:gd name="T151" fmla="*/ 0 h 182"/>
                <a:gd name="T152" fmla="*/ 272 w 272"/>
                <a:gd name="T153" fmla="*/ 182 h 1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2" h="182">
                  <a:moveTo>
                    <a:pt x="172" y="182"/>
                  </a:moveTo>
                  <a:lnTo>
                    <a:pt x="148" y="181"/>
                  </a:lnTo>
                  <a:lnTo>
                    <a:pt x="123" y="179"/>
                  </a:lnTo>
                  <a:lnTo>
                    <a:pt x="99" y="177"/>
                  </a:lnTo>
                  <a:lnTo>
                    <a:pt x="74" y="175"/>
                  </a:lnTo>
                  <a:lnTo>
                    <a:pt x="52" y="173"/>
                  </a:lnTo>
                  <a:lnTo>
                    <a:pt x="32" y="170"/>
                  </a:lnTo>
                  <a:lnTo>
                    <a:pt x="14" y="166"/>
                  </a:lnTo>
                  <a:lnTo>
                    <a:pt x="0" y="163"/>
                  </a:lnTo>
                  <a:lnTo>
                    <a:pt x="6" y="151"/>
                  </a:lnTo>
                  <a:lnTo>
                    <a:pt x="11" y="137"/>
                  </a:lnTo>
                  <a:lnTo>
                    <a:pt x="12" y="121"/>
                  </a:lnTo>
                  <a:lnTo>
                    <a:pt x="10" y="106"/>
                  </a:lnTo>
                  <a:lnTo>
                    <a:pt x="6" y="87"/>
                  </a:lnTo>
                  <a:lnTo>
                    <a:pt x="6" y="64"/>
                  </a:lnTo>
                  <a:lnTo>
                    <a:pt x="10" y="43"/>
                  </a:lnTo>
                  <a:lnTo>
                    <a:pt x="21" y="28"/>
                  </a:lnTo>
                  <a:lnTo>
                    <a:pt x="29" y="23"/>
                  </a:lnTo>
                  <a:lnTo>
                    <a:pt x="41" y="18"/>
                  </a:lnTo>
                  <a:lnTo>
                    <a:pt x="56" y="15"/>
                  </a:lnTo>
                  <a:lnTo>
                    <a:pt x="71" y="10"/>
                  </a:lnTo>
                  <a:lnTo>
                    <a:pt x="89" y="7"/>
                  </a:lnTo>
                  <a:lnTo>
                    <a:pt x="106" y="5"/>
                  </a:lnTo>
                  <a:lnTo>
                    <a:pt x="124" y="3"/>
                  </a:lnTo>
                  <a:lnTo>
                    <a:pt x="142" y="2"/>
                  </a:lnTo>
                  <a:lnTo>
                    <a:pt x="161" y="0"/>
                  </a:lnTo>
                  <a:lnTo>
                    <a:pt x="183" y="2"/>
                  </a:lnTo>
                  <a:lnTo>
                    <a:pt x="204" y="3"/>
                  </a:lnTo>
                  <a:lnTo>
                    <a:pt x="226" y="6"/>
                  </a:lnTo>
                  <a:lnTo>
                    <a:pt x="243" y="13"/>
                  </a:lnTo>
                  <a:lnTo>
                    <a:pt x="259" y="21"/>
                  </a:lnTo>
                  <a:lnTo>
                    <a:pt x="269" y="32"/>
                  </a:lnTo>
                  <a:lnTo>
                    <a:pt x="272" y="48"/>
                  </a:lnTo>
                  <a:lnTo>
                    <a:pt x="272" y="61"/>
                  </a:lnTo>
                  <a:lnTo>
                    <a:pt x="271" y="72"/>
                  </a:lnTo>
                  <a:lnTo>
                    <a:pt x="269" y="81"/>
                  </a:lnTo>
                  <a:lnTo>
                    <a:pt x="265" y="90"/>
                  </a:lnTo>
                  <a:lnTo>
                    <a:pt x="258" y="103"/>
                  </a:lnTo>
                  <a:lnTo>
                    <a:pt x="250" y="118"/>
                  </a:lnTo>
                  <a:lnTo>
                    <a:pt x="247" y="133"/>
                  </a:lnTo>
                  <a:lnTo>
                    <a:pt x="251" y="149"/>
                  </a:lnTo>
                  <a:lnTo>
                    <a:pt x="247" y="154"/>
                  </a:lnTo>
                  <a:lnTo>
                    <a:pt x="239" y="157"/>
                  </a:lnTo>
                  <a:lnTo>
                    <a:pt x="228" y="162"/>
                  </a:lnTo>
                  <a:lnTo>
                    <a:pt x="217" y="164"/>
                  </a:lnTo>
                  <a:lnTo>
                    <a:pt x="205" y="167"/>
                  </a:lnTo>
                  <a:lnTo>
                    <a:pt x="193" y="168"/>
                  </a:lnTo>
                  <a:lnTo>
                    <a:pt x="183" y="170"/>
                  </a:lnTo>
                  <a:lnTo>
                    <a:pt x="174" y="171"/>
                  </a:lnTo>
                  <a:lnTo>
                    <a:pt x="172" y="1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4" name="Freeform 161"/>
            <p:cNvSpPr>
              <a:spLocks/>
            </p:cNvSpPr>
            <p:nvPr/>
          </p:nvSpPr>
          <p:spPr bwMode="auto">
            <a:xfrm>
              <a:off x="4773" y="3477"/>
              <a:ext cx="137" cy="37"/>
            </a:xfrm>
            <a:custGeom>
              <a:avLst/>
              <a:gdLst>
                <a:gd name="T0" fmla="*/ 0 w 137"/>
                <a:gd name="T1" fmla="*/ 37 h 37"/>
                <a:gd name="T2" fmla="*/ 6 w 137"/>
                <a:gd name="T3" fmla="*/ 24 h 37"/>
                <a:gd name="T4" fmla="*/ 21 w 137"/>
                <a:gd name="T5" fmla="*/ 13 h 37"/>
                <a:gd name="T6" fmla="*/ 40 w 137"/>
                <a:gd name="T7" fmla="*/ 5 h 37"/>
                <a:gd name="T8" fmla="*/ 62 w 137"/>
                <a:gd name="T9" fmla="*/ 1 h 37"/>
                <a:gd name="T10" fmla="*/ 86 w 137"/>
                <a:gd name="T11" fmla="*/ 0 h 37"/>
                <a:gd name="T12" fmla="*/ 107 w 137"/>
                <a:gd name="T13" fmla="*/ 3 h 37"/>
                <a:gd name="T14" fmla="*/ 126 w 137"/>
                <a:gd name="T15" fmla="*/ 11 h 37"/>
                <a:gd name="T16" fmla="*/ 137 w 137"/>
                <a:gd name="T17" fmla="*/ 24 h 37"/>
                <a:gd name="T18" fmla="*/ 121 w 137"/>
                <a:gd name="T19" fmla="*/ 18 h 37"/>
                <a:gd name="T20" fmla="*/ 104 w 137"/>
                <a:gd name="T21" fmla="*/ 16 h 37"/>
                <a:gd name="T22" fmla="*/ 84 w 137"/>
                <a:gd name="T23" fmla="*/ 17 h 37"/>
                <a:gd name="T24" fmla="*/ 64 w 137"/>
                <a:gd name="T25" fmla="*/ 19 h 37"/>
                <a:gd name="T26" fmla="*/ 45 w 137"/>
                <a:gd name="T27" fmla="*/ 23 h 37"/>
                <a:gd name="T28" fmla="*/ 27 w 137"/>
                <a:gd name="T29" fmla="*/ 28 h 37"/>
                <a:gd name="T30" fmla="*/ 12 w 137"/>
                <a:gd name="T31" fmla="*/ 33 h 37"/>
                <a:gd name="T32" fmla="*/ 0 w 137"/>
                <a:gd name="T33" fmla="*/ 37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7"/>
                <a:gd name="T53" fmla="*/ 137 w 1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7">
                  <a:moveTo>
                    <a:pt x="0" y="37"/>
                  </a:moveTo>
                  <a:lnTo>
                    <a:pt x="6" y="24"/>
                  </a:lnTo>
                  <a:lnTo>
                    <a:pt x="21" y="13"/>
                  </a:lnTo>
                  <a:lnTo>
                    <a:pt x="40" y="5"/>
                  </a:lnTo>
                  <a:lnTo>
                    <a:pt x="62" y="1"/>
                  </a:lnTo>
                  <a:lnTo>
                    <a:pt x="86" y="0"/>
                  </a:lnTo>
                  <a:lnTo>
                    <a:pt x="107" y="3"/>
                  </a:lnTo>
                  <a:lnTo>
                    <a:pt x="126" y="11"/>
                  </a:lnTo>
                  <a:lnTo>
                    <a:pt x="137" y="24"/>
                  </a:lnTo>
                  <a:lnTo>
                    <a:pt x="121" y="18"/>
                  </a:lnTo>
                  <a:lnTo>
                    <a:pt x="104" y="16"/>
                  </a:lnTo>
                  <a:lnTo>
                    <a:pt x="84" y="17"/>
                  </a:lnTo>
                  <a:lnTo>
                    <a:pt x="64" y="19"/>
                  </a:lnTo>
                  <a:lnTo>
                    <a:pt x="45" y="23"/>
                  </a:lnTo>
                  <a:lnTo>
                    <a:pt x="27" y="28"/>
                  </a:lnTo>
                  <a:lnTo>
                    <a:pt x="12" y="3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5" name="Freeform 162"/>
            <p:cNvSpPr>
              <a:spLocks/>
            </p:cNvSpPr>
            <p:nvPr/>
          </p:nvSpPr>
          <p:spPr bwMode="auto">
            <a:xfrm>
              <a:off x="4749" y="3422"/>
              <a:ext cx="135" cy="46"/>
            </a:xfrm>
            <a:custGeom>
              <a:avLst/>
              <a:gdLst>
                <a:gd name="T0" fmla="*/ 0 w 135"/>
                <a:gd name="T1" fmla="*/ 46 h 46"/>
                <a:gd name="T2" fmla="*/ 4 w 135"/>
                <a:gd name="T3" fmla="*/ 32 h 46"/>
                <a:gd name="T4" fmla="*/ 14 w 135"/>
                <a:gd name="T5" fmla="*/ 20 h 46"/>
                <a:gd name="T6" fmla="*/ 28 w 135"/>
                <a:gd name="T7" fmla="*/ 10 h 46"/>
                <a:gd name="T8" fmla="*/ 47 w 135"/>
                <a:gd name="T9" fmla="*/ 3 h 46"/>
                <a:gd name="T10" fmla="*/ 68 w 135"/>
                <a:gd name="T11" fmla="*/ 0 h 46"/>
                <a:gd name="T12" fmla="*/ 90 w 135"/>
                <a:gd name="T13" fmla="*/ 1 h 46"/>
                <a:gd name="T14" fmla="*/ 113 w 135"/>
                <a:gd name="T15" fmla="*/ 5 h 46"/>
                <a:gd name="T16" fmla="*/ 135 w 135"/>
                <a:gd name="T17" fmla="*/ 15 h 46"/>
                <a:gd name="T18" fmla="*/ 117 w 135"/>
                <a:gd name="T19" fmla="*/ 14 h 46"/>
                <a:gd name="T20" fmla="*/ 99 w 135"/>
                <a:gd name="T21" fmla="*/ 15 h 46"/>
                <a:gd name="T22" fmla="*/ 81 w 135"/>
                <a:gd name="T23" fmla="*/ 17 h 46"/>
                <a:gd name="T24" fmla="*/ 62 w 135"/>
                <a:gd name="T25" fmla="*/ 21 h 46"/>
                <a:gd name="T26" fmla="*/ 45 w 135"/>
                <a:gd name="T27" fmla="*/ 25 h 46"/>
                <a:gd name="T28" fmla="*/ 28 w 135"/>
                <a:gd name="T29" fmla="*/ 32 h 46"/>
                <a:gd name="T30" fmla="*/ 13 w 135"/>
                <a:gd name="T31" fmla="*/ 38 h 46"/>
                <a:gd name="T32" fmla="*/ 0 w 135"/>
                <a:gd name="T33" fmla="*/ 46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46"/>
                <a:gd name="T53" fmla="*/ 135 w 135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46">
                  <a:moveTo>
                    <a:pt x="0" y="46"/>
                  </a:moveTo>
                  <a:lnTo>
                    <a:pt x="4" y="32"/>
                  </a:lnTo>
                  <a:lnTo>
                    <a:pt x="14" y="20"/>
                  </a:lnTo>
                  <a:lnTo>
                    <a:pt x="28" y="10"/>
                  </a:lnTo>
                  <a:lnTo>
                    <a:pt x="47" y="3"/>
                  </a:lnTo>
                  <a:lnTo>
                    <a:pt x="68" y="0"/>
                  </a:lnTo>
                  <a:lnTo>
                    <a:pt x="90" y="1"/>
                  </a:lnTo>
                  <a:lnTo>
                    <a:pt x="113" y="5"/>
                  </a:lnTo>
                  <a:lnTo>
                    <a:pt x="135" y="15"/>
                  </a:lnTo>
                  <a:lnTo>
                    <a:pt x="117" y="14"/>
                  </a:lnTo>
                  <a:lnTo>
                    <a:pt x="99" y="15"/>
                  </a:lnTo>
                  <a:lnTo>
                    <a:pt x="81" y="17"/>
                  </a:lnTo>
                  <a:lnTo>
                    <a:pt x="62" y="21"/>
                  </a:lnTo>
                  <a:lnTo>
                    <a:pt x="45" y="25"/>
                  </a:lnTo>
                  <a:lnTo>
                    <a:pt x="28" y="32"/>
                  </a:lnTo>
                  <a:lnTo>
                    <a:pt x="13" y="38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6" name="Freeform 163"/>
            <p:cNvSpPr>
              <a:spLocks/>
            </p:cNvSpPr>
            <p:nvPr/>
          </p:nvSpPr>
          <p:spPr bwMode="auto">
            <a:xfrm>
              <a:off x="4706" y="3379"/>
              <a:ext cx="123" cy="44"/>
            </a:xfrm>
            <a:custGeom>
              <a:avLst/>
              <a:gdLst>
                <a:gd name="T0" fmla="*/ 3 w 123"/>
                <a:gd name="T1" fmla="*/ 44 h 44"/>
                <a:gd name="T2" fmla="*/ 0 w 123"/>
                <a:gd name="T3" fmla="*/ 32 h 44"/>
                <a:gd name="T4" fmla="*/ 8 w 123"/>
                <a:gd name="T5" fmla="*/ 20 h 44"/>
                <a:gd name="T6" fmla="*/ 24 w 123"/>
                <a:gd name="T7" fmla="*/ 11 h 44"/>
                <a:gd name="T8" fmla="*/ 45 w 123"/>
                <a:gd name="T9" fmla="*/ 4 h 44"/>
                <a:gd name="T10" fmla="*/ 68 w 123"/>
                <a:gd name="T11" fmla="*/ 1 h 44"/>
                <a:gd name="T12" fmla="*/ 90 w 123"/>
                <a:gd name="T13" fmla="*/ 0 h 44"/>
                <a:gd name="T14" fmla="*/ 109 w 123"/>
                <a:gd name="T15" fmla="*/ 3 h 44"/>
                <a:gd name="T16" fmla="*/ 123 w 123"/>
                <a:gd name="T17" fmla="*/ 11 h 44"/>
                <a:gd name="T18" fmla="*/ 106 w 123"/>
                <a:gd name="T19" fmla="*/ 11 h 44"/>
                <a:gd name="T20" fmla="*/ 88 w 123"/>
                <a:gd name="T21" fmla="*/ 13 h 44"/>
                <a:gd name="T22" fmla="*/ 70 w 123"/>
                <a:gd name="T23" fmla="*/ 16 h 44"/>
                <a:gd name="T24" fmla="*/ 53 w 123"/>
                <a:gd name="T25" fmla="*/ 21 h 44"/>
                <a:gd name="T26" fmla="*/ 37 w 123"/>
                <a:gd name="T27" fmla="*/ 26 h 44"/>
                <a:gd name="T28" fmla="*/ 24 w 123"/>
                <a:gd name="T29" fmla="*/ 32 h 44"/>
                <a:gd name="T30" fmla="*/ 12 w 123"/>
                <a:gd name="T31" fmla="*/ 38 h 44"/>
                <a:gd name="T32" fmla="*/ 3 w 123"/>
                <a:gd name="T33" fmla="*/ 44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3"/>
                <a:gd name="T52" fmla="*/ 0 h 44"/>
                <a:gd name="T53" fmla="*/ 123 w 123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3" h="44">
                  <a:moveTo>
                    <a:pt x="3" y="44"/>
                  </a:moveTo>
                  <a:lnTo>
                    <a:pt x="0" y="32"/>
                  </a:lnTo>
                  <a:lnTo>
                    <a:pt x="8" y="20"/>
                  </a:lnTo>
                  <a:lnTo>
                    <a:pt x="24" y="11"/>
                  </a:lnTo>
                  <a:lnTo>
                    <a:pt x="45" y="4"/>
                  </a:lnTo>
                  <a:lnTo>
                    <a:pt x="68" y="1"/>
                  </a:lnTo>
                  <a:lnTo>
                    <a:pt x="90" y="0"/>
                  </a:lnTo>
                  <a:lnTo>
                    <a:pt x="109" y="3"/>
                  </a:lnTo>
                  <a:lnTo>
                    <a:pt x="123" y="11"/>
                  </a:lnTo>
                  <a:lnTo>
                    <a:pt x="106" y="11"/>
                  </a:lnTo>
                  <a:lnTo>
                    <a:pt x="88" y="13"/>
                  </a:lnTo>
                  <a:lnTo>
                    <a:pt x="70" y="16"/>
                  </a:lnTo>
                  <a:lnTo>
                    <a:pt x="53" y="21"/>
                  </a:lnTo>
                  <a:lnTo>
                    <a:pt x="37" y="26"/>
                  </a:lnTo>
                  <a:lnTo>
                    <a:pt x="24" y="32"/>
                  </a:lnTo>
                  <a:lnTo>
                    <a:pt x="12" y="38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7" name="Freeform 164"/>
            <p:cNvSpPr>
              <a:spLocks/>
            </p:cNvSpPr>
            <p:nvPr/>
          </p:nvSpPr>
          <p:spPr bwMode="auto">
            <a:xfrm>
              <a:off x="4637" y="3454"/>
              <a:ext cx="62" cy="92"/>
            </a:xfrm>
            <a:custGeom>
              <a:avLst/>
              <a:gdLst>
                <a:gd name="T0" fmla="*/ 3 w 62"/>
                <a:gd name="T1" fmla="*/ 0 h 92"/>
                <a:gd name="T2" fmla="*/ 7 w 62"/>
                <a:gd name="T3" fmla="*/ 5 h 92"/>
                <a:gd name="T4" fmla="*/ 15 w 62"/>
                <a:gd name="T5" fmla="*/ 15 h 92"/>
                <a:gd name="T6" fmla="*/ 25 w 62"/>
                <a:gd name="T7" fmla="*/ 27 h 92"/>
                <a:gd name="T8" fmla="*/ 36 w 62"/>
                <a:gd name="T9" fmla="*/ 39 h 92"/>
                <a:gd name="T10" fmla="*/ 46 w 62"/>
                <a:gd name="T11" fmla="*/ 51 h 92"/>
                <a:gd name="T12" fmla="*/ 54 w 62"/>
                <a:gd name="T13" fmla="*/ 62 h 92"/>
                <a:gd name="T14" fmla="*/ 60 w 62"/>
                <a:gd name="T15" fmla="*/ 70 h 92"/>
                <a:gd name="T16" fmla="*/ 62 w 62"/>
                <a:gd name="T17" fmla="*/ 72 h 92"/>
                <a:gd name="T18" fmla="*/ 60 w 62"/>
                <a:gd name="T19" fmla="*/ 92 h 92"/>
                <a:gd name="T20" fmla="*/ 53 w 62"/>
                <a:gd name="T21" fmla="*/ 86 h 92"/>
                <a:gd name="T22" fmla="*/ 46 w 62"/>
                <a:gd name="T23" fmla="*/ 79 h 92"/>
                <a:gd name="T24" fmla="*/ 36 w 62"/>
                <a:gd name="T25" fmla="*/ 69 h 92"/>
                <a:gd name="T26" fmla="*/ 25 w 62"/>
                <a:gd name="T27" fmla="*/ 60 h 92"/>
                <a:gd name="T28" fmla="*/ 16 w 62"/>
                <a:gd name="T29" fmla="*/ 50 h 92"/>
                <a:gd name="T30" fmla="*/ 7 w 62"/>
                <a:gd name="T31" fmla="*/ 44 h 92"/>
                <a:gd name="T32" fmla="*/ 2 w 62"/>
                <a:gd name="T33" fmla="*/ 38 h 92"/>
                <a:gd name="T34" fmla="*/ 0 w 62"/>
                <a:gd name="T35" fmla="*/ 36 h 92"/>
                <a:gd name="T36" fmla="*/ 3 w 62"/>
                <a:gd name="T37" fmla="*/ 0 h 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"/>
                <a:gd name="T58" fmla="*/ 0 h 92"/>
                <a:gd name="T59" fmla="*/ 62 w 62"/>
                <a:gd name="T60" fmla="*/ 92 h 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" h="92">
                  <a:moveTo>
                    <a:pt x="3" y="0"/>
                  </a:moveTo>
                  <a:lnTo>
                    <a:pt x="7" y="5"/>
                  </a:lnTo>
                  <a:lnTo>
                    <a:pt x="15" y="15"/>
                  </a:lnTo>
                  <a:lnTo>
                    <a:pt x="25" y="27"/>
                  </a:lnTo>
                  <a:lnTo>
                    <a:pt x="36" y="39"/>
                  </a:lnTo>
                  <a:lnTo>
                    <a:pt x="46" y="51"/>
                  </a:lnTo>
                  <a:lnTo>
                    <a:pt x="54" y="62"/>
                  </a:lnTo>
                  <a:lnTo>
                    <a:pt x="60" y="70"/>
                  </a:lnTo>
                  <a:lnTo>
                    <a:pt x="62" y="72"/>
                  </a:lnTo>
                  <a:lnTo>
                    <a:pt x="60" y="92"/>
                  </a:lnTo>
                  <a:lnTo>
                    <a:pt x="53" y="86"/>
                  </a:lnTo>
                  <a:lnTo>
                    <a:pt x="46" y="79"/>
                  </a:lnTo>
                  <a:lnTo>
                    <a:pt x="36" y="69"/>
                  </a:lnTo>
                  <a:lnTo>
                    <a:pt x="25" y="60"/>
                  </a:lnTo>
                  <a:lnTo>
                    <a:pt x="16" y="50"/>
                  </a:lnTo>
                  <a:lnTo>
                    <a:pt x="7" y="44"/>
                  </a:lnTo>
                  <a:lnTo>
                    <a:pt x="2" y="38"/>
                  </a:lnTo>
                  <a:lnTo>
                    <a:pt x="0" y="3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8" name="Freeform 165"/>
            <p:cNvSpPr>
              <a:spLocks/>
            </p:cNvSpPr>
            <p:nvPr/>
          </p:nvSpPr>
          <p:spPr bwMode="auto">
            <a:xfrm>
              <a:off x="4593" y="3490"/>
              <a:ext cx="19" cy="30"/>
            </a:xfrm>
            <a:custGeom>
              <a:avLst/>
              <a:gdLst>
                <a:gd name="T0" fmla="*/ 0 w 19"/>
                <a:gd name="T1" fmla="*/ 30 h 30"/>
                <a:gd name="T2" fmla="*/ 6 w 19"/>
                <a:gd name="T3" fmla="*/ 20 h 30"/>
                <a:gd name="T4" fmla="*/ 12 w 19"/>
                <a:gd name="T5" fmla="*/ 12 h 30"/>
                <a:gd name="T6" fmla="*/ 16 w 19"/>
                <a:gd name="T7" fmla="*/ 5 h 30"/>
                <a:gd name="T8" fmla="*/ 19 w 19"/>
                <a:gd name="T9" fmla="*/ 0 h 30"/>
                <a:gd name="T10" fmla="*/ 0 w 19"/>
                <a:gd name="T11" fmla="*/ 3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30"/>
                <a:gd name="T20" fmla="*/ 19 w 19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30">
                  <a:moveTo>
                    <a:pt x="0" y="30"/>
                  </a:moveTo>
                  <a:lnTo>
                    <a:pt x="6" y="20"/>
                  </a:lnTo>
                  <a:lnTo>
                    <a:pt x="12" y="12"/>
                  </a:lnTo>
                  <a:lnTo>
                    <a:pt x="16" y="5"/>
                  </a:lnTo>
                  <a:lnTo>
                    <a:pt x="19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59" name="Freeform 166"/>
            <p:cNvSpPr>
              <a:spLocks/>
            </p:cNvSpPr>
            <p:nvPr/>
          </p:nvSpPr>
          <p:spPr bwMode="auto">
            <a:xfrm>
              <a:off x="4515" y="3728"/>
              <a:ext cx="282" cy="170"/>
            </a:xfrm>
            <a:custGeom>
              <a:avLst/>
              <a:gdLst>
                <a:gd name="T0" fmla="*/ 66 w 282"/>
                <a:gd name="T1" fmla="*/ 17 h 170"/>
                <a:gd name="T2" fmla="*/ 74 w 282"/>
                <a:gd name="T3" fmla="*/ 8 h 170"/>
                <a:gd name="T4" fmla="*/ 82 w 282"/>
                <a:gd name="T5" fmla="*/ 2 h 170"/>
                <a:gd name="T6" fmla="*/ 92 w 282"/>
                <a:gd name="T7" fmla="*/ 0 h 170"/>
                <a:gd name="T8" fmla="*/ 103 w 282"/>
                <a:gd name="T9" fmla="*/ 1 h 170"/>
                <a:gd name="T10" fmla="*/ 115 w 282"/>
                <a:gd name="T11" fmla="*/ 7 h 170"/>
                <a:gd name="T12" fmla="*/ 124 w 282"/>
                <a:gd name="T13" fmla="*/ 16 h 170"/>
                <a:gd name="T14" fmla="*/ 135 w 282"/>
                <a:gd name="T15" fmla="*/ 18 h 170"/>
                <a:gd name="T16" fmla="*/ 146 w 282"/>
                <a:gd name="T17" fmla="*/ 20 h 170"/>
                <a:gd name="T18" fmla="*/ 156 w 282"/>
                <a:gd name="T19" fmla="*/ 23 h 170"/>
                <a:gd name="T20" fmla="*/ 168 w 282"/>
                <a:gd name="T21" fmla="*/ 27 h 170"/>
                <a:gd name="T22" fmla="*/ 179 w 282"/>
                <a:gd name="T23" fmla="*/ 31 h 170"/>
                <a:gd name="T24" fmla="*/ 189 w 282"/>
                <a:gd name="T25" fmla="*/ 34 h 170"/>
                <a:gd name="T26" fmla="*/ 197 w 282"/>
                <a:gd name="T27" fmla="*/ 39 h 170"/>
                <a:gd name="T28" fmla="*/ 209 w 282"/>
                <a:gd name="T29" fmla="*/ 44 h 170"/>
                <a:gd name="T30" fmla="*/ 234 w 282"/>
                <a:gd name="T31" fmla="*/ 54 h 170"/>
                <a:gd name="T32" fmla="*/ 261 w 282"/>
                <a:gd name="T33" fmla="*/ 66 h 170"/>
                <a:gd name="T34" fmla="*/ 280 w 282"/>
                <a:gd name="T35" fmla="*/ 77 h 170"/>
                <a:gd name="T36" fmla="*/ 280 w 282"/>
                <a:gd name="T37" fmla="*/ 90 h 170"/>
                <a:gd name="T38" fmla="*/ 264 w 282"/>
                <a:gd name="T39" fmla="*/ 114 h 170"/>
                <a:gd name="T40" fmla="*/ 240 w 282"/>
                <a:gd name="T41" fmla="*/ 143 h 170"/>
                <a:gd name="T42" fmla="*/ 213 w 282"/>
                <a:gd name="T43" fmla="*/ 165 h 170"/>
                <a:gd name="T44" fmla="*/ 190 w 282"/>
                <a:gd name="T45" fmla="*/ 170 h 170"/>
                <a:gd name="T46" fmla="*/ 165 w 282"/>
                <a:gd name="T47" fmla="*/ 170 h 170"/>
                <a:gd name="T48" fmla="*/ 137 w 282"/>
                <a:gd name="T49" fmla="*/ 166 h 170"/>
                <a:gd name="T50" fmla="*/ 106 w 282"/>
                <a:gd name="T51" fmla="*/ 159 h 170"/>
                <a:gd name="T52" fmla="*/ 77 w 282"/>
                <a:gd name="T53" fmla="*/ 151 h 170"/>
                <a:gd name="T54" fmla="*/ 49 w 282"/>
                <a:gd name="T55" fmla="*/ 140 h 170"/>
                <a:gd name="T56" fmla="*/ 27 w 282"/>
                <a:gd name="T57" fmla="*/ 126 h 170"/>
                <a:gd name="T58" fmla="*/ 11 w 282"/>
                <a:gd name="T59" fmla="*/ 112 h 170"/>
                <a:gd name="T60" fmla="*/ 1 w 282"/>
                <a:gd name="T61" fmla="*/ 94 h 170"/>
                <a:gd name="T62" fmla="*/ 2 w 282"/>
                <a:gd name="T63" fmla="*/ 64 h 170"/>
                <a:gd name="T64" fmla="*/ 15 w 282"/>
                <a:gd name="T65" fmla="*/ 44 h 170"/>
                <a:gd name="T66" fmla="*/ 28 w 282"/>
                <a:gd name="T67" fmla="*/ 39 h 170"/>
                <a:gd name="T68" fmla="*/ 44 w 282"/>
                <a:gd name="T69" fmla="*/ 33 h 170"/>
                <a:gd name="T70" fmla="*/ 57 w 282"/>
                <a:gd name="T71" fmla="*/ 27 h 17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82"/>
                <a:gd name="T109" fmla="*/ 0 h 170"/>
                <a:gd name="T110" fmla="*/ 282 w 282"/>
                <a:gd name="T111" fmla="*/ 170 h 17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82" h="170">
                  <a:moveTo>
                    <a:pt x="62" y="21"/>
                  </a:moveTo>
                  <a:lnTo>
                    <a:pt x="66" y="17"/>
                  </a:lnTo>
                  <a:lnTo>
                    <a:pt x="70" y="12"/>
                  </a:lnTo>
                  <a:lnTo>
                    <a:pt x="74" y="8"/>
                  </a:lnTo>
                  <a:lnTo>
                    <a:pt x="78" y="6"/>
                  </a:lnTo>
                  <a:lnTo>
                    <a:pt x="82" y="2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3" y="1"/>
                  </a:lnTo>
                  <a:lnTo>
                    <a:pt x="109" y="2"/>
                  </a:lnTo>
                  <a:lnTo>
                    <a:pt x="115" y="7"/>
                  </a:lnTo>
                  <a:lnTo>
                    <a:pt x="118" y="14"/>
                  </a:lnTo>
                  <a:lnTo>
                    <a:pt x="124" y="16"/>
                  </a:lnTo>
                  <a:lnTo>
                    <a:pt x="129" y="17"/>
                  </a:lnTo>
                  <a:lnTo>
                    <a:pt x="135" y="18"/>
                  </a:lnTo>
                  <a:lnTo>
                    <a:pt x="140" y="19"/>
                  </a:lnTo>
                  <a:lnTo>
                    <a:pt x="146" y="20"/>
                  </a:lnTo>
                  <a:lnTo>
                    <a:pt x="151" y="21"/>
                  </a:lnTo>
                  <a:lnTo>
                    <a:pt x="156" y="23"/>
                  </a:lnTo>
                  <a:lnTo>
                    <a:pt x="161" y="24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9" y="31"/>
                  </a:lnTo>
                  <a:lnTo>
                    <a:pt x="184" y="32"/>
                  </a:lnTo>
                  <a:lnTo>
                    <a:pt x="189" y="34"/>
                  </a:lnTo>
                  <a:lnTo>
                    <a:pt x="193" y="36"/>
                  </a:lnTo>
                  <a:lnTo>
                    <a:pt x="197" y="39"/>
                  </a:lnTo>
                  <a:lnTo>
                    <a:pt x="201" y="41"/>
                  </a:lnTo>
                  <a:lnTo>
                    <a:pt x="209" y="44"/>
                  </a:lnTo>
                  <a:lnTo>
                    <a:pt x="220" y="48"/>
                  </a:lnTo>
                  <a:lnTo>
                    <a:pt x="234" y="54"/>
                  </a:lnTo>
                  <a:lnTo>
                    <a:pt x="248" y="59"/>
                  </a:lnTo>
                  <a:lnTo>
                    <a:pt x="261" y="66"/>
                  </a:lnTo>
                  <a:lnTo>
                    <a:pt x="272" y="72"/>
                  </a:lnTo>
                  <a:lnTo>
                    <a:pt x="280" y="77"/>
                  </a:lnTo>
                  <a:lnTo>
                    <a:pt x="282" y="83"/>
                  </a:lnTo>
                  <a:lnTo>
                    <a:pt x="280" y="90"/>
                  </a:lnTo>
                  <a:lnTo>
                    <a:pt x="273" y="101"/>
                  </a:lnTo>
                  <a:lnTo>
                    <a:pt x="264" y="114"/>
                  </a:lnTo>
                  <a:lnTo>
                    <a:pt x="252" y="129"/>
                  </a:lnTo>
                  <a:lnTo>
                    <a:pt x="240" y="143"/>
                  </a:lnTo>
                  <a:lnTo>
                    <a:pt x="226" y="155"/>
                  </a:lnTo>
                  <a:lnTo>
                    <a:pt x="213" y="165"/>
                  </a:lnTo>
                  <a:lnTo>
                    <a:pt x="199" y="169"/>
                  </a:lnTo>
                  <a:lnTo>
                    <a:pt x="190" y="170"/>
                  </a:lnTo>
                  <a:lnTo>
                    <a:pt x="178" y="170"/>
                  </a:lnTo>
                  <a:lnTo>
                    <a:pt x="165" y="170"/>
                  </a:lnTo>
                  <a:lnTo>
                    <a:pt x="151" y="168"/>
                  </a:lnTo>
                  <a:lnTo>
                    <a:pt x="137" y="166"/>
                  </a:lnTo>
                  <a:lnTo>
                    <a:pt x="122" y="164"/>
                  </a:lnTo>
                  <a:lnTo>
                    <a:pt x="106" y="159"/>
                  </a:lnTo>
                  <a:lnTo>
                    <a:pt x="92" y="155"/>
                  </a:lnTo>
                  <a:lnTo>
                    <a:pt x="77" y="151"/>
                  </a:lnTo>
                  <a:lnTo>
                    <a:pt x="62" y="145"/>
                  </a:lnTo>
                  <a:lnTo>
                    <a:pt x="49" y="140"/>
                  </a:lnTo>
                  <a:lnTo>
                    <a:pt x="37" y="133"/>
                  </a:lnTo>
                  <a:lnTo>
                    <a:pt x="27" y="126"/>
                  </a:lnTo>
                  <a:lnTo>
                    <a:pt x="17" y="119"/>
                  </a:lnTo>
                  <a:lnTo>
                    <a:pt x="11" y="112"/>
                  </a:lnTo>
                  <a:lnTo>
                    <a:pt x="5" y="105"/>
                  </a:lnTo>
                  <a:lnTo>
                    <a:pt x="1" y="94"/>
                  </a:lnTo>
                  <a:lnTo>
                    <a:pt x="0" y="79"/>
                  </a:lnTo>
                  <a:lnTo>
                    <a:pt x="2" y="64"/>
                  </a:lnTo>
                  <a:lnTo>
                    <a:pt x="11" y="48"/>
                  </a:lnTo>
                  <a:lnTo>
                    <a:pt x="15" y="44"/>
                  </a:lnTo>
                  <a:lnTo>
                    <a:pt x="22" y="41"/>
                  </a:lnTo>
                  <a:lnTo>
                    <a:pt x="28" y="39"/>
                  </a:lnTo>
                  <a:lnTo>
                    <a:pt x="36" y="36"/>
                  </a:lnTo>
                  <a:lnTo>
                    <a:pt x="44" y="33"/>
                  </a:lnTo>
                  <a:lnTo>
                    <a:pt x="50" y="31"/>
                  </a:lnTo>
                  <a:lnTo>
                    <a:pt x="57" y="27"/>
                  </a:lnTo>
                  <a:lnTo>
                    <a:pt x="62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60" name="Freeform 167"/>
            <p:cNvSpPr>
              <a:spLocks/>
            </p:cNvSpPr>
            <p:nvPr/>
          </p:nvSpPr>
          <p:spPr bwMode="auto">
            <a:xfrm>
              <a:off x="4541" y="3728"/>
              <a:ext cx="215" cy="148"/>
            </a:xfrm>
            <a:custGeom>
              <a:avLst/>
              <a:gdLst>
                <a:gd name="T0" fmla="*/ 135 w 215"/>
                <a:gd name="T1" fmla="*/ 24 h 148"/>
                <a:gd name="T2" fmla="*/ 130 w 215"/>
                <a:gd name="T3" fmla="*/ 23 h 148"/>
                <a:gd name="T4" fmla="*/ 125 w 215"/>
                <a:gd name="T5" fmla="*/ 21 h 148"/>
                <a:gd name="T6" fmla="*/ 120 w 215"/>
                <a:gd name="T7" fmla="*/ 20 h 148"/>
                <a:gd name="T8" fmla="*/ 114 w 215"/>
                <a:gd name="T9" fmla="*/ 19 h 148"/>
                <a:gd name="T10" fmla="*/ 109 w 215"/>
                <a:gd name="T11" fmla="*/ 18 h 148"/>
                <a:gd name="T12" fmla="*/ 103 w 215"/>
                <a:gd name="T13" fmla="*/ 17 h 148"/>
                <a:gd name="T14" fmla="*/ 98 w 215"/>
                <a:gd name="T15" fmla="*/ 16 h 148"/>
                <a:gd name="T16" fmla="*/ 92 w 215"/>
                <a:gd name="T17" fmla="*/ 14 h 148"/>
                <a:gd name="T18" fmla="*/ 89 w 215"/>
                <a:gd name="T19" fmla="*/ 7 h 148"/>
                <a:gd name="T20" fmla="*/ 83 w 215"/>
                <a:gd name="T21" fmla="*/ 2 h 148"/>
                <a:gd name="T22" fmla="*/ 77 w 215"/>
                <a:gd name="T23" fmla="*/ 1 h 148"/>
                <a:gd name="T24" fmla="*/ 70 w 215"/>
                <a:gd name="T25" fmla="*/ 0 h 148"/>
                <a:gd name="T26" fmla="*/ 63 w 215"/>
                <a:gd name="T27" fmla="*/ 5 h 148"/>
                <a:gd name="T28" fmla="*/ 58 w 215"/>
                <a:gd name="T29" fmla="*/ 10 h 148"/>
                <a:gd name="T30" fmla="*/ 54 w 215"/>
                <a:gd name="T31" fmla="*/ 17 h 148"/>
                <a:gd name="T32" fmla="*/ 52 w 215"/>
                <a:gd name="T33" fmla="*/ 23 h 148"/>
                <a:gd name="T34" fmla="*/ 49 w 215"/>
                <a:gd name="T35" fmla="*/ 28 h 148"/>
                <a:gd name="T36" fmla="*/ 45 w 215"/>
                <a:gd name="T37" fmla="*/ 32 h 148"/>
                <a:gd name="T38" fmla="*/ 38 w 215"/>
                <a:gd name="T39" fmla="*/ 35 h 148"/>
                <a:gd name="T40" fmla="*/ 32 w 215"/>
                <a:gd name="T41" fmla="*/ 38 h 148"/>
                <a:gd name="T42" fmla="*/ 28 w 215"/>
                <a:gd name="T43" fmla="*/ 40 h 148"/>
                <a:gd name="T44" fmla="*/ 22 w 215"/>
                <a:gd name="T45" fmla="*/ 42 h 148"/>
                <a:gd name="T46" fmla="*/ 15 w 215"/>
                <a:gd name="T47" fmla="*/ 46 h 148"/>
                <a:gd name="T48" fmla="*/ 10 w 215"/>
                <a:gd name="T49" fmla="*/ 52 h 148"/>
                <a:gd name="T50" fmla="*/ 4 w 215"/>
                <a:gd name="T51" fmla="*/ 58 h 148"/>
                <a:gd name="T52" fmla="*/ 1 w 215"/>
                <a:gd name="T53" fmla="*/ 64 h 148"/>
                <a:gd name="T54" fmla="*/ 0 w 215"/>
                <a:gd name="T55" fmla="*/ 70 h 148"/>
                <a:gd name="T56" fmla="*/ 1 w 215"/>
                <a:gd name="T57" fmla="*/ 77 h 148"/>
                <a:gd name="T58" fmla="*/ 9 w 215"/>
                <a:gd name="T59" fmla="*/ 85 h 148"/>
                <a:gd name="T60" fmla="*/ 25 w 215"/>
                <a:gd name="T61" fmla="*/ 96 h 148"/>
                <a:gd name="T62" fmla="*/ 48 w 215"/>
                <a:gd name="T63" fmla="*/ 108 h 148"/>
                <a:gd name="T64" fmla="*/ 75 w 215"/>
                <a:gd name="T65" fmla="*/ 121 h 148"/>
                <a:gd name="T66" fmla="*/ 102 w 215"/>
                <a:gd name="T67" fmla="*/ 133 h 148"/>
                <a:gd name="T68" fmla="*/ 130 w 215"/>
                <a:gd name="T69" fmla="*/ 142 h 148"/>
                <a:gd name="T70" fmla="*/ 153 w 215"/>
                <a:gd name="T71" fmla="*/ 148 h 148"/>
                <a:gd name="T72" fmla="*/ 169 w 215"/>
                <a:gd name="T73" fmla="*/ 148 h 148"/>
                <a:gd name="T74" fmla="*/ 173 w 215"/>
                <a:gd name="T75" fmla="*/ 147 h 148"/>
                <a:gd name="T76" fmla="*/ 179 w 215"/>
                <a:gd name="T77" fmla="*/ 145 h 148"/>
                <a:gd name="T78" fmla="*/ 184 w 215"/>
                <a:gd name="T79" fmla="*/ 142 h 148"/>
                <a:gd name="T80" fmla="*/ 190 w 215"/>
                <a:gd name="T81" fmla="*/ 139 h 148"/>
                <a:gd name="T82" fmla="*/ 194 w 215"/>
                <a:gd name="T83" fmla="*/ 135 h 148"/>
                <a:gd name="T84" fmla="*/ 199 w 215"/>
                <a:gd name="T85" fmla="*/ 132 h 148"/>
                <a:gd name="T86" fmla="*/ 201 w 215"/>
                <a:gd name="T87" fmla="*/ 129 h 148"/>
                <a:gd name="T88" fmla="*/ 202 w 215"/>
                <a:gd name="T89" fmla="*/ 125 h 148"/>
                <a:gd name="T90" fmla="*/ 203 w 215"/>
                <a:gd name="T91" fmla="*/ 119 h 148"/>
                <a:gd name="T92" fmla="*/ 205 w 215"/>
                <a:gd name="T93" fmla="*/ 112 h 148"/>
                <a:gd name="T94" fmla="*/ 208 w 215"/>
                <a:gd name="T95" fmla="*/ 107 h 148"/>
                <a:gd name="T96" fmla="*/ 211 w 215"/>
                <a:gd name="T97" fmla="*/ 101 h 148"/>
                <a:gd name="T98" fmla="*/ 213 w 215"/>
                <a:gd name="T99" fmla="*/ 96 h 148"/>
                <a:gd name="T100" fmla="*/ 215 w 215"/>
                <a:gd name="T101" fmla="*/ 89 h 148"/>
                <a:gd name="T102" fmla="*/ 214 w 215"/>
                <a:gd name="T103" fmla="*/ 81 h 148"/>
                <a:gd name="T104" fmla="*/ 211 w 215"/>
                <a:gd name="T105" fmla="*/ 76 h 148"/>
                <a:gd name="T106" fmla="*/ 206 w 215"/>
                <a:gd name="T107" fmla="*/ 73 h 148"/>
                <a:gd name="T108" fmla="*/ 199 w 215"/>
                <a:gd name="T109" fmla="*/ 67 h 148"/>
                <a:gd name="T110" fmla="*/ 188 w 215"/>
                <a:gd name="T111" fmla="*/ 59 h 148"/>
                <a:gd name="T112" fmla="*/ 177 w 215"/>
                <a:gd name="T113" fmla="*/ 52 h 148"/>
                <a:gd name="T114" fmla="*/ 165 w 215"/>
                <a:gd name="T115" fmla="*/ 44 h 148"/>
                <a:gd name="T116" fmla="*/ 154 w 215"/>
                <a:gd name="T117" fmla="*/ 36 h 148"/>
                <a:gd name="T118" fmla="*/ 143 w 215"/>
                <a:gd name="T119" fmla="*/ 30 h 148"/>
                <a:gd name="T120" fmla="*/ 135 w 215"/>
                <a:gd name="T121" fmla="*/ 24 h 14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"/>
                <a:gd name="T184" fmla="*/ 0 h 148"/>
                <a:gd name="T185" fmla="*/ 215 w 215"/>
                <a:gd name="T186" fmla="*/ 148 h 14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" h="148">
                  <a:moveTo>
                    <a:pt x="135" y="24"/>
                  </a:moveTo>
                  <a:lnTo>
                    <a:pt x="130" y="23"/>
                  </a:lnTo>
                  <a:lnTo>
                    <a:pt x="125" y="21"/>
                  </a:lnTo>
                  <a:lnTo>
                    <a:pt x="120" y="20"/>
                  </a:lnTo>
                  <a:lnTo>
                    <a:pt x="114" y="19"/>
                  </a:lnTo>
                  <a:lnTo>
                    <a:pt x="109" y="18"/>
                  </a:lnTo>
                  <a:lnTo>
                    <a:pt x="103" y="17"/>
                  </a:lnTo>
                  <a:lnTo>
                    <a:pt x="98" y="16"/>
                  </a:lnTo>
                  <a:lnTo>
                    <a:pt x="92" y="14"/>
                  </a:lnTo>
                  <a:lnTo>
                    <a:pt x="89" y="7"/>
                  </a:lnTo>
                  <a:lnTo>
                    <a:pt x="83" y="2"/>
                  </a:lnTo>
                  <a:lnTo>
                    <a:pt x="77" y="1"/>
                  </a:lnTo>
                  <a:lnTo>
                    <a:pt x="70" y="0"/>
                  </a:lnTo>
                  <a:lnTo>
                    <a:pt x="63" y="5"/>
                  </a:lnTo>
                  <a:lnTo>
                    <a:pt x="58" y="10"/>
                  </a:lnTo>
                  <a:lnTo>
                    <a:pt x="54" y="17"/>
                  </a:lnTo>
                  <a:lnTo>
                    <a:pt x="52" y="23"/>
                  </a:lnTo>
                  <a:lnTo>
                    <a:pt x="49" y="28"/>
                  </a:lnTo>
                  <a:lnTo>
                    <a:pt x="45" y="32"/>
                  </a:lnTo>
                  <a:lnTo>
                    <a:pt x="38" y="35"/>
                  </a:lnTo>
                  <a:lnTo>
                    <a:pt x="32" y="38"/>
                  </a:lnTo>
                  <a:lnTo>
                    <a:pt x="28" y="40"/>
                  </a:lnTo>
                  <a:lnTo>
                    <a:pt x="22" y="42"/>
                  </a:lnTo>
                  <a:lnTo>
                    <a:pt x="15" y="46"/>
                  </a:lnTo>
                  <a:lnTo>
                    <a:pt x="10" y="52"/>
                  </a:lnTo>
                  <a:lnTo>
                    <a:pt x="4" y="58"/>
                  </a:lnTo>
                  <a:lnTo>
                    <a:pt x="1" y="64"/>
                  </a:lnTo>
                  <a:lnTo>
                    <a:pt x="0" y="70"/>
                  </a:lnTo>
                  <a:lnTo>
                    <a:pt x="1" y="77"/>
                  </a:lnTo>
                  <a:lnTo>
                    <a:pt x="9" y="85"/>
                  </a:lnTo>
                  <a:lnTo>
                    <a:pt x="25" y="96"/>
                  </a:lnTo>
                  <a:lnTo>
                    <a:pt x="48" y="108"/>
                  </a:lnTo>
                  <a:lnTo>
                    <a:pt x="75" y="121"/>
                  </a:lnTo>
                  <a:lnTo>
                    <a:pt x="102" y="133"/>
                  </a:lnTo>
                  <a:lnTo>
                    <a:pt x="130" y="142"/>
                  </a:lnTo>
                  <a:lnTo>
                    <a:pt x="153" y="148"/>
                  </a:lnTo>
                  <a:lnTo>
                    <a:pt x="169" y="148"/>
                  </a:lnTo>
                  <a:lnTo>
                    <a:pt x="173" y="147"/>
                  </a:lnTo>
                  <a:lnTo>
                    <a:pt x="179" y="145"/>
                  </a:lnTo>
                  <a:lnTo>
                    <a:pt x="184" y="142"/>
                  </a:lnTo>
                  <a:lnTo>
                    <a:pt x="190" y="139"/>
                  </a:lnTo>
                  <a:lnTo>
                    <a:pt x="194" y="135"/>
                  </a:lnTo>
                  <a:lnTo>
                    <a:pt x="199" y="132"/>
                  </a:lnTo>
                  <a:lnTo>
                    <a:pt x="201" y="129"/>
                  </a:lnTo>
                  <a:lnTo>
                    <a:pt x="202" y="125"/>
                  </a:lnTo>
                  <a:lnTo>
                    <a:pt x="203" y="119"/>
                  </a:lnTo>
                  <a:lnTo>
                    <a:pt x="205" y="112"/>
                  </a:lnTo>
                  <a:lnTo>
                    <a:pt x="208" y="107"/>
                  </a:lnTo>
                  <a:lnTo>
                    <a:pt x="211" y="101"/>
                  </a:lnTo>
                  <a:lnTo>
                    <a:pt x="213" y="96"/>
                  </a:lnTo>
                  <a:lnTo>
                    <a:pt x="215" y="89"/>
                  </a:lnTo>
                  <a:lnTo>
                    <a:pt x="214" y="81"/>
                  </a:lnTo>
                  <a:lnTo>
                    <a:pt x="211" y="76"/>
                  </a:lnTo>
                  <a:lnTo>
                    <a:pt x="206" y="73"/>
                  </a:lnTo>
                  <a:lnTo>
                    <a:pt x="199" y="67"/>
                  </a:lnTo>
                  <a:lnTo>
                    <a:pt x="188" y="59"/>
                  </a:lnTo>
                  <a:lnTo>
                    <a:pt x="177" y="52"/>
                  </a:lnTo>
                  <a:lnTo>
                    <a:pt x="165" y="44"/>
                  </a:lnTo>
                  <a:lnTo>
                    <a:pt x="154" y="36"/>
                  </a:lnTo>
                  <a:lnTo>
                    <a:pt x="143" y="30"/>
                  </a:lnTo>
                  <a:lnTo>
                    <a:pt x="135" y="24"/>
                  </a:lnTo>
                  <a:close/>
                </a:path>
              </a:pathLst>
            </a:custGeom>
            <a:solidFill>
              <a:srgbClr val="BF7A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61" name="Freeform 168"/>
            <p:cNvSpPr>
              <a:spLocks/>
            </p:cNvSpPr>
            <p:nvPr/>
          </p:nvSpPr>
          <p:spPr bwMode="auto">
            <a:xfrm>
              <a:off x="4627" y="3681"/>
              <a:ext cx="264" cy="156"/>
            </a:xfrm>
            <a:custGeom>
              <a:avLst/>
              <a:gdLst>
                <a:gd name="T0" fmla="*/ 35 w 264"/>
                <a:gd name="T1" fmla="*/ 30 h 156"/>
                <a:gd name="T2" fmla="*/ 39 w 264"/>
                <a:gd name="T3" fmla="*/ 16 h 156"/>
                <a:gd name="T4" fmla="*/ 48 w 264"/>
                <a:gd name="T5" fmla="*/ 5 h 156"/>
                <a:gd name="T6" fmla="*/ 62 w 264"/>
                <a:gd name="T7" fmla="*/ 0 h 156"/>
                <a:gd name="T8" fmla="*/ 81 w 264"/>
                <a:gd name="T9" fmla="*/ 3 h 156"/>
                <a:gd name="T10" fmla="*/ 97 w 264"/>
                <a:gd name="T11" fmla="*/ 5 h 156"/>
                <a:gd name="T12" fmla="*/ 113 w 264"/>
                <a:gd name="T13" fmla="*/ 8 h 156"/>
                <a:gd name="T14" fmla="*/ 127 w 264"/>
                <a:gd name="T15" fmla="*/ 9 h 156"/>
                <a:gd name="T16" fmla="*/ 142 w 264"/>
                <a:gd name="T17" fmla="*/ 9 h 156"/>
                <a:gd name="T18" fmla="*/ 161 w 264"/>
                <a:gd name="T19" fmla="*/ 9 h 156"/>
                <a:gd name="T20" fmla="*/ 183 w 264"/>
                <a:gd name="T21" fmla="*/ 10 h 156"/>
                <a:gd name="T22" fmla="*/ 208 w 264"/>
                <a:gd name="T23" fmla="*/ 13 h 156"/>
                <a:gd name="T24" fmla="*/ 226 w 264"/>
                <a:gd name="T25" fmla="*/ 18 h 156"/>
                <a:gd name="T26" fmla="*/ 238 w 264"/>
                <a:gd name="T27" fmla="*/ 19 h 156"/>
                <a:gd name="T28" fmla="*/ 252 w 264"/>
                <a:gd name="T29" fmla="*/ 21 h 156"/>
                <a:gd name="T30" fmla="*/ 262 w 264"/>
                <a:gd name="T31" fmla="*/ 29 h 156"/>
                <a:gd name="T32" fmla="*/ 264 w 264"/>
                <a:gd name="T33" fmla="*/ 45 h 156"/>
                <a:gd name="T34" fmla="*/ 262 w 264"/>
                <a:gd name="T35" fmla="*/ 72 h 156"/>
                <a:gd name="T36" fmla="*/ 254 w 264"/>
                <a:gd name="T37" fmla="*/ 79 h 156"/>
                <a:gd name="T38" fmla="*/ 239 w 264"/>
                <a:gd name="T39" fmla="*/ 88 h 156"/>
                <a:gd name="T40" fmla="*/ 233 w 264"/>
                <a:gd name="T41" fmla="*/ 104 h 156"/>
                <a:gd name="T42" fmla="*/ 229 w 264"/>
                <a:gd name="T43" fmla="*/ 120 h 156"/>
                <a:gd name="T44" fmla="*/ 221 w 264"/>
                <a:gd name="T45" fmla="*/ 135 h 156"/>
                <a:gd name="T46" fmla="*/ 206 w 264"/>
                <a:gd name="T47" fmla="*/ 147 h 156"/>
                <a:gd name="T48" fmla="*/ 186 w 264"/>
                <a:gd name="T49" fmla="*/ 153 h 156"/>
                <a:gd name="T50" fmla="*/ 167 w 264"/>
                <a:gd name="T51" fmla="*/ 155 h 156"/>
                <a:gd name="T52" fmla="*/ 141 w 264"/>
                <a:gd name="T53" fmla="*/ 156 h 156"/>
                <a:gd name="T54" fmla="*/ 113 w 264"/>
                <a:gd name="T55" fmla="*/ 154 h 156"/>
                <a:gd name="T56" fmla="*/ 84 w 264"/>
                <a:gd name="T57" fmla="*/ 150 h 156"/>
                <a:gd name="T58" fmla="*/ 56 w 264"/>
                <a:gd name="T59" fmla="*/ 145 h 156"/>
                <a:gd name="T60" fmla="*/ 29 w 264"/>
                <a:gd name="T61" fmla="*/ 136 h 156"/>
                <a:gd name="T62" fmla="*/ 8 w 264"/>
                <a:gd name="T63" fmla="*/ 125 h 156"/>
                <a:gd name="T64" fmla="*/ 0 w 264"/>
                <a:gd name="T65" fmla="*/ 104 h 156"/>
                <a:gd name="T66" fmla="*/ 2 w 264"/>
                <a:gd name="T67" fmla="*/ 64 h 156"/>
                <a:gd name="T68" fmla="*/ 12 w 264"/>
                <a:gd name="T69" fmla="*/ 46 h 156"/>
                <a:gd name="T70" fmla="*/ 24 w 264"/>
                <a:gd name="T71" fmla="*/ 38 h 1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4"/>
                <a:gd name="T109" fmla="*/ 0 h 156"/>
                <a:gd name="T110" fmla="*/ 264 w 264"/>
                <a:gd name="T111" fmla="*/ 156 h 1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4" h="156">
                  <a:moveTo>
                    <a:pt x="34" y="36"/>
                  </a:moveTo>
                  <a:lnTo>
                    <a:pt x="35" y="30"/>
                  </a:lnTo>
                  <a:lnTo>
                    <a:pt x="37" y="23"/>
                  </a:lnTo>
                  <a:lnTo>
                    <a:pt x="39" y="16"/>
                  </a:lnTo>
                  <a:lnTo>
                    <a:pt x="44" y="10"/>
                  </a:lnTo>
                  <a:lnTo>
                    <a:pt x="48" y="5"/>
                  </a:lnTo>
                  <a:lnTo>
                    <a:pt x="55" y="2"/>
                  </a:lnTo>
                  <a:lnTo>
                    <a:pt x="62" y="0"/>
                  </a:lnTo>
                  <a:lnTo>
                    <a:pt x="72" y="1"/>
                  </a:lnTo>
                  <a:lnTo>
                    <a:pt x="81" y="3"/>
                  </a:lnTo>
                  <a:lnTo>
                    <a:pt x="90" y="4"/>
                  </a:lnTo>
                  <a:lnTo>
                    <a:pt x="97" y="5"/>
                  </a:lnTo>
                  <a:lnTo>
                    <a:pt x="105" y="7"/>
                  </a:lnTo>
                  <a:lnTo>
                    <a:pt x="113" y="8"/>
                  </a:lnTo>
                  <a:lnTo>
                    <a:pt x="120" y="8"/>
                  </a:lnTo>
                  <a:lnTo>
                    <a:pt x="127" y="9"/>
                  </a:lnTo>
                  <a:lnTo>
                    <a:pt x="135" y="9"/>
                  </a:lnTo>
                  <a:lnTo>
                    <a:pt x="142" y="9"/>
                  </a:lnTo>
                  <a:lnTo>
                    <a:pt x="151" y="9"/>
                  </a:lnTo>
                  <a:lnTo>
                    <a:pt x="161" y="9"/>
                  </a:lnTo>
                  <a:lnTo>
                    <a:pt x="171" y="9"/>
                  </a:lnTo>
                  <a:lnTo>
                    <a:pt x="183" y="10"/>
                  </a:lnTo>
                  <a:lnTo>
                    <a:pt x="195" y="11"/>
                  </a:lnTo>
                  <a:lnTo>
                    <a:pt x="208" y="13"/>
                  </a:lnTo>
                  <a:lnTo>
                    <a:pt x="221" y="16"/>
                  </a:lnTo>
                  <a:lnTo>
                    <a:pt x="226" y="18"/>
                  </a:lnTo>
                  <a:lnTo>
                    <a:pt x="231" y="18"/>
                  </a:lnTo>
                  <a:lnTo>
                    <a:pt x="238" y="19"/>
                  </a:lnTo>
                  <a:lnTo>
                    <a:pt x="246" y="19"/>
                  </a:lnTo>
                  <a:lnTo>
                    <a:pt x="252" y="21"/>
                  </a:lnTo>
                  <a:lnTo>
                    <a:pt x="258" y="24"/>
                  </a:lnTo>
                  <a:lnTo>
                    <a:pt x="262" y="29"/>
                  </a:lnTo>
                  <a:lnTo>
                    <a:pt x="264" y="35"/>
                  </a:lnTo>
                  <a:lnTo>
                    <a:pt x="264" y="45"/>
                  </a:lnTo>
                  <a:lnTo>
                    <a:pt x="263" y="59"/>
                  </a:lnTo>
                  <a:lnTo>
                    <a:pt x="262" y="72"/>
                  </a:lnTo>
                  <a:lnTo>
                    <a:pt x="260" y="78"/>
                  </a:lnTo>
                  <a:lnTo>
                    <a:pt x="254" y="79"/>
                  </a:lnTo>
                  <a:lnTo>
                    <a:pt x="247" y="82"/>
                  </a:lnTo>
                  <a:lnTo>
                    <a:pt x="239" y="88"/>
                  </a:lnTo>
                  <a:lnTo>
                    <a:pt x="235" y="98"/>
                  </a:lnTo>
                  <a:lnTo>
                    <a:pt x="233" y="104"/>
                  </a:lnTo>
                  <a:lnTo>
                    <a:pt x="231" y="112"/>
                  </a:lnTo>
                  <a:lnTo>
                    <a:pt x="229" y="120"/>
                  </a:lnTo>
                  <a:lnTo>
                    <a:pt x="226" y="127"/>
                  </a:lnTo>
                  <a:lnTo>
                    <a:pt x="221" y="135"/>
                  </a:lnTo>
                  <a:lnTo>
                    <a:pt x="215" y="142"/>
                  </a:lnTo>
                  <a:lnTo>
                    <a:pt x="206" y="147"/>
                  </a:lnTo>
                  <a:lnTo>
                    <a:pt x="194" y="152"/>
                  </a:lnTo>
                  <a:lnTo>
                    <a:pt x="186" y="153"/>
                  </a:lnTo>
                  <a:lnTo>
                    <a:pt x="176" y="154"/>
                  </a:lnTo>
                  <a:lnTo>
                    <a:pt x="167" y="155"/>
                  </a:lnTo>
                  <a:lnTo>
                    <a:pt x="154" y="156"/>
                  </a:lnTo>
                  <a:lnTo>
                    <a:pt x="141" y="156"/>
                  </a:lnTo>
                  <a:lnTo>
                    <a:pt x="127" y="155"/>
                  </a:lnTo>
                  <a:lnTo>
                    <a:pt x="113" y="154"/>
                  </a:lnTo>
                  <a:lnTo>
                    <a:pt x="98" y="153"/>
                  </a:lnTo>
                  <a:lnTo>
                    <a:pt x="84" y="150"/>
                  </a:lnTo>
                  <a:lnTo>
                    <a:pt x="70" y="148"/>
                  </a:lnTo>
                  <a:lnTo>
                    <a:pt x="56" y="145"/>
                  </a:lnTo>
                  <a:lnTo>
                    <a:pt x="42" y="142"/>
                  </a:lnTo>
                  <a:lnTo>
                    <a:pt x="29" y="136"/>
                  </a:lnTo>
                  <a:lnTo>
                    <a:pt x="18" y="132"/>
                  </a:lnTo>
                  <a:lnTo>
                    <a:pt x="8" y="125"/>
                  </a:lnTo>
                  <a:lnTo>
                    <a:pt x="0" y="119"/>
                  </a:lnTo>
                  <a:lnTo>
                    <a:pt x="0" y="104"/>
                  </a:lnTo>
                  <a:lnTo>
                    <a:pt x="0" y="83"/>
                  </a:lnTo>
                  <a:lnTo>
                    <a:pt x="2" y="64"/>
                  </a:lnTo>
                  <a:lnTo>
                    <a:pt x="6" y="52"/>
                  </a:lnTo>
                  <a:lnTo>
                    <a:pt x="12" y="46"/>
                  </a:lnTo>
                  <a:lnTo>
                    <a:pt x="17" y="42"/>
                  </a:lnTo>
                  <a:lnTo>
                    <a:pt x="24" y="38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62" name="Freeform 169"/>
            <p:cNvSpPr>
              <a:spLocks/>
            </p:cNvSpPr>
            <p:nvPr/>
          </p:nvSpPr>
          <p:spPr bwMode="auto">
            <a:xfrm>
              <a:off x="4641" y="3682"/>
              <a:ext cx="230" cy="113"/>
            </a:xfrm>
            <a:custGeom>
              <a:avLst/>
              <a:gdLst>
                <a:gd name="T0" fmla="*/ 58 w 230"/>
                <a:gd name="T1" fmla="*/ 0 h 113"/>
                <a:gd name="T2" fmla="*/ 67 w 230"/>
                <a:gd name="T3" fmla="*/ 2 h 113"/>
                <a:gd name="T4" fmla="*/ 76 w 230"/>
                <a:gd name="T5" fmla="*/ 3 h 113"/>
                <a:gd name="T6" fmla="*/ 83 w 230"/>
                <a:gd name="T7" fmla="*/ 4 h 113"/>
                <a:gd name="T8" fmla="*/ 91 w 230"/>
                <a:gd name="T9" fmla="*/ 6 h 113"/>
                <a:gd name="T10" fmla="*/ 99 w 230"/>
                <a:gd name="T11" fmla="*/ 7 h 113"/>
                <a:gd name="T12" fmla="*/ 106 w 230"/>
                <a:gd name="T13" fmla="*/ 7 h 113"/>
                <a:gd name="T14" fmla="*/ 113 w 230"/>
                <a:gd name="T15" fmla="*/ 8 h 113"/>
                <a:gd name="T16" fmla="*/ 121 w 230"/>
                <a:gd name="T17" fmla="*/ 8 h 113"/>
                <a:gd name="T18" fmla="*/ 140 w 230"/>
                <a:gd name="T19" fmla="*/ 10 h 113"/>
                <a:gd name="T20" fmla="*/ 160 w 230"/>
                <a:gd name="T21" fmla="*/ 13 h 113"/>
                <a:gd name="T22" fmla="*/ 179 w 230"/>
                <a:gd name="T23" fmla="*/ 17 h 113"/>
                <a:gd name="T24" fmla="*/ 198 w 230"/>
                <a:gd name="T25" fmla="*/ 20 h 113"/>
                <a:gd name="T26" fmla="*/ 212 w 230"/>
                <a:gd name="T27" fmla="*/ 23 h 113"/>
                <a:gd name="T28" fmla="*/ 223 w 230"/>
                <a:gd name="T29" fmla="*/ 28 h 113"/>
                <a:gd name="T30" fmla="*/ 229 w 230"/>
                <a:gd name="T31" fmla="*/ 31 h 113"/>
                <a:gd name="T32" fmla="*/ 230 w 230"/>
                <a:gd name="T33" fmla="*/ 34 h 113"/>
                <a:gd name="T34" fmla="*/ 224 w 230"/>
                <a:gd name="T35" fmla="*/ 40 h 113"/>
                <a:gd name="T36" fmla="*/ 216 w 230"/>
                <a:gd name="T37" fmla="*/ 45 h 113"/>
                <a:gd name="T38" fmla="*/ 208 w 230"/>
                <a:gd name="T39" fmla="*/ 52 h 113"/>
                <a:gd name="T40" fmla="*/ 205 w 230"/>
                <a:gd name="T41" fmla="*/ 62 h 113"/>
                <a:gd name="T42" fmla="*/ 205 w 230"/>
                <a:gd name="T43" fmla="*/ 71 h 113"/>
                <a:gd name="T44" fmla="*/ 205 w 230"/>
                <a:gd name="T45" fmla="*/ 82 h 113"/>
                <a:gd name="T46" fmla="*/ 204 w 230"/>
                <a:gd name="T47" fmla="*/ 93 h 113"/>
                <a:gd name="T48" fmla="*/ 201 w 230"/>
                <a:gd name="T49" fmla="*/ 102 h 113"/>
                <a:gd name="T50" fmla="*/ 198 w 230"/>
                <a:gd name="T51" fmla="*/ 105 h 113"/>
                <a:gd name="T52" fmla="*/ 192 w 230"/>
                <a:gd name="T53" fmla="*/ 108 h 113"/>
                <a:gd name="T54" fmla="*/ 185 w 230"/>
                <a:gd name="T55" fmla="*/ 110 h 113"/>
                <a:gd name="T56" fmla="*/ 178 w 230"/>
                <a:gd name="T57" fmla="*/ 111 h 113"/>
                <a:gd name="T58" fmla="*/ 170 w 230"/>
                <a:gd name="T59" fmla="*/ 112 h 113"/>
                <a:gd name="T60" fmla="*/ 161 w 230"/>
                <a:gd name="T61" fmla="*/ 113 h 113"/>
                <a:gd name="T62" fmla="*/ 153 w 230"/>
                <a:gd name="T63" fmla="*/ 113 h 113"/>
                <a:gd name="T64" fmla="*/ 144 w 230"/>
                <a:gd name="T65" fmla="*/ 113 h 113"/>
                <a:gd name="T66" fmla="*/ 132 w 230"/>
                <a:gd name="T67" fmla="*/ 112 h 113"/>
                <a:gd name="T68" fmla="*/ 116 w 230"/>
                <a:gd name="T69" fmla="*/ 110 h 113"/>
                <a:gd name="T70" fmla="*/ 101 w 230"/>
                <a:gd name="T71" fmla="*/ 108 h 113"/>
                <a:gd name="T72" fmla="*/ 84 w 230"/>
                <a:gd name="T73" fmla="*/ 104 h 113"/>
                <a:gd name="T74" fmla="*/ 69 w 230"/>
                <a:gd name="T75" fmla="*/ 101 h 113"/>
                <a:gd name="T76" fmla="*/ 54 w 230"/>
                <a:gd name="T77" fmla="*/ 98 h 113"/>
                <a:gd name="T78" fmla="*/ 42 w 230"/>
                <a:gd name="T79" fmla="*/ 94 h 113"/>
                <a:gd name="T80" fmla="*/ 32 w 230"/>
                <a:gd name="T81" fmla="*/ 91 h 113"/>
                <a:gd name="T82" fmla="*/ 22 w 230"/>
                <a:gd name="T83" fmla="*/ 87 h 113"/>
                <a:gd name="T84" fmla="*/ 15 w 230"/>
                <a:gd name="T85" fmla="*/ 82 h 113"/>
                <a:gd name="T86" fmla="*/ 9 w 230"/>
                <a:gd name="T87" fmla="*/ 79 h 113"/>
                <a:gd name="T88" fmla="*/ 4 w 230"/>
                <a:gd name="T89" fmla="*/ 75 h 113"/>
                <a:gd name="T90" fmla="*/ 2 w 230"/>
                <a:gd name="T91" fmla="*/ 70 h 113"/>
                <a:gd name="T92" fmla="*/ 0 w 230"/>
                <a:gd name="T93" fmla="*/ 66 h 113"/>
                <a:gd name="T94" fmla="*/ 0 w 230"/>
                <a:gd name="T95" fmla="*/ 62 h 113"/>
                <a:gd name="T96" fmla="*/ 1 w 230"/>
                <a:gd name="T97" fmla="*/ 57 h 113"/>
                <a:gd name="T98" fmla="*/ 4 w 230"/>
                <a:gd name="T99" fmla="*/ 53 h 113"/>
                <a:gd name="T100" fmla="*/ 9 w 230"/>
                <a:gd name="T101" fmla="*/ 48 h 113"/>
                <a:gd name="T102" fmla="*/ 14 w 230"/>
                <a:gd name="T103" fmla="*/ 45 h 113"/>
                <a:gd name="T104" fmla="*/ 21 w 230"/>
                <a:gd name="T105" fmla="*/ 42 h 113"/>
                <a:gd name="T106" fmla="*/ 26 w 230"/>
                <a:gd name="T107" fmla="*/ 40 h 113"/>
                <a:gd name="T108" fmla="*/ 32 w 230"/>
                <a:gd name="T109" fmla="*/ 37 h 113"/>
                <a:gd name="T110" fmla="*/ 35 w 230"/>
                <a:gd name="T111" fmla="*/ 34 h 113"/>
                <a:gd name="T112" fmla="*/ 37 w 230"/>
                <a:gd name="T113" fmla="*/ 32 h 113"/>
                <a:gd name="T114" fmla="*/ 39 w 230"/>
                <a:gd name="T115" fmla="*/ 24 h 113"/>
                <a:gd name="T116" fmla="*/ 44 w 230"/>
                <a:gd name="T117" fmla="*/ 14 h 113"/>
                <a:gd name="T118" fmla="*/ 49 w 230"/>
                <a:gd name="T119" fmla="*/ 6 h 113"/>
                <a:gd name="T120" fmla="*/ 58 w 230"/>
                <a:gd name="T121" fmla="*/ 0 h 11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0"/>
                <a:gd name="T184" fmla="*/ 0 h 113"/>
                <a:gd name="T185" fmla="*/ 230 w 230"/>
                <a:gd name="T186" fmla="*/ 113 h 11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0" h="113">
                  <a:moveTo>
                    <a:pt x="58" y="0"/>
                  </a:moveTo>
                  <a:lnTo>
                    <a:pt x="67" y="2"/>
                  </a:lnTo>
                  <a:lnTo>
                    <a:pt x="76" y="3"/>
                  </a:lnTo>
                  <a:lnTo>
                    <a:pt x="83" y="4"/>
                  </a:lnTo>
                  <a:lnTo>
                    <a:pt x="91" y="6"/>
                  </a:lnTo>
                  <a:lnTo>
                    <a:pt x="99" y="7"/>
                  </a:lnTo>
                  <a:lnTo>
                    <a:pt x="106" y="7"/>
                  </a:lnTo>
                  <a:lnTo>
                    <a:pt x="113" y="8"/>
                  </a:lnTo>
                  <a:lnTo>
                    <a:pt x="121" y="8"/>
                  </a:lnTo>
                  <a:lnTo>
                    <a:pt x="140" y="10"/>
                  </a:lnTo>
                  <a:lnTo>
                    <a:pt x="160" y="13"/>
                  </a:lnTo>
                  <a:lnTo>
                    <a:pt x="179" y="17"/>
                  </a:lnTo>
                  <a:lnTo>
                    <a:pt x="198" y="20"/>
                  </a:lnTo>
                  <a:lnTo>
                    <a:pt x="212" y="23"/>
                  </a:lnTo>
                  <a:lnTo>
                    <a:pt x="223" y="28"/>
                  </a:lnTo>
                  <a:lnTo>
                    <a:pt x="229" y="31"/>
                  </a:lnTo>
                  <a:lnTo>
                    <a:pt x="230" y="34"/>
                  </a:lnTo>
                  <a:lnTo>
                    <a:pt x="224" y="40"/>
                  </a:lnTo>
                  <a:lnTo>
                    <a:pt x="216" y="45"/>
                  </a:lnTo>
                  <a:lnTo>
                    <a:pt x="208" y="52"/>
                  </a:lnTo>
                  <a:lnTo>
                    <a:pt x="205" y="62"/>
                  </a:lnTo>
                  <a:lnTo>
                    <a:pt x="205" y="71"/>
                  </a:lnTo>
                  <a:lnTo>
                    <a:pt x="205" y="82"/>
                  </a:lnTo>
                  <a:lnTo>
                    <a:pt x="204" y="93"/>
                  </a:lnTo>
                  <a:lnTo>
                    <a:pt x="201" y="102"/>
                  </a:lnTo>
                  <a:lnTo>
                    <a:pt x="198" y="105"/>
                  </a:lnTo>
                  <a:lnTo>
                    <a:pt x="192" y="108"/>
                  </a:lnTo>
                  <a:lnTo>
                    <a:pt x="185" y="110"/>
                  </a:lnTo>
                  <a:lnTo>
                    <a:pt x="178" y="111"/>
                  </a:lnTo>
                  <a:lnTo>
                    <a:pt x="170" y="112"/>
                  </a:lnTo>
                  <a:lnTo>
                    <a:pt x="161" y="113"/>
                  </a:lnTo>
                  <a:lnTo>
                    <a:pt x="153" y="113"/>
                  </a:lnTo>
                  <a:lnTo>
                    <a:pt x="144" y="113"/>
                  </a:lnTo>
                  <a:lnTo>
                    <a:pt x="132" y="112"/>
                  </a:lnTo>
                  <a:lnTo>
                    <a:pt x="116" y="110"/>
                  </a:lnTo>
                  <a:lnTo>
                    <a:pt x="101" y="108"/>
                  </a:lnTo>
                  <a:lnTo>
                    <a:pt x="84" y="104"/>
                  </a:lnTo>
                  <a:lnTo>
                    <a:pt x="69" y="101"/>
                  </a:lnTo>
                  <a:lnTo>
                    <a:pt x="54" y="98"/>
                  </a:lnTo>
                  <a:lnTo>
                    <a:pt x="42" y="94"/>
                  </a:lnTo>
                  <a:lnTo>
                    <a:pt x="32" y="91"/>
                  </a:lnTo>
                  <a:lnTo>
                    <a:pt x="22" y="87"/>
                  </a:lnTo>
                  <a:lnTo>
                    <a:pt x="15" y="82"/>
                  </a:lnTo>
                  <a:lnTo>
                    <a:pt x="9" y="79"/>
                  </a:lnTo>
                  <a:lnTo>
                    <a:pt x="4" y="75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1" y="57"/>
                  </a:lnTo>
                  <a:lnTo>
                    <a:pt x="4" y="53"/>
                  </a:lnTo>
                  <a:lnTo>
                    <a:pt x="9" y="48"/>
                  </a:lnTo>
                  <a:lnTo>
                    <a:pt x="14" y="45"/>
                  </a:lnTo>
                  <a:lnTo>
                    <a:pt x="21" y="42"/>
                  </a:lnTo>
                  <a:lnTo>
                    <a:pt x="26" y="40"/>
                  </a:lnTo>
                  <a:lnTo>
                    <a:pt x="32" y="37"/>
                  </a:lnTo>
                  <a:lnTo>
                    <a:pt x="35" y="34"/>
                  </a:lnTo>
                  <a:lnTo>
                    <a:pt x="37" y="32"/>
                  </a:lnTo>
                  <a:lnTo>
                    <a:pt x="39" y="24"/>
                  </a:lnTo>
                  <a:lnTo>
                    <a:pt x="44" y="14"/>
                  </a:lnTo>
                  <a:lnTo>
                    <a:pt x="49" y="6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AF6B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563" name="Freeform 170"/>
            <p:cNvSpPr>
              <a:spLocks/>
            </p:cNvSpPr>
            <p:nvPr/>
          </p:nvSpPr>
          <p:spPr bwMode="auto">
            <a:xfrm>
              <a:off x="4709" y="3542"/>
              <a:ext cx="246" cy="147"/>
            </a:xfrm>
            <a:custGeom>
              <a:avLst/>
              <a:gdLst>
                <a:gd name="T0" fmla="*/ 156 w 246"/>
                <a:gd name="T1" fmla="*/ 147 h 147"/>
                <a:gd name="T2" fmla="*/ 134 w 246"/>
                <a:gd name="T3" fmla="*/ 146 h 147"/>
                <a:gd name="T4" fmla="*/ 111 w 246"/>
                <a:gd name="T5" fmla="*/ 144 h 147"/>
                <a:gd name="T6" fmla="*/ 89 w 246"/>
                <a:gd name="T7" fmla="*/ 143 h 147"/>
                <a:gd name="T8" fmla="*/ 67 w 246"/>
                <a:gd name="T9" fmla="*/ 141 h 147"/>
                <a:gd name="T10" fmla="*/ 47 w 246"/>
                <a:gd name="T11" fmla="*/ 139 h 147"/>
                <a:gd name="T12" fmla="*/ 29 w 246"/>
                <a:gd name="T13" fmla="*/ 137 h 147"/>
                <a:gd name="T14" fmla="*/ 13 w 246"/>
                <a:gd name="T15" fmla="*/ 135 h 147"/>
                <a:gd name="T16" fmla="*/ 0 w 246"/>
                <a:gd name="T17" fmla="*/ 132 h 147"/>
                <a:gd name="T18" fmla="*/ 7 w 246"/>
                <a:gd name="T19" fmla="*/ 121 h 147"/>
                <a:gd name="T20" fmla="*/ 10 w 246"/>
                <a:gd name="T21" fmla="*/ 110 h 147"/>
                <a:gd name="T22" fmla="*/ 12 w 246"/>
                <a:gd name="T23" fmla="*/ 97 h 147"/>
                <a:gd name="T24" fmla="*/ 10 w 246"/>
                <a:gd name="T25" fmla="*/ 85 h 147"/>
                <a:gd name="T26" fmla="*/ 7 w 246"/>
                <a:gd name="T27" fmla="*/ 70 h 147"/>
                <a:gd name="T28" fmla="*/ 7 w 246"/>
                <a:gd name="T29" fmla="*/ 51 h 147"/>
                <a:gd name="T30" fmla="*/ 10 w 246"/>
                <a:gd name="T31" fmla="*/ 34 h 147"/>
                <a:gd name="T32" fmla="*/ 20 w 246"/>
                <a:gd name="T33" fmla="*/ 21 h 147"/>
                <a:gd name="T34" fmla="*/ 27 w 246"/>
                <a:gd name="T35" fmla="*/ 17 h 147"/>
                <a:gd name="T36" fmla="*/ 38 w 246"/>
                <a:gd name="T37" fmla="*/ 14 h 147"/>
                <a:gd name="T38" fmla="*/ 50 w 246"/>
                <a:gd name="T39" fmla="*/ 10 h 147"/>
                <a:gd name="T40" fmla="*/ 65 w 246"/>
                <a:gd name="T41" fmla="*/ 7 h 147"/>
                <a:gd name="T42" fmla="*/ 80 w 246"/>
                <a:gd name="T43" fmla="*/ 5 h 147"/>
                <a:gd name="T44" fmla="*/ 95 w 246"/>
                <a:gd name="T45" fmla="*/ 3 h 147"/>
                <a:gd name="T46" fmla="*/ 113 w 246"/>
                <a:gd name="T47" fmla="*/ 1 h 147"/>
                <a:gd name="T48" fmla="*/ 130 w 246"/>
                <a:gd name="T49" fmla="*/ 0 h 147"/>
                <a:gd name="T50" fmla="*/ 146 w 246"/>
                <a:gd name="T51" fmla="*/ 0 h 147"/>
                <a:gd name="T52" fmla="*/ 166 w 246"/>
                <a:gd name="T53" fmla="*/ 0 h 147"/>
                <a:gd name="T54" fmla="*/ 184 w 246"/>
                <a:gd name="T55" fmla="*/ 1 h 147"/>
                <a:gd name="T56" fmla="*/ 203 w 246"/>
                <a:gd name="T57" fmla="*/ 4 h 147"/>
                <a:gd name="T58" fmla="*/ 220 w 246"/>
                <a:gd name="T59" fmla="*/ 8 h 147"/>
                <a:gd name="T60" fmla="*/ 234 w 246"/>
                <a:gd name="T61" fmla="*/ 16 h 147"/>
                <a:gd name="T62" fmla="*/ 243 w 246"/>
                <a:gd name="T63" fmla="*/ 26 h 147"/>
                <a:gd name="T64" fmla="*/ 246 w 246"/>
                <a:gd name="T65" fmla="*/ 38 h 147"/>
                <a:gd name="T66" fmla="*/ 245 w 246"/>
                <a:gd name="T67" fmla="*/ 49 h 147"/>
                <a:gd name="T68" fmla="*/ 244 w 246"/>
                <a:gd name="T69" fmla="*/ 57 h 147"/>
                <a:gd name="T70" fmla="*/ 241 w 246"/>
                <a:gd name="T71" fmla="*/ 64 h 147"/>
                <a:gd name="T72" fmla="*/ 239 w 246"/>
                <a:gd name="T73" fmla="*/ 72 h 147"/>
                <a:gd name="T74" fmla="*/ 233 w 246"/>
                <a:gd name="T75" fmla="*/ 82 h 147"/>
                <a:gd name="T76" fmla="*/ 226 w 246"/>
                <a:gd name="T77" fmla="*/ 94 h 147"/>
                <a:gd name="T78" fmla="*/ 223 w 246"/>
                <a:gd name="T79" fmla="*/ 107 h 147"/>
                <a:gd name="T80" fmla="*/ 226 w 246"/>
                <a:gd name="T81" fmla="*/ 119 h 147"/>
                <a:gd name="T82" fmla="*/ 222 w 246"/>
                <a:gd name="T83" fmla="*/ 124 h 147"/>
                <a:gd name="T84" fmla="*/ 215 w 246"/>
                <a:gd name="T85" fmla="*/ 128 h 147"/>
                <a:gd name="T86" fmla="*/ 206 w 246"/>
                <a:gd name="T87" fmla="*/ 130 h 147"/>
                <a:gd name="T88" fmla="*/ 195 w 246"/>
                <a:gd name="T89" fmla="*/ 133 h 147"/>
                <a:gd name="T90" fmla="*/ 184 w 246"/>
                <a:gd name="T91" fmla="*/ 135 h 147"/>
                <a:gd name="T92" fmla="*/ 175 w 246"/>
                <a:gd name="T93" fmla="*/ 137 h 147"/>
                <a:gd name="T94" fmla="*/ 165 w 246"/>
                <a:gd name="T95" fmla="*/ 137 h 147"/>
                <a:gd name="T96" fmla="*/ 157 w 246"/>
                <a:gd name="T97" fmla="*/ 138 h 147"/>
                <a:gd name="T98" fmla="*/ 156 w 246"/>
                <a:gd name="T99" fmla="*/ 147 h 14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6"/>
                <a:gd name="T151" fmla="*/ 0 h 147"/>
                <a:gd name="T152" fmla="*/ 246 w 246"/>
                <a:gd name="T153" fmla="*/ 147 h 14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6" h="147">
                  <a:moveTo>
                    <a:pt x="156" y="147"/>
                  </a:moveTo>
                  <a:lnTo>
                    <a:pt x="134" y="146"/>
                  </a:lnTo>
                  <a:lnTo>
                    <a:pt x="111" y="144"/>
                  </a:lnTo>
                  <a:lnTo>
                    <a:pt x="89" y="143"/>
                  </a:lnTo>
                  <a:lnTo>
                    <a:pt x="67" y="141"/>
                  </a:lnTo>
                  <a:lnTo>
                    <a:pt x="47" y="139"/>
                  </a:lnTo>
                  <a:lnTo>
                    <a:pt x="29" y="137"/>
                  </a:lnTo>
                  <a:lnTo>
                    <a:pt x="13" y="135"/>
                  </a:lnTo>
                  <a:lnTo>
                    <a:pt x="0" y="132"/>
                  </a:lnTo>
                  <a:lnTo>
                    <a:pt x="7" y="121"/>
                  </a:lnTo>
                  <a:lnTo>
                    <a:pt x="10" y="110"/>
                  </a:lnTo>
                  <a:lnTo>
                    <a:pt x="12" y="97"/>
                  </a:lnTo>
                  <a:lnTo>
                    <a:pt x="10" y="85"/>
                  </a:lnTo>
                  <a:lnTo>
                    <a:pt x="7" y="70"/>
                  </a:lnTo>
                  <a:lnTo>
                    <a:pt x="7" y="51"/>
                  </a:lnTo>
                  <a:lnTo>
                    <a:pt x="10" y="34"/>
                  </a:lnTo>
                  <a:lnTo>
                    <a:pt x="20" y="21"/>
                  </a:lnTo>
                  <a:lnTo>
                    <a:pt x="27" y="17"/>
                  </a:lnTo>
                  <a:lnTo>
                    <a:pt x="38" y="14"/>
                  </a:lnTo>
                  <a:lnTo>
                    <a:pt x="50" y="10"/>
                  </a:lnTo>
                  <a:lnTo>
                    <a:pt x="65" y="7"/>
                  </a:lnTo>
                  <a:lnTo>
                    <a:pt x="80" y="5"/>
                  </a:lnTo>
                  <a:lnTo>
                    <a:pt x="95" y="3"/>
                  </a:lnTo>
                  <a:lnTo>
                    <a:pt x="113" y="1"/>
                  </a:lnTo>
                  <a:lnTo>
                    <a:pt x="130" y="0"/>
                  </a:lnTo>
                  <a:lnTo>
                    <a:pt x="146" y="0"/>
                  </a:lnTo>
                  <a:lnTo>
                    <a:pt x="166" y="0"/>
                  </a:lnTo>
                  <a:lnTo>
                    <a:pt x="184" y="1"/>
                  </a:lnTo>
                  <a:lnTo>
                    <a:pt x="203" y="4"/>
                  </a:lnTo>
                  <a:lnTo>
                    <a:pt x="220" y="8"/>
                  </a:lnTo>
                  <a:lnTo>
                    <a:pt x="234" y="16"/>
                  </a:lnTo>
                  <a:lnTo>
                    <a:pt x="243" y="26"/>
                  </a:lnTo>
                  <a:lnTo>
                    <a:pt x="246" y="38"/>
                  </a:lnTo>
                  <a:lnTo>
                    <a:pt x="245" y="49"/>
                  </a:lnTo>
                  <a:lnTo>
                    <a:pt x="244" y="57"/>
                  </a:lnTo>
                  <a:lnTo>
                    <a:pt x="241" y="64"/>
                  </a:lnTo>
                  <a:lnTo>
                    <a:pt x="239" y="72"/>
                  </a:lnTo>
                  <a:lnTo>
                    <a:pt x="233" y="82"/>
                  </a:lnTo>
                  <a:lnTo>
                    <a:pt x="226" y="94"/>
                  </a:lnTo>
                  <a:lnTo>
                    <a:pt x="223" y="107"/>
                  </a:lnTo>
                  <a:lnTo>
                    <a:pt x="226" y="119"/>
                  </a:lnTo>
                  <a:lnTo>
                    <a:pt x="222" y="124"/>
                  </a:lnTo>
                  <a:lnTo>
                    <a:pt x="215" y="128"/>
                  </a:lnTo>
                  <a:lnTo>
                    <a:pt x="206" y="130"/>
                  </a:lnTo>
                  <a:lnTo>
                    <a:pt x="195" y="133"/>
                  </a:lnTo>
                  <a:lnTo>
                    <a:pt x="184" y="135"/>
                  </a:lnTo>
                  <a:lnTo>
                    <a:pt x="175" y="137"/>
                  </a:lnTo>
                  <a:lnTo>
                    <a:pt x="165" y="137"/>
                  </a:lnTo>
                  <a:lnTo>
                    <a:pt x="157" y="138"/>
                  </a:lnTo>
                  <a:lnTo>
                    <a:pt x="156" y="147"/>
                  </a:lnTo>
                  <a:close/>
                </a:path>
              </a:pathLst>
            </a:custGeom>
            <a:solidFill>
              <a:srgbClr val="D38E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398" name="Text Box 171"/>
          <p:cNvSpPr txBox="1">
            <a:spLocks noChangeArrowheads="1"/>
          </p:cNvSpPr>
          <p:nvPr/>
        </p:nvSpPr>
        <p:spPr bwMode="auto">
          <a:xfrm>
            <a:off x="4343400" y="4800600"/>
            <a:ext cx="533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pt-BR" sz="6000">
                <a:latin typeface="Verdana" panose="020B0604030504040204" pitchFamily="34" charset="0"/>
              </a:rPr>
              <a:t>X</a:t>
            </a:r>
          </a:p>
        </p:txBody>
      </p:sp>
      <p:sp>
        <p:nvSpPr>
          <p:cNvPr id="173" name="CaixaDeTexto 172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19368746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Características X Benefícios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457200" y="1828800"/>
            <a:ext cx="3810000" cy="3657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u="sng">
                <a:solidFill>
                  <a:schemeClr val="tx1"/>
                </a:solidFill>
                <a:latin typeface="Verdana" panose="020B0604030504040204" pitchFamily="34" charset="0"/>
              </a:rPr>
              <a:t>Características:</a:t>
            </a:r>
            <a:endParaRPr lang="pt-BR" altLang="pt-BR" u="sng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Tamanho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Formato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Peso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Dimensão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Cor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Feito de...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Usado para...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4800600" y="1828800"/>
            <a:ext cx="3810000" cy="3657600"/>
          </a:xfrm>
          <a:prstGeom prst="rect">
            <a:avLst/>
          </a:prstGeom>
          <a:solidFill>
            <a:schemeClr val="bg1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3366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u="sng">
                <a:solidFill>
                  <a:schemeClr val="tx1"/>
                </a:solidFill>
                <a:latin typeface="Verdana" panose="020B0604030504040204" pitchFamily="34" charset="0"/>
              </a:rPr>
              <a:t>Benefícios:</a:t>
            </a:r>
            <a:endParaRPr lang="pt-BR" altLang="pt-BR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Conveniência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Segurança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Garantia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Não precisa atualizar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Traz amor, saúde 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 felicidade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rgbClr val="003366"/>
                </a:solidFill>
                <a:latin typeface="Verdana" panose="020B0604030504040204" pitchFamily="34" charset="0"/>
              </a:rPr>
              <a:t>Fácil de usar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>
              <a:solidFill>
                <a:srgbClr val="003366"/>
              </a:solidFill>
              <a:latin typeface="Verdana" panose="020B0604030504040204" pitchFamily="34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200150" y="5780088"/>
            <a:ext cx="260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0172035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Produtos e Serviços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37873" r="31017" b="24565"/>
          <a:stretch/>
        </p:blipFill>
        <p:spPr bwMode="auto">
          <a:xfrm>
            <a:off x="1196446" y="1844824"/>
            <a:ext cx="5895834" cy="2747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5021333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de cantos arredondados 6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Como sua empresa age em relação a estes tópicos?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5243" y="1906488"/>
            <a:ext cx="4601882" cy="4114800"/>
          </a:xfrm>
          <a:noFill/>
        </p:spPr>
        <p:txBody>
          <a:bodyPr/>
          <a:lstStyle/>
          <a:p>
            <a:r>
              <a:rPr lang="pt-BR" altLang="pt-BR" sz="1500" b="0" dirty="0"/>
              <a:t>Pesquisa  e Desenvolvimento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Alianças Estratégicas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Tecnologia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Critérios de seleção de produtos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Produção e Distribuição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Serviços pós venda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Propriedade intelectual (marcas e patentes)</a:t>
            </a:r>
          </a:p>
          <a:p>
            <a:endParaRPr lang="pt-BR" altLang="pt-BR" sz="1500" b="0" dirty="0"/>
          </a:p>
          <a:p>
            <a:r>
              <a:rPr lang="pt-BR" altLang="pt-BR" sz="1500" b="0" dirty="0"/>
              <a:t>Regulamentações e certificações</a:t>
            </a:r>
            <a:endParaRPr lang="en-US" altLang="pt-BR" sz="1500" dirty="0"/>
          </a:p>
        </p:txBody>
      </p:sp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5800725" y="1557338"/>
          <a:ext cx="222726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Clip" r:id="rId3" imgW="2806700" imgH="3200400" progId="MS_ClipArt_Gallery.2">
                  <p:embed/>
                </p:oleObj>
              </mc:Choice>
              <mc:Fallback>
                <p:oleObj name="Clip" r:id="rId3" imgW="2806700" imgH="320040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0725" y="1557338"/>
                        <a:ext cx="222726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5004048" y="3429000"/>
            <a:ext cx="3816350" cy="2735263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148510" y="3571875"/>
            <a:ext cx="3816350" cy="27368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6. Estrutura e Operações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Organograma Funcional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Máquinas e equipamentos necessários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Processos de Negócio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Processos de Produção e Manufatura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Política de Recursos humanos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Previsão de Recursos humanos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Fornecedores (Serviços, matéria-prima)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Infra-estrutura e planta (</a:t>
            </a:r>
            <a:r>
              <a:rPr lang="pt-BR" altLang="pt-BR" sz="1800" b="0" i="1">
                <a:solidFill>
                  <a:schemeClr val="tx1"/>
                </a:solidFill>
                <a:latin typeface="Times New Roman" panose="02020603050405020304" pitchFamily="18" charset="0"/>
              </a:rPr>
              <a:t>lay-out</a:t>
            </a: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Infra-estrutura tecnológica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751653136"/>
      </p:ext>
    </p:extLst>
  </p:cSld>
  <p:clrMapOvr>
    <a:masterClrMapping/>
  </p:clrMapOvr>
  <p:transition spd="med">
    <p:wipe dir="r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Estrutura e operações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27052" r="5271" b="34888"/>
          <a:stretch/>
        </p:blipFill>
        <p:spPr bwMode="auto">
          <a:xfrm>
            <a:off x="251520" y="1978924"/>
            <a:ext cx="8598090" cy="2784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256104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tângulo de cantos arredondados 1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CaixaDeTexto 1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395536" y="548680"/>
            <a:ext cx="8388424" cy="5767536"/>
            <a:chOff x="395536" y="548680"/>
            <a:chExt cx="8388424" cy="5767536"/>
          </a:xfrm>
          <a:noFill/>
        </p:grpSpPr>
        <p:graphicFrame>
          <p:nvGraphicFramePr>
            <p:cNvPr id="3" name="Diagrama 2"/>
            <p:cNvGraphicFramePr/>
            <p:nvPr>
              <p:extLst>
                <p:ext uri="{D42A27DB-BD31-4B8C-83A1-F6EECF244321}">
                  <p14:modId xmlns:p14="http://schemas.microsoft.com/office/powerpoint/2010/main" val="3885707252"/>
                </p:ext>
              </p:extLst>
            </p:nvPr>
          </p:nvGraphicFramePr>
          <p:xfrm>
            <a:off x="395536" y="548680"/>
            <a:ext cx="8388424" cy="576753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Retângulo 3"/>
            <p:cNvSpPr/>
            <p:nvPr/>
          </p:nvSpPr>
          <p:spPr>
            <a:xfrm>
              <a:off x="2771800" y="2348880"/>
              <a:ext cx="1584176" cy="1224136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5" name="Conector reto 4"/>
            <p:cNvCxnSpPr/>
            <p:nvPr/>
          </p:nvCxnSpPr>
          <p:spPr>
            <a:xfrm>
              <a:off x="2771800" y="3212976"/>
              <a:ext cx="1584176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3059832" y="2348880"/>
              <a:ext cx="0" cy="8640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/>
            <p:cNvCxnSpPr/>
            <p:nvPr/>
          </p:nvCxnSpPr>
          <p:spPr>
            <a:xfrm>
              <a:off x="3347864" y="2348880"/>
              <a:ext cx="0" cy="8640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/>
            <p:cNvCxnSpPr/>
            <p:nvPr/>
          </p:nvCxnSpPr>
          <p:spPr>
            <a:xfrm>
              <a:off x="3779912" y="2348880"/>
              <a:ext cx="0" cy="8640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to 8"/>
            <p:cNvCxnSpPr/>
            <p:nvPr/>
          </p:nvCxnSpPr>
          <p:spPr>
            <a:xfrm>
              <a:off x="4067944" y="2348880"/>
              <a:ext cx="0" cy="864096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/>
            <p:cNvCxnSpPr/>
            <p:nvPr/>
          </p:nvCxnSpPr>
          <p:spPr>
            <a:xfrm>
              <a:off x="3059832" y="2780928"/>
              <a:ext cx="28803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/>
            <p:cNvCxnSpPr/>
            <p:nvPr/>
          </p:nvCxnSpPr>
          <p:spPr>
            <a:xfrm>
              <a:off x="3779912" y="2780928"/>
              <a:ext cx="288032" cy="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/>
            <p:cNvCxnSpPr>
              <a:endCxn id="4" idx="2"/>
            </p:cNvCxnSpPr>
            <p:nvPr/>
          </p:nvCxnSpPr>
          <p:spPr>
            <a:xfrm>
              <a:off x="3563888" y="3212976"/>
              <a:ext cx="0" cy="360040"/>
            </a:xfrm>
            <a:prstGeom prst="line">
              <a:avLst/>
            </a:prstGeom>
            <a:grpFill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19" name="Título 1"/>
          <p:cNvSpPr txBox="1">
            <a:spLocks/>
          </p:cNvSpPr>
          <p:nvPr/>
        </p:nvSpPr>
        <p:spPr bwMode="auto">
          <a:xfrm>
            <a:off x="755576" y="274638"/>
            <a:ext cx="741682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 pitchFamily="34" charset="0"/>
              </a:rPr>
              <a:t>Revisitando o processo empreendedor</a:t>
            </a:r>
          </a:p>
        </p:txBody>
      </p:sp>
    </p:spTree>
    <p:extLst>
      <p:ext uri="{BB962C8B-B14F-4D97-AF65-F5344CB8AC3E}">
        <p14:creationId xmlns:p14="http://schemas.microsoft.com/office/powerpoint/2010/main" val="260571430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tângulo de cantos arredondados 31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350"/>
            <a:ext cx="836295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Estratégia de Marketing e Vendas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19200"/>
            <a:ext cx="5327650" cy="41148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600" dirty="0"/>
              <a:t>Estratégia de Marketing (4 </a:t>
            </a:r>
            <a:r>
              <a:rPr lang="pt-BR" altLang="pt-BR" sz="1600" dirty="0" err="1"/>
              <a:t>P’s</a:t>
            </a:r>
            <a:r>
              <a:rPr lang="pt-BR" altLang="pt-BR" sz="1600" dirty="0"/>
              <a:t>)</a:t>
            </a:r>
          </a:p>
          <a:p>
            <a:pPr lvl="1"/>
            <a:r>
              <a:rPr lang="pt-BR" altLang="pt-BR" sz="1600" dirty="0"/>
              <a:t>Posicionamento (produto/serviço)</a:t>
            </a:r>
          </a:p>
          <a:p>
            <a:pPr lvl="1"/>
            <a:r>
              <a:rPr lang="pt-BR" altLang="pt-BR" sz="1600" dirty="0"/>
              <a:t>Preço</a:t>
            </a:r>
          </a:p>
          <a:p>
            <a:pPr lvl="1"/>
            <a:r>
              <a:rPr lang="pt-BR" altLang="pt-BR" sz="1600" dirty="0"/>
              <a:t>Praça (localização; canais de distribuição)</a:t>
            </a:r>
          </a:p>
          <a:p>
            <a:pPr lvl="1"/>
            <a:r>
              <a:rPr lang="pt-BR" altLang="pt-BR" sz="1600" dirty="0"/>
              <a:t>Promoção (propaganda, publicidade...)</a:t>
            </a:r>
          </a:p>
          <a:p>
            <a:pPr lvl="1"/>
            <a:r>
              <a:rPr lang="pt-BR" altLang="pt-BR" sz="1600" dirty="0">
                <a:solidFill>
                  <a:srgbClr val="FF9900"/>
                </a:solidFill>
              </a:rPr>
              <a:t>Projeção de Vendas / Políticas de comercialização</a:t>
            </a:r>
            <a:endParaRPr lang="pt-BR" altLang="pt-BR" sz="1600" dirty="0"/>
          </a:p>
          <a:p>
            <a:pPr lvl="1"/>
            <a:endParaRPr lang="pt-BR" altLang="pt-BR" sz="1600" b="0" dirty="0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381000" y="3181350"/>
            <a:ext cx="1876425" cy="3070225"/>
            <a:chOff x="-1" y="1535"/>
            <a:chExt cx="1182" cy="1934"/>
          </a:xfrm>
        </p:grpSpPr>
        <p:sp>
          <p:nvSpPr>
            <p:cNvPr id="62489" name="Freeform 5"/>
            <p:cNvSpPr>
              <a:spLocks/>
            </p:cNvSpPr>
            <p:nvPr/>
          </p:nvSpPr>
          <p:spPr bwMode="auto">
            <a:xfrm>
              <a:off x="68" y="1686"/>
              <a:ext cx="1113" cy="1348"/>
            </a:xfrm>
            <a:custGeom>
              <a:avLst/>
              <a:gdLst>
                <a:gd name="T0" fmla="*/ 947 w 1113"/>
                <a:gd name="T1" fmla="*/ 646 h 1348"/>
                <a:gd name="T2" fmla="*/ 472 w 1113"/>
                <a:gd name="T3" fmla="*/ 1186 h 1348"/>
                <a:gd name="T4" fmla="*/ 179 w 1113"/>
                <a:gd name="T5" fmla="*/ 702 h 1348"/>
                <a:gd name="T6" fmla="*/ 659 w 1113"/>
                <a:gd name="T7" fmla="*/ 175 h 1348"/>
                <a:gd name="T8" fmla="*/ 679 w 1113"/>
                <a:gd name="T9" fmla="*/ 77 h 1348"/>
                <a:gd name="T10" fmla="*/ 638 w 1113"/>
                <a:gd name="T11" fmla="*/ 122 h 1348"/>
                <a:gd name="T12" fmla="*/ 589 w 1113"/>
                <a:gd name="T13" fmla="*/ 138 h 1348"/>
                <a:gd name="T14" fmla="*/ 529 w 1113"/>
                <a:gd name="T15" fmla="*/ 175 h 1348"/>
                <a:gd name="T16" fmla="*/ 472 w 1113"/>
                <a:gd name="T17" fmla="*/ 191 h 1348"/>
                <a:gd name="T18" fmla="*/ 423 w 1113"/>
                <a:gd name="T19" fmla="*/ 227 h 1348"/>
                <a:gd name="T20" fmla="*/ 370 w 1113"/>
                <a:gd name="T21" fmla="*/ 260 h 1348"/>
                <a:gd name="T22" fmla="*/ 309 w 1113"/>
                <a:gd name="T23" fmla="*/ 268 h 1348"/>
                <a:gd name="T24" fmla="*/ 260 w 1113"/>
                <a:gd name="T25" fmla="*/ 305 h 1348"/>
                <a:gd name="T26" fmla="*/ 212 w 1113"/>
                <a:gd name="T27" fmla="*/ 329 h 1348"/>
                <a:gd name="T28" fmla="*/ 159 w 1113"/>
                <a:gd name="T29" fmla="*/ 378 h 1348"/>
                <a:gd name="T30" fmla="*/ 110 w 1113"/>
                <a:gd name="T31" fmla="*/ 394 h 1348"/>
                <a:gd name="T32" fmla="*/ 74 w 1113"/>
                <a:gd name="T33" fmla="*/ 430 h 1348"/>
                <a:gd name="T34" fmla="*/ 9 w 1113"/>
                <a:gd name="T35" fmla="*/ 430 h 1348"/>
                <a:gd name="T36" fmla="*/ 21 w 1113"/>
                <a:gd name="T37" fmla="*/ 491 h 1348"/>
                <a:gd name="T38" fmla="*/ 21 w 1113"/>
                <a:gd name="T39" fmla="*/ 544 h 1348"/>
                <a:gd name="T40" fmla="*/ 57 w 1113"/>
                <a:gd name="T41" fmla="*/ 593 h 1348"/>
                <a:gd name="T42" fmla="*/ 53 w 1113"/>
                <a:gd name="T43" fmla="*/ 658 h 1348"/>
                <a:gd name="T44" fmla="*/ 98 w 1113"/>
                <a:gd name="T45" fmla="*/ 694 h 1348"/>
                <a:gd name="T46" fmla="*/ 151 w 1113"/>
                <a:gd name="T47" fmla="*/ 743 h 1348"/>
                <a:gd name="T48" fmla="*/ 139 w 1113"/>
                <a:gd name="T49" fmla="*/ 804 h 1348"/>
                <a:gd name="T50" fmla="*/ 167 w 1113"/>
                <a:gd name="T51" fmla="*/ 873 h 1348"/>
                <a:gd name="T52" fmla="*/ 179 w 1113"/>
                <a:gd name="T53" fmla="*/ 938 h 1348"/>
                <a:gd name="T54" fmla="*/ 216 w 1113"/>
                <a:gd name="T55" fmla="*/ 983 h 1348"/>
                <a:gd name="T56" fmla="*/ 244 w 1113"/>
                <a:gd name="T57" fmla="*/ 1072 h 1348"/>
                <a:gd name="T58" fmla="*/ 252 w 1113"/>
                <a:gd name="T59" fmla="*/ 1133 h 1348"/>
                <a:gd name="T60" fmla="*/ 285 w 1113"/>
                <a:gd name="T61" fmla="*/ 1186 h 1348"/>
                <a:gd name="T62" fmla="*/ 281 w 1113"/>
                <a:gd name="T63" fmla="*/ 1246 h 1348"/>
                <a:gd name="T64" fmla="*/ 309 w 1113"/>
                <a:gd name="T65" fmla="*/ 1307 h 1348"/>
                <a:gd name="T66" fmla="*/ 366 w 1113"/>
                <a:gd name="T67" fmla="*/ 1328 h 1348"/>
                <a:gd name="T68" fmla="*/ 419 w 1113"/>
                <a:gd name="T69" fmla="*/ 1348 h 1348"/>
                <a:gd name="T70" fmla="*/ 468 w 1113"/>
                <a:gd name="T71" fmla="*/ 1295 h 1348"/>
                <a:gd name="T72" fmla="*/ 504 w 1113"/>
                <a:gd name="T73" fmla="*/ 1242 h 1348"/>
                <a:gd name="T74" fmla="*/ 557 w 1113"/>
                <a:gd name="T75" fmla="*/ 1242 h 1348"/>
                <a:gd name="T76" fmla="*/ 959 w 1113"/>
                <a:gd name="T77" fmla="*/ 979 h 1348"/>
                <a:gd name="T78" fmla="*/ 1004 w 1113"/>
                <a:gd name="T79" fmla="*/ 950 h 1348"/>
                <a:gd name="T80" fmla="*/ 1069 w 1113"/>
                <a:gd name="T81" fmla="*/ 926 h 1348"/>
                <a:gd name="T82" fmla="*/ 1105 w 1113"/>
                <a:gd name="T83" fmla="*/ 893 h 1348"/>
                <a:gd name="T84" fmla="*/ 1113 w 1113"/>
                <a:gd name="T85" fmla="*/ 828 h 1348"/>
                <a:gd name="T86" fmla="*/ 1061 w 1113"/>
                <a:gd name="T87" fmla="*/ 776 h 1348"/>
                <a:gd name="T88" fmla="*/ 1061 w 1113"/>
                <a:gd name="T89" fmla="*/ 711 h 1348"/>
                <a:gd name="T90" fmla="*/ 1020 w 1113"/>
                <a:gd name="T91" fmla="*/ 670 h 1348"/>
                <a:gd name="T92" fmla="*/ 1004 w 1113"/>
                <a:gd name="T93" fmla="*/ 601 h 1348"/>
                <a:gd name="T94" fmla="*/ 979 w 1113"/>
                <a:gd name="T95" fmla="*/ 552 h 1348"/>
                <a:gd name="T96" fmla="*/ 963 w 1113"/>
                <a:gd name="T97" fmla="*/ 491 h 1348"/>
                <a:gd name="T98" fmla="*/ 923 w 1113"/>
                <a:gd name="T99" fmla="*/ 439 h 1348"/>
                <a:gd name="T100" fmla="*/ 927 w 1113"/>
                <a:gd name="T101" fmla="*/ 378 h 1348"/>
                <a:gd name="T102" fmla="*/ 886 w 1113"/>
                <a:gd name="T103" fmla="*/ 329 h 1348"/>
                <a:gd name="T104" fmla="*/ 886 w 1113"/>
                <a:gd name="T105" fmla="*/ 264 h 1348"/>
                <a:gd name="T106" fmla="*/ 854 w 1113"/>
                <a:gd name="T107" fmla="*/ 215 h 1348"/>
                <a:gd name="T108" fmla="*/ 858 w 1113"/>
                <a:gd name="T109" fmla="*/ 154 h 1348"/>
                <a:gd name="T110" fmla="*/ 829 w 1113"/>
                <a:gd name="T111" fmla="*/ 97 h 1348"/>
                <a:gd name="T112" fmla="*/ 837 w 1113"/>
                <a:gd name="T113" fmla="*/ 32 h 1348"/>
                <a:gd name="T114" fmla="*/ 789 w 1113"/>
                <a:gd name="T115" fmla="*/ 0 h 134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13"/>
                <a:gd name="T175" fmla="*/ 0 h 1348"/>
                <a:gd name="T176" fmla="*/ 1113 w 1113"/>
                <a:gd name="T177" fmla="*/ 1348 h 134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13" h="1348">
                  <a:moveTo>
                    <a:pt x="768" y="37"/>
                  </a:moveTo>
                  <a:lnTo>
                    <a:pt x="809" y="223"/>
                  </a:lnTo>
                  <a:lnTo>
                    <a:pt x="849" y="369"/>
                  </a:lnTo>
                  <a:lnTo>
                    <a:pt x="902" y="528"/>
                  </a:lnTo>
                  <a:lnTo>
                    <a:pt x="947" y="646"/>
                  </a:lnTo>
                  <a:lnTo>
                    <a:pt x="996" y="759"/>
                  </a:lnTo>
                  <a:lnTo>
                    <a:pt x="1024" y="828"/>
                  </a:lnTo>
                  <a:lnTo>
                    <a:pt x="809" y="970"/>
                  </a:lnTo>
                  <a:lnTo>
                    <a:pt x="626" y="1088"/>
                  </a:lnTo>
                  <a:lnTo>
                    <a:pt x="472" y="1186"/>
                  </a:lnTo>
                  <a:lnTo>
                    <a:pt x="382" y="1259"/>
                  </a:lnTo>
                  <a:lnTo>
                    <a:pt x="358" y="1255"/>
                  </a:lnTo>
                  <a:lnTo>
                    <a:pt x="325" y="1206"/>
                  </a:lnTo>
                  <a:lnTo>
                    <a:pt x="273" y="962"/>
                  </a:lnTo>
                  <a:lnTo>
                    <a:pt x="179" y="702"/>
                  </a:lnTo>
                  <a:lnTo>
                    <a:pt x="90" y="520"/>
                  </a:lnTo>
                  <a:lnTo>
                    <a:pt x="102" y="491"/>
                  </a:lnTo>
                  <a:lnTo>
                    <a:pt x="330" y="365"/>
                  </a:lnTo>
                  <a:lnTo>
                    <a:pt x="504" y="260"/>
                  </a:lnTo>
                  <a:lnTo>
                    <a:pt x="659" y="175"/>
                  </a:lnTo>
                  <a:lnTo>
                    <a:pt x="760" y="89"/>
                  </a:lnTo>
                  <a:lnTo>
                    <a:pt x="744" y="69"/>
                  </a:lnTo>
                  <a:lnTo>
                    <a:pt x="703" y="65"/>
                  </a:lnTo>
                  <a:lnTo>
                    <a:pt x="691" y="69"/>
                  </a:lnTo>
                  <a:lnTo>
                    <a:pt x="679" y="77"/>
                  </a:lnTo>
                  <a:lnTo>
                    <a:pt x="675" y="89"/>
                  </a:lnTo>
                  <a:lnTo>
                    <a:pt x="671" y="102"/>
                  </a:lnTo>
                  <a:lnTo>
                    <a:pt x="663" y="114"/>
                  </a:lnTo>
                  <a:lnTo>
                    <a:pt x="650" y="122"/>
                  </a:lnTo>
                  <a:lnTo>
                    <a:pt x="638" y="122"/>
                  </a:lnTo>
                  <a:lnTo>
                    <a:pt x="626" y="122"/>
                  </a:lnTo>
                  <a:lnTo>
                    <a:pt x="614" y="118"/>
                  </a:lnTo>
                  <a:lnTo>
                    <a:pt x="602" y="118"/>
                  </a:lnTo>
                  <a:lnTo>
                    <a:pt x="589" y="126"/>
                  </a:lnTo>
                  <a:lnTo>
                    <a:pt x="589" y="138"/>
                  </a:lnTo>
                  <a:lnTo>
                    <a:pt x="581" y="150"/>
                  </a:lnTo>
                  <a:lnTo>
                    <a:pt x="569" y="162"/>
                  </a:lnTo>
                  <a:lnTo>
                    <a:pt x="557" y="175"/>
                  </a:lnTo>
                  <a:lnTo>
                    <a:pt x="545" y="175"/>
                  </a:lnTo>
                  <a:lnTo>
                    <a:pt x="529" y="175"/>
                  </a:lnTo>
                  <a:lnTo>
                    <a:pt x="516" y="175"/>
                  </a:lnTo>
                  <a:lnTo>
                    <a:pt x="504" y="166"/>
                  </a:lnTo>
                  <a:lnTo>
                    <a:pt x="492" y="171"/>
                  </a:lnTo>
                  <a:lnTo>
                    <a:pt x="480" y="179"/>
                  </a:lnTo>
                  <a:lnTo>
                    <a:pt x="472" y="191"/>
                  </a:lnTo>
                  <a:lnTo>
                    <a:pt x="464" y="203"/>
                  </a:lnTo>
                  <a:lnTo>
                    <a:pt x="460" y="215"/>
                  </a:lnTo>
                  <a:lnTo>
                    <a:pt x="447" y="227"/>
                  </a:lnTo>
                  <a:lnTo>
                    <a:pt x="435" y="227"/>
                  </a:lnTo>
                  <a:lnTo>
                    <a:pt x="423" y="227"/>
                  </a:lnTo>
                  <a:lnTo>
                    <a:pt x="411" y="223"/>
                  </a:lnTo>
                  <a:lnTo>
                    <a:pt x="399" y="223"/>
                  </a:lnTo>
                  <a:lnTo>
                    <a:pt x="386" y="231"/>
                  </a:lnTo>
                  <a:lnTo>
                    <a:pt x="374" y="248"/>
                  </a:lnTo>
                  <a:lnTo>
                    <a:pt x="370" y="260"/>
                  </a:lnTo>
                  <a:lnTo>
                    <a:pt x="362" y="272"/>
                  </a:lnTo>
                  <a:lnTo>
                    <a:pt x="346" y="280"/>
                  </a:lnTo>
                  <a:lnTo>
                    <a:pt x="334" y="280"/>
                  </a:lnTo>
                  <a:lnTo>
                    <a:pt x="321" y="268"/>
                  </a:lnTo>
                  <a:lnTo>
                    <a:pt x="309" y="268"/>
                  </a:lnTo>
                  <a:lnTo>
                    <a:pt x="297" y="268"/>
                  </a:lnTo>
                  <a:lnTo>
                    <a:pt x="285" y="268"/>
                  </a:lnTo>
                  <a:lnTo>
                    <a:pt x="273" y="280"/>
                  </a:lnTo>
                  <a:lnTo>
                    <a:pt x="265" y="292"/>
                  </a:lnTo>
                  <a:lnTo>
                    <a:pt x="260" y="305"/>
                  </a:lnTo>
                  <a:lnTo>
                    <a:pt x="252" y="317"/>
                  </a:lnTo>
                  <a:lnTo>
                    <a:pt x="248" y="329"/>
                  </a:lnTo>
                  <a:lnTo>
                    <a:pt x="236" y="333"/>
                  </a:lnTo>
                  <a:lnTo>
                    <a:pt x="224" y="333"/>
                  </a:lnTo>
                  <a:lnTo>
                    <a:pt x="212" y="329"/>
                  </a:lnTo>
                  <a:lnTo>
                    <a:pt x="204" y="341"/>
                  </a:lnTo>
                  <a:lnTo>
                    <a:pt x="191" y="349"/>
                  </a:lnTo>
                  <a:lnTo>
                    <a:pt x="183" y="365"/>
                  </a:lnTo>
                  <a:lnTo>
                    <a:pt x="175" y="378"/>
                  </a:lnTo>
                  <a:lnTo>
                    <a:pt x="159" y="378"/>
                  </a:lnTo>
                  <a:lnTo>
                    <a:pt x="147" y="378"/>
                  </a:lnTo>
                  <a:lnTo>
                    <a:pt x="135" y="369"/>
                  </a:lnTo>
                  <a:lnTo>
                    <a:pt x="122" y="369"/>
                  </a:lnTo>
                  <a:lnTo>
                    <a:pt x="110" y="378"/>
                  </a:lnTo>
                  <a:lnTo>
                    <a:pt x="110" y="394"/>
                  </a:lnTo>
                  <a:lnTo>
                    <a:pt x="110" y="406"/>
                  </a:lnTo>
                  <a:lnTo>
                    <a:pt x="106" y="418"/>
                  </a:lnTo>
                  <a:lnTo>
                    <a:pt x="98" y="430"/>
                  </a:lnTo>
                  <a:lnTo>
                    <a:pt x="86" y="430"/>
                  </a:lnTo>
                  <a:lnTo>
                    <a:pt x="74" y="430"/>
                  </a:lnTo>
                  <a:lnTo>
                    <a:pt x="61" y="426"/>
                  </a:lnTo>
                  <a:lnTo>
                    <a:pt x="49" y="422"/>
                  </a:lnTo>
                  <a:lnTo>
                    <a:pt x="37" y="422"/>
                  </a:lnTo>
                  <a:lnTo>
                    <a:pt x="21" y="422"/>
                  </a:lnTo>
                  <a:lnTo>
                    <a:pt x="9" y="430"/>
                  </a:lnTo>
                  <a:lnTo>
                    <a:pt x="0" y="443"/>
                  </a:lnTo>
                  <a:lnTo>
                    <a:pt x="0" y="455"/>
                  </a:lnTo>
                  <a:lnTo>
                    <a:pt x="0" y="467"/>
                  </a:lnTo>
                  <a:lnTo>
                    <a:pt x="5" y="479"/>
                  </a:lnTo>
                  <a:lnTo>
                    <a:pt x="21" y="491"/>
                  </a:lnTo>
                  <a:lnTo>
                    <a:pt x="33" y="495"/>
                  </a:lnTo>
                  <a:lnTo>
                    <a:pt x="41" y="508"/>
                  </a:lnTo>
                  <a:lnTo>
                    <a:pt x="37" y="520"/>
                  </a:lnTo>
                  <a:lnTo>
                    <a:pt x="29" y="532"/>
                  </a:lnTo>
                  <a:lnTo>
                    <a:pt x="21" y="544"/>
                  </a:lnTo>
                  <a:lnTo>
                    <a:pt x="21" y="556"/>
                  </a:lnTo>
                  <a:lnTo>
                    <a:pt x="21" y="568"/>
                  </a:lnTo>
                  <a:lnTo>
                    <a:pt x="33" y="577"/>
                  </a:lnTo>
                  <a:lnTo>
                    <a:pt x="45" y="585"/>
                  </a:lnTo>
                  <a:lnTo>
                    <a:pt x="57" y="593"/>
                  </a:lnTo>
                  <a:lnTo>
                    <a:pt x="70" y="601"/>
                  </a:lnTo>
                  <a:lnTo>
                    <a:pt x="74" y="617"/>
                  </a:lnTo>
                  <a:lnTo>
                    <a:pt x="65" y="629"/>
                  </a:lnTo>
                  <a:lnTo>
                    <a:pt x="57" y="646"/>
                  </a:lnTo>
                  <a:lnTo>
                    <a:pt x="53" y="658"/>
                  </a:lnTo>
                  <a:lnTo>
                    <a:pt x="53" y="674"/>
                  </a:lnTo>
                  <a:lnTo>
                    <a:pt x="61" y="686"/>
                  </a:lnTo>
                  <a:lnTo>
                    <a:pt x="74" y="686"/>
                  </a:lnTo>
                  <a:lnTo>
                    <a:pt x="86" y="690"/>
                  </a:lnTo>
                  <a:lnTo>
                    <a:pt x="98" y="694"/>
                  </a:lnTo>
                  <a:lnTo>
                    <a:pt x="110" y="702"/>
                  </a:lnTo>
                  <a:lnTo>
                    <a:pt x="135" y="706"/>
                  </a:lnTo>
                  <a:lnTo>
                    <a:pt x="151" y="719"/>
                  </a:lnTo>
                  <a:lnTo>
                    <a:pt x="155" y="731"/>
                  </a:lnTo>
                  <a:lnTo>
                    <a:pt x="151" y="743"/>
                  </a:lnTo>
                  <a:lnTo>
                    <a:pt x="147" y="755"/>
                  </a:lnTo>
                  <a:lnTo>
                    <a:pt x="143" y="767"/>
                  </a:lnTo>
                  <a:lnTo>
                    <a:pt x="135" y="780"/>
                  </a:lnTo>
                  <a:lnTo>
                    <a:pt x="135" y="792"/>
                  </a:lnTo>
                  <a:lnTo>
                    <a:pt x="139" y="804"/>
                  </a:lnTo>
                  <a:lnTo>
                    <a:pt x="155" y="820"/>
                  </a:lnTo>
                  <a:lnTo>
                    <a:pt x="163" y="832"/>
                  </a:lnTo>
                  <a:lnTo>
                    <a:pt x="171" y="845"/>
                  </a:lnTo>
                  <a:lnTo>
                    <a:pt x="171" y="857"/>
                  </a:lnTo>
                  <a:lnTo>
                    <a:pt x="167" y="873"/>
                  </a:lnTo>
                  <a:lnTo>
                    <a:pt x="163" y="889"/>
                  </a:lnTo>
                  <a:lnTo>
                    <a:pt x="159" y="901"/>
                  </a:lnTo>
                  <a:lnTo>
                    <a:pt x="159" y="914"/>
                  </a:lnTo>
                  <a:lnTo>
                    <a:pt x="167" y="930"/>
                  </a:lnTo>
                  <a:lnTo>
                    <a:pt x="179" y="938"/>
                  </a:lnTo>
                  <a:lnTo>
                    <a:pt x="195" y="946"/>
                  </a:lnTo>
                  <a:lnTo>
                    <a:pt x="228" y="954"/>
                  </a:lnTo>
                  <a:lnTo>
                    <a:pt x="240" y="958"/>
                  </a:lnTo>
                  <a:lnTo>
                    <a:pt x="228" y="970"/>
                  </a:lnTo>
                  <a:lnTo>
                    <a:pt x="216" y="983"/>
                  </a:lnTo>
                  <a:lnTo>
                    <a:pt x="200" y="999"/>
                  </a:lnTo>
                  <a:lnTo>
                    <a:pt x="191" y="1015"/>
                  </a:lnTo>
                  <a:lnTo>
                    <a:pt x="191" y="1031"/>
                  </a:lnTo>
                  <a:lnTo>
                    <a:pt x="220" y="1048"/>
                  </a:lnTo>
                  <a:lnTo>
                    <a:pt x="244" y="1072"/>
                  </a:lnTo>
                  <a:lnTo>
                    <a:pt x="256" y="1080"/>
                  </a:lnTo>
                  <a:lnTo>
                    <a:pt x="265" y="1092"/>
                  </a:lnTo>
                  <a:lnTo>
                    <a:pt x="269" y="1104"/>
                  </a:lnTo>
                  <a:lnTo>
                    <a:pt x="260" y="1117"/>
                  </a:lnTo>
                  <a:lnTo>
                    <a:pt x="252" y="1133"/>
                  </a:lnTo>
                  <a:lnTo>
                    <a:pt x="248" y="1149"/>
                  </a:lnTo>
                  <a:lnTo>
                    <a:pt x="248" y="1161"/>
                  </a:lnTo>
                  <a:lnTo>
                    <a:pt x="260" y="1173"/>
                  </a:lnTo>
                  <a:lnTo>
                    <a:pt x="273" y="1177"/>
                  </a:lnTo>
                  <a:lnTo>
                    <a:pt x="285" y="1186"/>
                  </a:lnTo>
                  <a:lnTo>
                    <a:pt x="293" y="1198"/>
                  </a:lnTo>
                  <a:lnTo>
                    <a:pt x="289" y="1210"/>
                  </a:lnTo>
                  <a:lnTo>
                    <a:pt x="285" y="1222"/>
                  </a:lnTo>
                  <a:lnTo>
                    <a:pt x="281" y="1234"/>
                  </a:lnTo>
                  <a:lnTo>
                    <a:pt x="281" y="1246"/>
                  </a:lnTo>
                  <a:lnTo>
                    <a:pt x="281" y="1263"/>
                  </a:lnTo>
                  <a:lnTo>
                    <a:pt x="281" y="1279"/>
                  </a:lnTo>
                  <a:lnTo>
                    <a:pt x="289" y="1291"/>
                  </a:lnTo>
                  <a:lnTo>
                    <a:pt x="297" y="1303"/>
                  </a:lnTo>
                  <a:lnTo>
                    <a:pt x="309" y="1307"/>
                  </a:lnTo>
                  <a:lnTo>
                    <a:pt x="321" y="1303"/>
                  </a:lnTo>
                  <a:lnTo>
                    <a:pt x="334" y="1303"/>
                  </a:lnTo>
                  <a:lnTo>
                    <a:pt x="346" y="1303"/>
                  </a:lnTo>
                  <a:lnTo>
                    <a:pt x="358" y="1311"/>
                  </a:lnTo>
                  <a:lnTo>
                    <a:pt x="366" y="1328"/>
                  </a:lnTo>
                  <a:lnTo>
                    <a:pt x="370" y="1344"/>
                  </a:lnTo>
                  <a:lnTo>
                    <a:pt x="382" y="1348"/>
                  </a:lnTo>
                  <a:lnTo>
                    <a:pt x="395" y="1348"/>
                  </a:lnTo>
                  <a:lnTo>
                    <a:pt x="407" y="1348"/>
                  </a:lnTo>
                  <a:lnTo>
                    <a:pt x="419" y="1348"/>
                  </a:lnTo>
                  <a:lnTo>
                    <a:pt x="431" y="1344"/>
                  </a:lnTo>
                  <a:lnTo>
                    <a:pt x="435" y="1332"/>
                  </a:lnTo>
                  <a:lnTo>
                    <a:pt x="451" y="1324"/>
                  </a:lnTo>
                  <a:lnTo>
                    <a:pt x="464" y="1311"/>
                  </a:lnTo>
                  <a:lnTo>
                    <a:pt x="468" y="1295"/>
                  </a:lnTo>
                  <a:lnTo>
                    <a:pt x="468" y="1283"/>
                  </a:lnTo>
                  <a:lnTo>
                    <a:pt x="472" y="1271"/>
                  </a:lnTo>
                  <a:lnTo>
                    <a:pt x="476" y="1259"/>
                  </a:lnTo>
                  <a:lnTo>
                    <a:pt x="492" y="1246"/>
                  </a:lnTo>
                  <a:lnTo>
                    <a:pt x="504" y="1242"/>
                  </a:lnTo>
                  <a:lnTo>
                    <a:pt x="516" y="1251"/>
                  </a:lnTo>
                  <a:lnTo>
                    <a:pt x="525" y="1263"/>
                  </a:lnTo>
                  <a:lnTo>
                    <a:pt x="537" y="1263"/>
                  </a:lnTo>
                  <a:lnTo>
                    <a:pt x="549" y="1255"/>
                  </a:lnTo>
                  <a:lnTo>
                    <a:pt x="557" y="1242"/>
                  </a:lnTo>
                  <a:lnTo>
                    <a:pt x="557" y="1230"/>
                  </a:lnTo>
                  <a:lnTo>
                    <a:pt x="553" y="1218"/>
                  </a:lnTo>
                  <a:lnTo>
                    <a:pt x="553" y="1206"/>
                  </a:lnTo>
                  <a:lnTo>
                    <a:pt x="939" y="950"/>
                  </a:lnTo>
                  <a:lnTo>
                    <a:pt x="959" y="979"/>
                  </a:lnTo>
                  <a:lnTo>
                    <a:pt x="971" y="983"/>
                  </a:lnTo>
                  <a:lnTo>
                    <a:pt x="984" y="983"/>
                  </a:lnTo>
                  <a:lnTo>
                    <a:pt x="988" y="970"/>
                  </a:lnTo>
                  <a:lnTo>
                    <a:pt x="992" y="958"/>
                  </a:lnTo>
                  <a:lnTo>
                    <a:pt x="1004" y="950"/>
                  </a:lnTo>
                  <a:lnTo>
                    <a:pt x="1020" y="942"/>
                  </a:lnTo>
                  <a:lnTo>
                    <a:pt x="1032" y="942"/>
                  </a:lnTo>
                  <a:lnTo>
                    <a:pt x="1044" y="942"/>
                  </a:lnTo>
                  <a:lnTo>
                    <a:pt x="1057" y="938"/>
                  </a:lnTo>
                  <a:lnTo>
                    <a:pt x="1069" y="926"/>
                  </a:lnTo>
                  <a:lnTo>
                    <a:pt x="1065" y="914"/>
                  </a:lnTo>
                  <a:lnTo>
                    <a:pt x="1065" y="901"/>
                  </a:lnTo>
                  <a:lnTo>
                    <a:pt x="1081" y="893"/>
                  </a:lnTo>
                  <a:lnTo>
                    <a:pt x="1093" y="893"/>
                  </a:lnTo>
                  <a:lnTo>
                    <a:pt x="1105" y="893"/>
                  </a:lnTo>
                  <a:lnTo>
                    <a:pt x="1113" y="881"/>
                  </a:lnTo>
                  <a:lnTo>
                    <a:pt x="1113" y="869"/>
                  </a:lnTo>
                  <a:lnTo>
                    <a:pt x="1113" y="857"/>
                  </a:lnTo>
                  <a:lnTo>
                    <a:pt x="1113" y="845"/>
                  </a:lnTo>
                  <a:lnTo>
                    <a:pt x="1113" y="828"/>
                  </a:lnTo>
                  <a:lnTo>
                    <a:pt x="1109" y="816"/>
                  </a:lnTo>
                  <a:lnTo>
                    <a:pt x="1097" y="804"/>
                  </a:lnTo>
                  <a:lnTo>
                    <a:pt x="1081" y="796"/>
                  </a:lnTo>
                  <a:lnTo>
                    <a:pt x="1069" y="788"/>
                  </a:lnTo>
                  <a:lnTo>
                    <a:pt x="1061" y="776"/>
                  </a:lnTo>
                  <a:lnTo>
                    <a:pt x="1061" y="763"/>
                  </a:lnTo>
                  <a:lnTo>
                    <a:pt x="1061" y="751"/>
                  </a:lnTo>
                  <a:lnTo>
                    <a:pt x="1069" y="739"/>
                  </a:lnTo>
                  <a:lnTo>
                    <a:pt x="1069" y="723"/>
                  </a:lnTo>
                  <a:lnTo>
                    <a:pt x="1061" y="711"/>
                  </a:lnTo>
                  <a:lnTo>
                    <a:pt x="1049" y="702"/>
                  </a:lnTo>
                  <a:lnTo>
                    <a:pt x="1036" y="698"/>
                  </a:lnTo>
                  <a:lnTo>
                    <a:pt x="1024" y="694"/>
                  </a:lnTo>
                  <a:lnTo>
                    <a:pt x="1020" y="682"/>
                  </a:lnTo>
                  <a:lnTo>
                    <a:pt x="1020" y="670"/>
                  </a:lnTo>
                  <a:lnTo>
                    <a:pt x="1024" y="658"/>
                  </a:lnTo>
                  <a:lnTo>
                    <a:pt x="1020" y="646"/>
                  </a:lnTo>
                  <a:lnTo>
                    <a:pt x="1020" y="621"/>
                  </a:lnTo>
                  <a:lnTo>
                    <a:pt x="1016" y="605"/>
                  </a:lnTo>
                  <a:lnTo>
                    <a:pt x="1004" y="601"/>
                  </a:lnTo>
                  <a:lnTo>
                    <a:pt x="992" y="597"/>
                  </a:lnTo>
                  <a:lnTo>
                    <a:pt x="979" y="589"/>
                  </a:lnTo>
                  <a:lnTo>
                    <a:pt x="975" y="577"/>
                  </a:lnTo>
                  <a:lnTo>
                    <a:pt x="975" y="564"/>
                  </a:lnTo>
                  <a:lnTo>
                    <a:pt x="979" y="552"/>
                  </a:lnTo>
                  <a:lnTo>
                    <a:pt x="988" y="540"/>
                  </a:lnTo>
                  <a:lnTo>
                    <a:pt x="988" y="524"/>
                  </a:lnTo>
                  <a:lnTo>
                    <a:pt x="988" y="512"/>
                  </a:lnTo>
                  <a:lnTo>
                    <a:pt x="975" y="499"/>
                  </a:lnTo>
                  <a:lnTo>
                    <a:pt x="963" y="491"/>
                  </a:lnTo>
                  <a:lnTo>
                    <a:pt x="947" y="479"/>
                  </a:lnTo>
                  <a:lnTo>
                    <a:pt x="935" y="475"/>
                  </a:lnTo>
                  <a:lnTo>
                    <a:pt x="923" y="463"/>
                  </a:lnTo>
                  <a:lnTo>
                    <a:pt x="919" y="451"/>
                  </a:lnTo>
                  <a:lnTo>
                    <a:pt x="923" y="439"/>
                  </a:lnTo>
                  <a:lnTo>
                    <a:pt x="927" y="426"/>
                  </a:lnTo>
                  <a:lnTo>
                    <a:pt x="927" y="414"/>
                  </a:lnTo>
                  <a:lnTo>
                    <a:pt x="931" y="402"/>
                  </a:lnTo>
                  <a:lnTo>
                    <a:pt x="931" y="390"/>
                  </a:lnTo>
                  <a:lnTo>
                    <a:pt x="927" y="378"/>
                  </a:lnTo>
                  <a:lnTo>
                    <a:pt x="927" y="365"/>
                  </a:lnTo>
                  <a:lnTo>
                    <a:pt x="910" y="353"/>
                  </a:lnTo>
                  <a:lnTo>
                    <a:pt x="898" y="345"/>
                  </a:lnTo>
                  <a:lnTo>
                    <a:pt x="886" y="341"/>
                  </a:lnTo>
                  <a:lnTo>
                    <a:pt x="886" y="329"/>
                  </a:lnTo>
                  <a:lnTo>
                    <a:pt x="886" y="317"/>
                  </a:lnTo>
                  <a:lnTo>
                    <a:pt x="886" y="305"/>
                  </a:lnTo>
                  <a:lnTo>
                    <a:pt x="886" y="292"/>
                  </a:lnTo>
                  <a:lnTo>
                    <a:pt x="890" y="276"/>
                  </a:lnTo>
                  <a:lnTo>
                    <a:pt x="886" y="264"/>
                  </a:lnTo>
                  <a:lnTo>
                    <a:pt x="878" y="252"/>
                  </a:lnTo>
                  <a:lnTo>
                    <a:pt x="866" y="244"/>
                  </a:lnTo>
                  <a:lnTo>
                    <a:pt x="854" y="240"/>
                  </a:lnTo>
                  <a:lnTo>
                    <a:pt x="854" y="227"/>
                  </a:lnTo>
                  <a:lnTo>
                    <a:pt x="854" y="215"/>
                  </a:lnTo>
                  <a:lnTo>
                    <a:pt x="858" y="203"/>
                  </a:lnTo>
                  <a:lnTo>
                    <a:pt x="862" y="191"/>
                  </a:lnTo>
                  <a:lnTo>
                    <a:pt x="862" y="179"/>
                  </a:lnTo>
                  <a:lnTo>
                    <a:pt x="862" y="166"/>
                  </a:lnTo>
                  <a:lnTo>
                    <a:pt x="858" y="154"/>
                  </a:lnTo>
                  <a:lnTo>
                    <a:pt x="845" y="146"/>
                  </a:lnTo>
                  <a:lnTo>
                    <a:pt x="833" y="134"/>
                  </a:lnTo>
                  <a:lnTo>
                    <a:pt x="821" y="126"/>
                  </a:lnTo>
                  <a:lnTo>
                    <a:pt x="829" y="110"/>
                  </a:lnTo>
                  <a:lnTo>
                    <a:pt x="829" y="97"/>
                  </a:lnTo>
                  <a:lnTo>
                    <a:pt x="829" y="85"/>
                  </a:lnTo>
                  <a:lnTo>
                    <a:pt x="833" y="73"/>
                  </a:lnTo>
                  <a:lnTo>
                    <a:pt x="841" y="61"/>
                  </a:lnTo>
                  <a:lnTo>
                    <a:pt x="841" y="45"/>
                  </a:lnTo>
                  <a:lnTo>
                    <a:pt x="837" y="32"/>
                  </a:lnTo>
                  <a:lnTo>
                    <a:pt x="833" y="20"/>
                  </a:lnTo>
                  <a:lnTo>
                    <a:pt x="825" y="8"/>
                  </a:lnTo>
                  <a:lnTo>
                    <a:pt x="813" y="4"/>
                  </a:lnTo>
                  <a:lnTo>
                    <a:pt x="801" y="0"/>
                  </a:lnTo>
                  <a:lnTo>
                    <a:pt x="789" y="0"/>
                  </a:lnTo>
                  <a:lnTo>
                    <a:pt x="776" y="8"/>
                  </a:lnTo>
                  <a:lnTo>
                    <a:pt x="764" y="16"/>
                  </a:lnTo>
                  <a:lnTo>
                    <a:pt x="7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0" name="Freeform 6"/>
            <p:cNvSpPr>
              <a:spLocks/>
            </p:cNvSpPr>
            <p:nvPr/>
          </p:nvSpPr>
          <p:spPr bwMode="auto">
            <a:xfrm>
              <a:off x="251" y="1877"/>
              <a:ext cx="767" cy="958"/>
            </a:xfrm>
            <a:custGeom>
              <a:avLst/>
              <a:gdLst>
                <a:gd name="T0" fmla="*/ 561 w 767"/>
                <a:gd name="T1" fmla="*/ 0 h 958"/>
                <a:gd name="T2" fmla="*/ 617 w 767"/>
                <a:gd name="T3" fmla="*/ 203 h 958"/>
                <a:gd name="T4" fmla="*/ 662 w 767"/>
                <a:gd name="T5" fmla="*/ 341 h 958"/>
                <a:gd name="T6" fmla="*/ 719 w 767"/>
                <a:gd name="T7" fmla="*/ 491 h 958"/>
                <a:gd name="T8" fmla="*/ 767 w 767"/>
                <a:gd name="T9" fmla="*/ 613 h 958"/>
                <a:gd name="T10" fmla="*/ 755 w 767"/>
                <a:gd name="T11" fmla="*/ 625 h 958"/>
                <a:gd name="T12" fmla="*/ 601 w 767"/>
                <a:gd name="T13" fmla="*/ 727 h 958"/>
                <a:gd name="T14" fmla="*/ 406 w 767"/>
                <a:gd name="T15" fmla="*/ 844 h 958"/>
                <a:gd name="T16" fmla="*/ 240 w 767"/>
                <a:gd name="T17" fmla="*/ 942 h 958"/>
                <a:gd name="T18" fmla="*/ 212 w 767"/>
                <a:gd name="T19" fmla="*/ 958 h 958"/>
                <a:gd name="T20" fmla="*/ 199 w 767"/>
                <a:gd name="T21" fmla="*/ 950 h 958"/>
                <a:gd name="T22" fmla="*/ 138 w 767"/>
                <a:gd name="T23" fmla="*/ 718 h 958"/>
                <a:gd name="T24" fmla="*/ 61 w 767"/>
                <a:gd name="T25" fmla="*/ 499 h 958"/>
                <a:gd name="T26" fmla="*/ 0 w 767"/>
                <a:gd name="T27" fmla="*/ 341 h 958"/>
                <a:gd name="T28" fmla="*/ 0 w 767"/>
                <a:gd name="T29" fmla="*/ 321 h 958"/>
                <a:gd name="T30" fmla="*/ 252 w 767"/>
                <a:gd name="T31" fmla="*/ 179 h 958"/>
                <a:gd name="T32" fmla="*/ 427 w 767"/>
                <a:gd name="T33" fmla="*/ 73 h 958"/>
                <a:gd name="T34" fmla="*/ 536 w 767"/>
                <a:gd name="T35" fmla="*/ 12 h 958"/>
                <a:gd name="T36" fmla="*/ 544 w 767"/>
                <a:gd name="T37" fmla="*/ 37 h 958"/>
                <a:gd name="T38" fmla="*/ 382 w 767"/>
                <a:gd name="T39" fmla="*/ 130 h 958"/>
                <a:gd name="T40" fmla="*/ 159 w 767"/>
                <a:gd name="T41" fmla="*/ 260 h 958"/>
                <a:gd name="T42" fmla="*/ 25 w 767"/>
                <a:gd name="T43" fmla="*/ 337 h 958"/>
                <a:gd name="T44" fmla="*/ 86 w 767"/>
                <a:gd name="T45" fmla="*/ 491 h 958"/>
                <a:gd name="T46" fmla="*/ 159 w 767"/>
                <a:gd name="T47" fmla="*/ 686 h 958"/>
                <a:gd name="T48" fmla="*/ 195 w 767"/>
                <a:gd name="T49" fmla="*/ 804 h 958"/>
                <a:gd name="T50" fmla="*/ 220 w 767"/>
                <a:gd name="T51" fmla="*/ 913 h 958"/>
                <a:gd name="T52" fmla="*/ 459 w 767"/>
                <a:gd name="T53" fmla="*/ 779 h 958"/>
                <a:gd name="T54" fmla="*/ 662 w 767"/>
                <a:gd name="T55" fmla="*/ 654 h 958"/>
                <a:gd name="T56" fmla="*/ 727 w 767"/>
                <a:gd name="T57" fmla="*/ 605 h 958"/>
                <a:gd name="T58" fmla="*/ 674 w 767"/>
                <a:gd name="T59" fmla="*/ 467 h 958"/>
                <a:gd name="T60" fmla="*/ 617 w 767"/>
                <a:gd name="T61" fmla="*/ 313 h 958"/>
                <a:gd name="T62" fmla="*/ 573 w 767"/>
                <a:gd name="T63" fmla="*/ 166 h 958"/>
                <a:gd name="T64" fmla="*/ 540 w 767"/>
                <a:gd name="T65" fmla="*/ 41 h 958"/>
                <a:gd name="T66" fmla="*/ 536 w 767"/>
                <a:gd name="T67" fmla="*/ 16 h 958"/>
                <a:gd name="T68" fmla="*/ 561 w 767"/>
                <a:gd name="T69" fmla="*/ 0 h 95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67"/>
                <a:gd name="T106" fmla="*/ 0 h 958"/>
                <a:gd name="T107" fmla="*/ 767 w 767"/>
                <a:gd name="T108" fmla="*/ 958 h 95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67" h="958">
                  <a:moveTo>
                    <a:pt x="561" y="0"/>
                  </a:moveTo>
                  <a:lnTo>
                    <a:pt x="617" y="203"/>
                  </a:lnTo>
                  <a:lnTo>
                    <a:pt x="662" y="341"/>
                  </a:lnTo>
                  <a:lnTo>
                    <a:pt x="719" y="491"/>
                  </a:lnTo>
                  <a:lnTo>
                    <a:pt x="767" y="613"/>
                  </a:lnTo>
                  <a:lnTo>
                    <a:pt x="755" y="625"/>
                  </a:lnTo>
                  <a:lnTo>
                    <a:pt x="601" y="727"/>
                  </a:lnTo>
                  <a:lnTo>
                    <a:pt x="406" y="844"/>
                  </a:lnTo>
                  <a:lnTo>
                    <a:pt x="240" y="942"/>
                  </a:lnTo>
                  <a:lnTo>
                    <a:pt x="212" y="958"/>
                  </a:lnTo>
                  <a:lnTo>
                    <a:pt x="199" y="950"/>
                  </a:lnTo>
                  <a:lnTo>
                    <a:pt x="138" y="718"/>
                  </a:lnTo>
                  <a:lnTo>
                    <a:pt x="61" y="499"/>
                  </a:lnTo>
                  <a:lnTo>
                    <a:pt x="0" y="341"/>
                  </a:lnTo>
                  <a:lnTo>
                    <a:pt x="0" y="321"/>
                  </a:lnTo>
                  <a:lnTo>
                    <a:pt x="252" y="179"/>
                  </a:lnTo>
                  <a:lnTo>
                    <a:pt x="427" y="73"/>
                  </a:lnTo>
                  <a:lnTo>
                    <a:pt x="536" y="12"/>
                  </a:lnTo>
                  <a:lnTo>
                    <a:pt x="544" y="37"/>
                  </a:lnTo>
                  <a:lnTo>
                    <a:pt x="382" y="130"/>
                  </a:lnTo>
                  <a:lnTo>
                    <a:pt x="159" y="260"/>
                  </a:lnTo>
                  <a:lnTo>
                    <a:pt x="25" y="337"/>
                  </a:lnTo>
                  <a:lnTo>
                    <a:pt x="86" y="491"/>
                  </a:lnTo>
                  <a:lnTo>
                    <a:pt x="159" y="686"/>
                  </a:lnTo>
                  <a:lnTo>
                    <a:pt x="195" y="804"/>
                  </a:lnTo>
                  <a:lnTo>
                    <a:pt x="220" y="913"/>
                  </a:lnTo>
                  <a:lnTo>
                    <a:pt x="459" y="779"/>
                  </a:lnTo>
                  <a:lnTo>
                    <a:pt x="662" y="654"/>
                  </a:lnTo>
                  <a:lnTo>
                    <a:pt x="727" y="605"/>
                  </a:lnTo>
                  <a:lnTo>
                    <a:pt x="674" y="467"/>
                  </a:lnTo>
                  <a:lnTo>
                    <a:pt x="617" y="313"/>
                  </a:lnTo>
                  <a:lnTo>
                    <a:pt x="573" y="166"/>
                  </a:lnTo>
                  <a:lnTo>
                    <a:pt x="540" y="41"/>
                  </a:lnTo>
                  <a:lnTo>
                    <a:pt x="536" y="16"/>
                  </a:lnTo>
                  <a:lnTo>
                    <a:pt x="56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1" name="Freeform 7"/>
            <p:cNvSpPr>
              <a:spLocks/>
            </p:cNvSpPr>
            <p:nvPr/>
          </p:nvSpPr>
          <p:spPr bwMode="auto">
            <a:xfrm>
              <a:off x="632" y="2681"/>
              <a:ext cx="419" cy="301"/>
            </a:xfrm>
            <a:custGeom>
              <a:avLst/>
              <a:gdLst>
                <a:gd name="T0" fmla="*/ 407 w 419"/>
                <a:gd name="T1" fmla="*/ 0 h 301"/>
                <a:gd name="T2" fmla="*/ 419 w 419"/>
                <a:gd name="T3" fmla="*/ 36 h 301"/>
                <a:gd name="T4" fmla="*/ 17 w 419"/>
                <a:gd name="T5" fmla="*/ 301 h 301"/>
                <a:gd name="T6" fmla="*/ 0 w 419"/>
                <a:gd name="T7" fmla="*/ 260 h 301"/>
                <a:gd name="T8" fmla="*/ 33 w 419"/>
                <a:gd name="T9" fmla="*/ 260 h 301"/>
                <a:gd name="T10" fmla="*/ 387 w 419"/>
                <a:gd name="T11" fmla="*/ 28 h 301"/>
                <a:gd name="T12" fmla="*/ 407 w 419"/>
                <a:gd name="T13" fmla="*/ 0 h 3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9"/>
                <a:gd name="T22" fmla="*/ 0 h 301"/>
                <a:gd name="T23" fmla="*/ 419 w 419"/>
                <a:gd name="T24" fmla="*/ 301 h 3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9" h="301">
                  <a:moveTo>
                    <a:pt x="407" y="0"/>
                  </a:moveTo>
                  <a:lnTo>
                    <a:pt x="419" y="36"/>
                  </a:lnTo>
                  <a:lnTo>
                    <a:pt x="17" y="301"/>
                  </a:lnTo>
                  <a:lnTo>
                    <a:pt x="0" y="260"/>
                  </a:lnTo>
                  <a:lnTo>
                    <a:pt x="33" y="260"/>
                  </a:lnTo>
                  <a:lnTo>
                    <a:pt x="387" y="28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2" name="Freeform 8"/>
            <p:cNvSpPr>
              <a:spLocks/>
            </p:cNvSpPr>
            <p:nvPr/>
          </p:nvSpPr>
          <p:spPr bwMode="auto">
            <a:xfrm>
              <a:off x="812" y="2819"/>
              <a:ext cx="280" cy="479"/>
            </a:xfrm>
            <a:custGeom>
              <a:avLst/>
              <a:gdLst>
                <a:gd name="T0" fmla="*/ 85 w 280"/>
                <a:gd name="T1" fmla="*/ 0 h 479"/>
                <a:gd name="T2" fmla="*/ 280 w 280"/>
                <a:gd name="T3" fmla="*/ 426 h 479"/>
                <a:gd name="T4" fmla="*/ 243 w 280"/>
                <a:gd name="T5" fmla="*/ 474 h 479"/>
                <a:gd name="T6" fmla="*/ 179 w 280"/>
                <a:gd name="T7" fmla="*/ 479 h 479"/>
                <a:gd name="T8" fmla="*/ 0 w 280"/>
                <a:gd name="T9" fmla="*/ 44 h 479"/>
                <a:gd name="T10" fmla="*/ 20 w 280"/>
                <a:gd name="T11" fmla="*/ 28 h 479"/>
                <a:gd name="T12" fmla="*/ 195 w 280"/>
                <a:gd name="T13" fmla="*/ 446 h 479"/>
                <a:gd name="T14" fmla="*/ 219 w 280"/>
                <a:gd name="T15" fmla="*/ 446 h 479"/>
                <a:gd name="T16" fmla="*/ 235 w 280"/>
                <a:gd name="T17" fmla="*/ 446 h 479"/>
                <a:gd name="T18" fmla="*/ 256 w 280"/>
                <a:gd name="T19" fmla="*/ 422 h 479"/>
                <a:gd name="T20" fmla="*/ 65 w 280"/>
                <a:gd name="T21" fmla="*/ 12 h 479"/>
                <a:gd name="T22" fmla="*/ 85 w 280"/>
                <a:gd name="T23" fmla="*/ 0 h 4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0"/>
                <a:gd name="T37" fmla="*/ 0 h 479"/>
                <a:gd name="T38" fmla="*/ 280 w 280"/>
                <a:gd name="T39" fmla="*/ 479 h 4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0" h="479">
                  <a:moveTo>
                    <a:pt x="85" y="0"/>
                  </a:moveTo>
                  <a:lnTo>
                    <a:pt x="280" y="426"/>
                  </a:lnTo>
                  <a:lnTo>
                    <a:pt x="243" y="474"/>
                  </a:lnTo>
                  <a:lnTo>
                    <a:pt x="179" y="479"/>
                  </a:lnTo>
                  <a:lnTo>
                    <a:pt x="0" y="44"/>
                  </a:lnTo>
                  <a:lnTo>
                    <a:pt x="20" y="28"/>
                  </a:lnTo>
                  <a:lnTo>
                    <a:pt x="195" y="446"/>
                  </a:lnTo>
                  <a:lnTo>
                    <a:pt x="219" y="446"/>
                  </a:lnTo>
                  <a:lnTo>
                    <a:pt x="235" y="446"/>
                  </a:lnTo>
                  <a:lnTo>
                    <a:pt x="256" y="422"/>
                  </a:lnTo>
                  <a:lnTo>
                    <a:pt x="65" y="12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3" name="Freeform 9"/>
            <p:cNvSpPr>
              <a:spLocks/>
            </p:cNvSpPr>
            <p:nvPr/>
          </p:nvSpPr>
          <p:spPr bwMode="auto">
            <a:xfrm>
              <a:off x="532" y="2917"/>
              <a:ext cx="166" cy="552"/>
            </a:xfrm>
            <a:custGeom>
              <a:avLst/>
              <a:gdLst>
                <a:gd name="T0" fmla="*/ 81 w 166"/>
                <a:gd name="T1" fmla="*/ 20 h 552"/>
                <a:gd name="T2" fmla="*/ 166 w 166"/>
                <a:gd name="T3" fmla="*/ 511 h 552"/>
                <a:gd name="T4" fmla="*/ 142 w 166"/>
                <a:gd name="T5" fmla="*/ 548 h 552"/>
                <a:gd name="T6" fmla="*/ 89 w 166"/>
                <a:gd name="T7" fmla="*/ 552 h 552"/>
                <a:gd name="T8" fmla="*/ 49 w 166"/>
                <a:gd name="T9" fmla="*/ 540 h 552"/>
                <a:gd name="T10" fmla="*/ 0 w 166"/>
                <a:gd name="T11" fmla="*/ 41 h 552"/>
                <a:gd name="T12" fmla="*/ 16 w 166"/>
                <a:gd name="T13" fmla="*/ 12 h 552"/>
                <a:gd name="T14" fmla="*/ 69 w 166"/>
                <a:gd name="T15" fmla="*/ 520 h 552"/>
                <a:gd name="T16" fmla="*/ 97 w 166"/>
                <a:gd name="T17" fmla="*/ 528 h 552"/>
                <a:gd name="T18" fmla="*/ 134 w 166"/>
                <a:gd name="T19" fmla="*/ 520 h 552"/>
                <a:gd name="T20" fmla="*/ 53 w 166"/>
                <a:gd name="T21" fmla="*/ 0 h 552"/>
                <a:gd name="T22" fmla="*/ 81 w 166"/>
                <a:gd name="T23" fmla="*/ 20 h 55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6"/>
                <a:gd name="T37" fmla="*/ 0 h 552"/>
                <a:gd name="T38" fmla="*/ 166 w 166"/>
                <a:gd name="T39" fmla="*/ 552 h 55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6" h="552">
                  <a:moveTo>
                    <a:pt x="81" y="20"/>
                  </a:moveTo>
                  <a:lnTo>
                    <a:pt x="166" y="511"/>
                  </a:lnTo>
                  <a:lnTo>
                    <a:pt x="142" y="548"/>
                  </a:lnTo>
                  <a:lnTo>
                    <a:pt x="89" y="552"/>
                  </a:lnTo>
                  <a:lnTo>
                    <a:pt x="49" y="540"/>
                  </a:lnTo>
                  <a:lnTo>
                    <a:pt x="0" y="41"/>
                  </a:lnTo>
                  <a:lnTo>
                    <a:pt x="16" y="12"/>
                  </a:lnTo>
                  <a:lnTo>
                    <a:pt x="69" y="520"/>
                  </a:lnTo>
                  <a:lnTo>
                    <a:pt x="97" y="528"/>
                  </a:lnTo>
                  <a:lnTo>
                    <a:pt x="134" y="520"/>
                  </a:lnTo>
                  <a:lnTo>
                    <a:pt x="53" y="0"/>
                  </a:lnTo>
                  <a:lnTo>
                    <a:pt x="81" y="2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4" name="Freeform 10"/>
            <p:cNvSpPr>
              <a:spLocks/>
            </p:cNvSpPr>
            <p:nvPr/>
          </p:nvSpPr>
          <p:spPr bwMode="auto">
            <a:xfrm>
              <a:off x="183" y="1535"/>
              <a:ext cx="340" cy="581"/>
            </a:xfrm>
            <a:custGeom>
              <a:avLst/>
              <a:gdLst>
                <a:gd name="T0" fmla="*/ 121 w 340"/>
                <a:gd name="T1" fmla="*/ 0 h 581"/>
                <a:gd name="T2" fmla="*/ 340 w 340"/>
                <a:gd name="T3" fmla="*/ 395 h 581"/>
                <a:gd name="T4" fmla="*/ 292 w 340"/>
                <a:gd name="T5" fmla="*/ 415 h 581"/>
                <a:gd name="T6" fmla="*/ 142 w 340"/>
                <a:gd name="T7" fmla="*/ 94 h 581"/>
                <a:gd name="T8" fmla="*/ 186 w 340"/>
                <a:gd name="T9" fmla="*/ 464 h 581"/>
                <a:gd name="T10" fmla="*/ 138 w 340"/>
                <a:gd name="T11" fmla="*/ 488 h 581"/>
                <a:gd name="T12" fmla="*/ 113 w 340"/>
                <a:gd name="T13" fmla="*/ 131 h 581"/>
                <a:gd name="T14" fmla="*/ 44 w 340"/>
                <a:gd name="T15" fmla="*/ 561 h 581"/>
                <a:gd name="T16" fmla="*/ 0 w 340"/>
                <a:gd name="T17" fmla="*/ 581 h 581"/>
                <a:gd name="T18" fmla="*/ 93 w 340"/>
                <a:gd name="T19" fmla="*/ 13 h 581"/>
                <a:gd name="T20" fmla="*/ 121 w 340"/>
                <a:gd name="T21" fmla="*/ 0 h 58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0"/>
                <a:gd name="T34" fmla="*/ 0 h 581"/>
                <a:gd name="T35" fmla="*/ 340 w 340"/>
                <a:gd name="T36" fmla="*/ 581 h 58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0" h="581">
                  <a:moveTo>
                    <a:pt x="121" y="0"/>
                  </a:moveTo>
                  <a:lnTo>
                    <a:pt x="340" y="395"/>
                  </a:lnTo>
                  <a:lnTo>
                    <a:pt x="292" y="415"/>
                  </a:lnTo>
                  <a:lnTo>
                    <a:pt x="142" y="94"/>
                  </a:lnTo>
                  <a:lnTo>
                    <a:pt x="186" y="464"/>
                  </a:lnTo>
                  <a:lnTo>
                    <a:pt x="138" y="488"/>
                  </a:lnTo>
                  <a:lnTo>
                    <a:pt x="113" y="131"/>
                  </a:lnTo>
                  <a:lnTo>
                    <a:pt x="44" y="561"/>
                  </a:lnTo>
                  <a:lnTo>
                    <a:pt x="0" y="581"/>
                  </a:lnTo>
                  <a:lnTo>
                    <a:pt x="93" y="13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2495" name="Freeform 11"/>
            <p:cNvSpPr>
              <a:spLocks/>
            </p:cNvSpPr>
            <p:nvPr/>
          </p:nvSpPr>
          <p:spPr bwMode="auto">
            <a:xfrm>
              <a:off x="-1" y="2340"/>
              <a:ext cx="195" cy="796"/>
            </a:xfrm>
            <a:custGeom>
              <a:avLst/>
              <a:gdLst>
                <a:gd name="T0" fmla="*/ 135 w 195"/>
                <a:gd name="T1" fmla="*/ 8 h 796"/>
                <a:gd name="T2" fmla="*/ 86 w 195"/>
                <a:gd name="T3" fmla="*/ 426 h 796"/>
                <a:gd name="T4" fmla="*/ 0 w 195"/>
                <a:gd name="T5" fmla="*/ 735 h 796"/>
                <a:gd name="T6" fmla="*/ 5 w 195"/>
                <a:gd name="T7" fmla="*/ 772 h 796"/>
                <a:gd name="T8" fmla="*/ 37 w 195"/>
                <a:gd name="T9" fmla="*/ 796 h 796"/>
                <a:gd name="T10" fmla="*/ 86 w 195"/>
                <a:gd name="T11" fmla="*/ 796 h 796"/>
                <a:gd name="T12" fmla="*/ 155 w 195"/>
                <a:gd name="T13" fmla="*/ 435 h 796"/>
                <a:gd name="T14" fmla="*/ 183 w 195"/>
                <a:gd name="T15" fmla="*/ 175 h 796"/>
                <a:gd name="T16" fmla="*/ 195 w 195"/>
                <a:gd name="T17" fmla="*/ 28 h 796"/>
                <a:gd name="T18" fmla="*/ 175 w 195"/>
                <a:gd name="T19" fmla="*/ 16 h 796"/>
                <a:gd name="T20" fmla="*/ 163 w 195"/>
                <a:gd name="T21" fmla="*/ 207 h 796"/>
                <a:gd name="T22" fmla="*/ 135 w 195"/>
                <a:gd name="T23" fmla="*/ 439 h 796"/>
                <a:gd name="T24" fmla="*/ 78 w 195"/>
                <a:gd name="T25" fmla="*/ 711 h 796"/>
                <a:gd name="T26" fmla="*/ 65 w 195"/>
                <a:gd name="T27" fmla="*/ 768 h 796"/>
                <a:gd name="T28" fmla="*/ 41 w 195"/>
                <a:gd name="T29" fmla="*/ 768 h 796"/>
                <a:gd name="T30" fmla="*/ 21 w 195"/>
                <a:gd name="T31" fmla="*/ 743 h 796"/>
                <a:gd name="T32" fmla="*/ 110 w 195"/>
                <a:gd name="T33" fmla="*/ 422 h 796"/>
                <a:gd name="T34" fmla="*/ 130 w 195"/>
                <a:gd name="T35" fmla="*/ 219 h 796"/>
                <a:gd name="T36" fmla="*/ 159 w 195"/>
                <a:gd name="T37" fmla="*/ 0 h 796"/>
                <a:gd name="T38" fmla="*/ 135 w 195"/>
                <a:gd name="T39" fmla="*/ 8 h 7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95"/>
                <a:gd name="T61" fmla="*/ 0 h 796"/>
                <a:gd name="T62" fmla="*/ 195 w 195"/>
                <a:gd name="T63" fmla="*/ 796 h 7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95" h="796">
                  <a:moveTo>
                    <a:pt x="135" y="8"/>
                  </a:moveTo>
                  <a:lnTo>
                    <a:pt x="86" y="426"/>
                  </a:lnTo>
                  <a:lnTo>
                    <a:pt x="0" y="735"/>
                  </a:lnTo>
                  <a:lnTo>
                    <a:pt x="5" y="772"/>
                  </a:lnTo>
                  <a:lnTo>
                    <a:pt x="37" y="796"/>
                  </a:lnTo>
                  <a:lnTo>
                    <a:pt x="86" y="796"/>
                  </a:lnTo>
                  <a:lnTo>
                    <a:pt x="155" y="435"/>
                  </a:lnTo>
                  <a:lnTo>
                    <a:pt x="183" y="175"/>
                  </a:lnTo>
                  <a:lnTo>
                    <a:pt x="195" y="28"/>
                  </a:lnTo>
                  <a:lnTo>
                    <a:pt x="175" y="16"/>
                  </a:lnTo>
                  <a:lnTo>
                    <a:pt x="163" y="207"/>
                  </a:lnTo>
                  <a:lnTo>
                    <a:pt x="135" y="439"/>
                  </a:lnTo>
                  <a:lnTo>
                    <a:pt x="78" y="711"/>
                  </a:lnTo>
                  <a:lnTo>
                    <a:pt x="65" y="768"/>
                  </a:lnTo>
                  <a:lnTo>
                    <a:pt x="41" y="768"/>
                  </a:lnTo>
                  <a:lnTo>
                    <a:pt x="21" y="743"/>
                  </a:lnTo>
                  <a:lnTo>
                    <a:pt x="110" y="422"/>
                  </a:lnTo>
                  <a:lnTo>
                    <a:pt x="130" y="219"/>
                  </a:lnTo>
                  <a:lnTo>
                    <a:pt x="159" y="0"/>
                  </a:lnTo>
                  <a:lnTo>
                    <a:pt x="135" y="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2469" name="Group 12"/>
          <p:cNvGrpSpPr>
            <a:grpSpLocks/>
          </p:cNvGrpSpPr>
          <p:nvPr/>
        </p:nvGrpSpPr>
        <p:grpSpPr bwMode="auto">
          <a:xfrm>
            <a:off x="3436938" y="4953000"/>
            <a:ext cx="2255837" cy="1430338"/>
            <a:chOff x="1876" y="3108"/>
            <a:chExt cx="1421" cy="901"/>
          </a:xfrm>
        </p:grpSpPr>
        <p:grpSp>
          <p:nvGrpSpPr>
            <p:cNvPr id="62480" name="Group 13"/>
            <p:cNvGrpSpPr>
              <a:grpSpLocks/>
            </p:cNvGrpSpPr>
            <p:nvPr/>
          </p:nvGrpSpPr>
          <p:grpSpPr bwMode="auto">
            <a:xfrm>
              <a:off x="2050" y="3108"/>
              <a:ext cx="886" cy="364"/>
              <a:chOff x="2050" y="3108"/>
              <a:chExt cx="886" cy="364"/>
            </a:xfrm>
          </p:grpSpPr>
          <p:sp>
            <p:nvSpPr>
              <p:cNvPr id="62487" name="Freeform 14"/>
              <p:cNvSpPr>
                <a:spLocks/>
              </p:cNvSpPr>
              <p:nvPr/>
            </p:nvSpPr>
            <p:spPr bwMode="auto">
              <a:xfrm>
                <a:off x="2050" y="3108"/>
                <a:ext cx="886" cy="364"/>
              </a:xfrm>
              <a:custGeom>
                <a:avLst/>
                <a:gdLst>
                  <a:gd name="T0" fmla="*/ 126 w 886"/>
                  <a:gd name="T1" fmla="*/ 101 h 364"/>
                  <a:gd name="T2" fmla="*/ 195 w 886"/>
                  <a:gd name="T3" fmla="*/ 68 h 364"/>
                  <a:gd name="T4" fmla="*/ 313 w 886"/>
                  <a:gd name="T5" fmla="*/ 48 h 364"/>
                  <a:gd name="T6" fmla="*/ 463 w 886"/>
                  <a:gd name="T7" fmla="*/ 32 h 364"/>
                  <a:gd name="T8" fmla="*/ 451 w 886"/>
                  <a:gd name="T9" fmla="*/ 16 h 364"/>
                  <a:gd name="T10" fmla="*/ 341 w 886"/>
                  <a:gd name="T11" fmla="*/ 24 h 364"/>
                  <a:gd name="T12" fmla="*/ 215 w 886"/>
                  <a:gd name="T13" fmla="*/ 36 h 364"/>
                  <a:gd name="T14" fmla="*/ 93 w 886"/>
                  <a:gd name="T15" fmla="*/ 60 h 364"/>
                  <a:gd name="T16" fmla="*/ 0 w 886"/>
                  <a:gd name="T17" fmla="*/ 105 h 364"/>
                  <a:gd name="T18" fmla="*/ 12 w 886"/>
                  <a:gd name="T19" fmla="*/ 125 h 364"/>
                  <a:gd name="T20" fmla="*/ 114 w 886"/>
                  <a:gd name="T21" fmla="*/ 150 h 364"/>
                  <a:gd name="T22" fmla="*/ 175 w 886"/>
                  <a:gd name="T23" fmla="*/ 186 h 364"/>
                  <a:gd name="T24" fmla="*/ 240 w 886"/>
                  <a:gd name="T25" fmla="*/ 251 h 364"/>
                  <a:gd name="T26" fmla="*/ 317 w 886"/>
                  <a:gd name="T27" fmla="*/ 336 h 364"/>
                  <a:gd name="T28" fmla="*/ 350 w 886"/>
                  <a:gd name="T29" fmla="*/ 352 h 364"/>
                  <a:gd name="T30" fmla="*/ 398 w 886"/>
                  <a:gd name="T31" fmla="*/ 364 h 364"/>
                  <a:gd name="T32" fmla="*/ 476 w 886"/>
                  <a:gd name="T33" fmla="*/ 328 h 364"/>
                  <a:gd name="T34" fmla="*/ 524 w 886"/>
                  <a:gd name="T35" fmla="*/ 296 h 364"/>
                  <a:gd name="T36" fmla="*/ 573 w 886"/>
                  <a:gd name="T37" fmla="*/ 279 h 364"/>
                  <a:gd name="T38" fmla="*/ 727 w 886"/>
                  <a:gd name="T39" fmla="*/ 283 h 364"/>
                  <a:gd name="T40" fmla="*/ 874 w 886"/>
                  <a:gd name="T41" fmla="*/ 283 h 364"/>
                  <a:gd name="T42" fmla="*/ 886 w 886"/>
                  <a:gd name="T43" fmla="*/ 267 h 364"/>
                  <a:gd name="T44" fmla="*/ 845 w 886"/>
                  <a:gd name="T45" fmla="*/ 202 h 364"/>
                  <a:gd name="T46" fmla="*/ 748 w 886"/>
                  <a:gd name="T47" fmla="*/ 137 h 364"/>
                  <a:gd name="T48" fmla="*/ 634 w 886"/>
                  <a:gd name="T49" fmla="*/ 81 h 364"/>
                  <a:gd name="T50" fmla="*/ 569 w 886"/>
                  <a:gd name="T51" fmla="*/ 48 h 364"/>
                  <a:gd name="T52" fmla="*/ 516 w 886"/>
                  <a:gd name="T53" fmla="*/ 0 h 364"/>
                  <a:gd name="T54" fmla="*/ 492 w 886"/>
                  <a:gd name="T55" fmla="*/ 0 h 364"/>
                  <a:gd name="T56" fmla="*/ 476 w 886"/>
                  <a:gd name="T57" fmla="*/ 24 h 364"/>
                  <a:gd name="T58" fmla="*/ 581 w 886"/>
                  <a:gd name="T59" fmla="*/ 81 h 364"/>
                  <a:gd name="T60" fmla="*/ 707 w 886"/>
                  <a:gd name="T61" fmla="*/ 141 h 364"/>
                  <a:gd name="T62" fmla="*/ 797 w 886"/>
                  <a:gd name="T63" fmla="*/ 198 h 364"/>
                  <a:gd name="T64" fmla="*/ 829 w 886"/>
                  <a:gd name="T65" fmla="*/ 243 h 364"/>
                  <a:gd name="T66" fmla="*/ 829 w 886"/>
                  <a:gd name="T67" fmla="*/ 259 h 364"/>
                  <a:gd name="T68" fmla="*/ 772 w 886"/>
                  <a:gd name="T69" fmla="*/ 259 h 364"/>
                  <a:gd name="T70" fmla="*/ 618 w 886"/>
                  <a:gd name="T71" fmla="*/ 247 h 364"/>
                  <a:gd name="T72" fmla="*/ 532 w 886"/>
                  <a:gd name="T73" fmla="*/ 255 h 364"/>
                  <a:gd name="T74" fmla="*/ 455 w 886"/>
                  <a:gd name="T75" fmla="*/ 279 h 364"/>
                  <a:gd name="T76" fmla="*/ 410 w 886"/>
                  <a:gd name="T77" fmla="*/ 316 h 364"/>
                  <a:gd name="T78" fmla="*/ 390 w 886"/>
                  <a:gd name="T79" fmla="*/ 324 h 364"/>
                  <a:gd name="T80" fmla="*/ 358 w 886"/>
                  <a:gd name="T81" fmla="*/ 316 h 364"/>
                  <a:gd name="T82" fmla="*/ 284 w 886"/>
                  <a:gd name="T83" fmla="*/ 251 h 364"/>
                  <a:gd name="T84" fmla="*/ 224 w 886"/>
                  <a:gd name="T85" fmla="*/ 174 h 364"/>
                  <a:gd name="T86" fmla="*/ 175 w 886"/>
                  <a:gd name="T87" fmla="*/ 141 h 364"/>
                  <a:gd name="T88" fmla="*/ 126 w 886"/>
                  <a:gd name="T89" fmla="*/ 101 h 36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86"/>
                  <a:gd name="T136" fmla="*/ 0 h 364"/>
                  <a:gd name="T137" fmla="*/ 886 w 886"/>
                  <a:gd name="T138" fmla="*/ 364 h 36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86" h="364">
                    <a:moveTo>
                      <a:pt x="126" y="101"/>
                    </a:moveTo>
                    <a:lnTo>
                      <a:pt x="195" y="68"/>
                    </a:lnTo>
                    <a:lnTo>
                      <a:pt x="313" y="48"/>
                    </a:lnTo>
                    <a:lnTo>
                      <a:pt x="463" y="32"/>
                    </a:lnTo>
                    <a:lnTo>
                      <a:pt x="451" y="16"/>
                    </a:lnTo>
                    <a:lnTo>
                      <a:pt x="341" y="24"/>
                    </a:lnTo>
                    <a:lnTo>
                      <a:pt x="215" y="36"/>
                    </a:lnTo>
                    <a:lnTo>
                      <a:pt x="93" y="60"/>
                    </a:lnTo>
                    <a:lnTo>
                      <a:pt x="0" y="105"/>
                    </a:lnTo>
                    <a:lnTo>
                      <a:pt x="12" y="125"/>
                    </a:lnTo>
                    <a:lnTo>
                      <a:pt x="114" y="150"/>
                    </a:lnTo>
                    <a:lnTo>
                      <a:pt x="175" y="186"/>
                    </a:lnTo>
                    <a:lnTo>
                      <a:pt x="240" y="251"/>
                    </a:lnTo>
                    <a:lnTo>
                      <a:pt x="317" y="336"/>
                    </a:lnTo>
                    <a:lnTo>
                      <a:pt x="350" y="352"/>
                    </a:lnTo>
                    <a:lnTo>
                      <a:pt x="398" y="364"/>
                    </a:lnTo>
                    <a:lnTo>
                      <a:pt x="476" y="328"/>
                    </a:lnTo>
                    <a:lnTo>
                      <a:pt x="524" y="296"/>
                    </a:lnTo>
                    <a:lnTo>
                      <a:pt x="573" y="279"/>
                    </a:lnTo>
                    <a:lnTo>
                      <a:pt x="727" y="283"/>
                    </a:lnTo>
                    <a:lnTo>
                      <a:pt x="874" y="283"/>
                    </a:lnTo>
                    <a:lnTo>
                      <a:pt x="886" y="267"/>
                    </a:lnTo>
                    <a:lnTo>
                      <a:pt x="845" y="202"/>
                    </a:lnTo>
                    <a:lnTo>
                      <a:pt x="748" y="137"/>
                    </a:lnTo>
                    <a:lnTo>
                      <a:pt x="634" y="81"/>
                    </a:lnTo>
                    <a:lnTo>
                      <a:pt x="569" y="48"/>
                    </a:lnTo>
                    <a:lnTo>
                      <a:pt x="516" y="0"/>
                    </a:lnTo>
                    <a:lnTo>
                      <a:pt x="492" y="0"/>
                    </a:lnTo>
                    <a:lnTo>
                      <a:pt x="476" y="24"/>
                    </a:lnTo>
                    <a:lnTo>
                      <a:pt x="581" y="81"/>
                    </a:lnTo>
                    <a:lnTo>
                      <a:pt x="707" y="141"/>
                    </a:lnTo>
                    <a:lnTo>
                      <a:pt x="797" y="198"/>
                    </a:lnTo>
                    <a:lnTo>
                      <a:pt x="829" y="243"/>
                    </a:lnTo>
                    <a:lnTo>
                      <a:pt x="829" y="259"/>
                    </a:lnTo>
                    <a:lnTo>
                      <a:pt x="772" y="259"/>
                    </a:lnTo>
                    <a:lnTo>
                      <a:pt x="618" y="247"/>
                    </a:lnTo>
                    <a:lnTo>
                      <a:pt x="532" y="255"/>
                    </a:lnTo>
                    <a:lnTo>
                      <a:pt x="455" y="279"/>
                    </a:lnTo>
                    <a:lnTo>
                      <a:pt x="410" y="316"/>
                    </a:lnTo>
                    <a:lnTo>
                      <a:pt x="390" y="324"/>
                    </a:lnTo>
                    <a:lnTo>
                      <a:pt x="358" y="316"/>
                    </a:lnTo>
                    <a:lnTo>
                      <a:pt x="284" y="251"/>
                    </a:lnTo>
                    <a:lnTo>
                      <a:pt x="224" y="174"/>
                    </a:lnTo>
                    <a:lnTo>
                      <a:pt x="175" y="141"/>
                    </a:lnTo>
                    <a:lnTo>
                      <a:pt x="126" y="101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15"/>
              <p:cNvSpPr>
                <a:spLocks/>
              </p:cNvSpPr>
              <p:nvPr/>
            </p:nvSpPr>
            <p:spPr bwMode="auto">
              <a:xfrm>
                <a:off x="2335" y="3185"/>
                <a:ext cx="276" cy="142"/>
              </a:xfrm>
              <a:custGeom>
                <a:avLst/>
                <a:gdLst>
                  <a:gd name="T0" fmla="*/ 32 w 276"/>
                  <a:gd name="T1" fmla="*/ 20 h 142"/>
                  <a:gd name="T2" fmla="*/ 0 w 276"/>
                  <a:gd name="T3" fmla="*/ 57 h 142"/>
                  <a:gd name="T4" fmla="*/ 41 w 276"/>
                  <a:gd name="T5" fmla="*/ 130 h 142"/>
                  <a:gd name="T6" fmla="*/ 110 w 276"/>
                  <a:gd name="T7" fmla="*/ 134 h 142"/>
                  <a:gd name="T8" fmla="*/ 146 w 276"/>
                  <a:gd name="T9" fmla="*/ 97 h 142"/>
                  <a:gd name="T10" fmla="*/ 170 w 276"/>
                  <a:gd name="T11" fmla="*/ 97 h 142"/>
                  <a:gd name="T12" fmla="*/ 195 w 276"/>
                  <a:gd name="T13" fmla="*/ 105 h 142"/>
                  <a:gd name="T14" fmla="*/ 223 w 276"/>
                  <a:gd name="T15" fmla="*/ 105 h 142"/>
                  <a:gd name="T16" fmla="*/ 248 w 276"/>
                  <a:gd name="T17" fmla="*/ 97 h 142"/>
                  <a:gd name="T18" fmla="*/ 272 w 276"/>
                  <a:gd name="T19" fmla="*/ 85 h 142"/>
                  <a:gd name="T20" fmla="*/ 276 w 276"/>
                  <a:gd name="T21" fmla="*/ 61 h 142"/>
                  <a:gd name="T22" fmla="*/ 276 w 276"/>
                  <a:gd name="T23" fmla="*/ 37 h 142"/>
                  <a:gd name="T24" fmla="*/ 256 w 276"/>
                  <a:gd name="T25" fmla="*/ 16 h 142"/>
                  <a:gd name="T26" fmla="*/ 231 w 276"/>
                  <a:gd name="T27" fmla="*/ 4 h 142"/>
                  <a:gd name="T28" fmla="*/ 207 w 276"/>
                  <a:gd name="T29" fmla="*/ 0 h 142"/>
                  <a:gd name="T30" fmla="*/ 179 w 276"/>
                  <a:gd name="T31" fmla="*/ 0 h 142"/>
                  <a:gd name="T32" fmla="*/ 154 w 276"/>
                  <a:gd name="T33" fmla="*/ 0 h 142"/>
                  <a:gd name="T34" fmla="*/ 126 w 276"/>
                  <a:gd name="T35" fmla="*/ 0 h 142"/>
                  <a:gd name="T36" fmla="*/ 81 w 276"/>
                  <a:gd name="T37" fmla="*/ 4 h 142"/>
                  <a:gd name="T38" fmla="*/ 85 w 276"/>
                  <a:gd name="T39" fmla="*/ 28 h 142"/>
                  <a:gd name="T40" fmla="*/ 110 w 276"/>
                  <a:gd name="T41" fmla="*/ 32 h 142"/>
                  <a:gd name="T42" fmla="*/ 138 w 276"/>
                  <a:gd name="T43" fmla="*/ 28 h 142"/>
                  <a:gd name="T44" fmla="*/ 166 w 276"/>
                  <a:gd name="T45" fmla="*/ 24 h 142"/>
                  <a:gd name="T46" fmla="*/ 195 w 276"/>
                  <a:gd name="T47" fmla="*/ 24 h 142"/>
                  <a:gd name="T48" fmla="*/ 219 w 276"/>
                  <a:gd name="T49" fmla="*/ 24 h 142"/>
                  <a:gd name="T50" fmla="*/ 235 w 276"/>
                  <a:gd name="T51" fmla="*/ 41 h 142"/>
                  <a:gd name="T52" fmla="*/ 235 w 276"/>
                  <a:gd name="T53" fmla="*/ 65 h 142"/>
                  <a:gd name="T54" fmla="*/ 207 w 276"/>
                  <a:gd name="T55" fmla="*/ 65 h 142"/>
                  <a:gd name="T56" fmla="*/ 183 w 276"/>
                  <a:gd name="T57" fmla="*/ 65 h 142"/>
                  <a:gd name="T58" fmla="*/ 158 w 276"/>
                  <a:gd name="T59" fmla="*/ 65 h 142"/>
                  <a:gd name="T60" fmla="*/ 134 w 276"/>
                  <a:gd name="T61" fmla="*/ 65 h 142"/>
                  <a:gd name="T62" fmla="*/ 110 w 276"/>
                  <a:gd name="T63" fmla="*/ 65 h 142"/>
                  <a:gd name="T64" fmla="*/ 85 w 276"/>
                  <a:gd name="T65" fmla="*/ 81 h 142"/>
                  <a:gd name="T66" fmla="*/ 69 w 276"/>
                  <a:gd name="T67" fmla="*/ 93 h 142"/>
                  <a:gd name="T68" fmla="*/ 41 w 276"/>
                  <a:gd name="T69" fmla="*/ 73 h 142"/>
                  <a:gd name="T70" fmla="*/ 41 w 276"/>
                  <a:gd name="T71" fmla="*/ 45 h 142"/>
                  <a:gd name="T72" fmla="*/ 41 w 276"/>
                  <a:gd name="T73" fmla="*/ 73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6"/>
                  <a:gd name="T112" fmla="*/ 0 h 142"/>
                  <a:gd name="T113" fmla="*/ 276 w 276"/>
                  <a:gd name="T114" fmla="*/ 142 h 1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6" h="142">
                    <a:moveTo>
                      <a:pt x="41" y="73"/>
                    </a:moveTo>
                    <a:lnTo>
                      <a:pt x="32" y="20"/>
                    </a:lnTo>
                    <a:lnTo>
                      <a:pt x="12" y="24"/>
                    </a:lnTo>
                    <a:lnTo>
                      <a:pt x="0" y="57"/>
                    </a:lnTo>
                    <a:lnTo>
                      <a:pt x="4" y="89"/>
                    </a:lnTo>
                    <a:lnTo>
                      <a:pt x="41" y="130"/>
                    </a:lnTo>
                    <a:lnTo>
                      <a:pt x="77" y="142"/>
                    </a:lnTo>
                    <a:lnTo>
                      <a:pt x="110" y="134"/>
                    </a:lnTo>
                    <a:lnTo>
                      <a:pt x="134" y="105"/>
                    </a:lnTo>
                    <a:lnTo>
                      <a:pt x="146" y="97"/>
                    </a:lnTo>
                    <a:lnTo>
                      <a:pt x="158" y="97"/>
                    </a:lnTo>
                    <a:lnTo>
                      <a:pt x="170" y="97"/>
                    </a:lnTo>
                    <a:lnTo>
                      <a:pt x="183" y="97"/>
                    </a:lnTo>
                    <a:lnTo>
                      <a:pt x="195" y="105"/>
                    </a:lnTo>
                    <a:lnTo>
                      <a:pt x="207" y="105"/>
                    </a:lnTo>
                    <a:lnTo>
                      <a:pt x="223" y="105"/>
                    </a:lnTo>
                    <a:lnTo>
                      <a:pt x="235" y="101"/>
                    </a:lnTo>
                    <a:lnTo>
                      <a:pt x="248" y="97"/>
                    </a:lnTo>
                    <a:lnTo>
                      <a:pt x="260" y="93"/>
                    </a:lnTo>
                    <a:lnTo>
                      <a:pt x="272" y="85"/>
                    </a:lnTo>
                    <a:lnTo>
                      <a:pt x="276" y="73"/>
                    </a:lnTo>
                    <a:lnTo>
                      <a:pt x="276" y="61"/>
                    </a:lnTo>
                    <a:lnTo>
                      <a:pt x="276" y="49"/>
                    </a:lnTo>
                    <a:lnTo>
                      <a:pt x="276" y="37"/>
                    </a:lnTo>
                    <a:lnTo>
                      <a:pt x="268" y="24"/>
                    </a:lnTo>
                    <a:lnTo>
                      <a:pt x="256" y="16"/>
                    </a:lnTo>
                    <a:lnTo>
                      <a:pt x="244" y="12"/>
                    </a:lnTo>
                    <a:lnTo>
                      <a:pt x="231" y="4"/>
                    </a:lnTo>
                    <a:lnTo>
                      <a:pt x="219" y="0"/>
                    </a:lnTo>
                    <a:lnTo>
                      <a:pt x="207" y="0"/>
                    </a:lnTo>
                    <a:lnTo>
                      <a:pt x="195" y="0"/>
                    </a:lnTo>
                    <a:lnTo>
                      <a:pt x="179" y="0"/>
                    </a:lnTo>
                    <a:lnTo>
                      <a:pt x="166" y="0"/>
                    </a:lnTo>
                    <a:lnTo>
                      <a:pt x="154" y="0"/>
                    </a:lnTo>
                    <a:lnTo>
                      <a:pt x="142" y="0"/>
                    </a:lnTo>
                    <a:lnTo>
                      <a:pt x="126" y="0"/>
                    </a:lnTo>
                    <a:lnTo>
                      <a:pt x="93" y="0"/>
                    </a:lnTo>
                    <a:lnTo>
                      <a:pt x="81" y="4"/>
                    </a:lnTo>
                    <a:lnTo>
                      <a:pt x="81" y="16"/>
                    </a:lnTo>
                    <a:lnTo>
                      <a:pt x="85" y="28"/>
                    </a:lnTo>
                    <a:lnTo>
                      <a:pt x="97" y="32"/>
                    </a:lnTo>
                    <a:lnTo>
                      <a:pt x="110" y="32"/>
                    </a:lnTo>
                    <a:lnTo>
                      <a:pt x="122" y="28"/>
                    </a:lnTo>
                    <a:lnTo>
                      <a:pt x="138" y="28"/>
                    </a:lnTo>
                    <a:lnTo>
                      <a:pt x="154" y="24"/>
                    </a:lnTo>
                    <a:lnTo>
                      <a:pt x="166" y="24"/>
                    </a:lnTo>
                    <a:lnTo>
                      <a:pt x="183" y="24"/>
                    </a:lnTo>
                    <a:lnTo>
                      <a:pt x="195" y="24"/>
                    </a:lnTo>
                    <a:lnTo>
                      <a:pt x="207" y="24"/>
                    </a:lnTo>
                    <a:lnTo>
                      <a:pt x="219" y="24"/>
                    </a:lnTo>
                    <a:lnTo>
                      <a:pt x="231" y="28"/>
                    </a:lnTo>
                    <a:lnTo>
                      <a:pt x="235" y="41"/>
                    </a:lnTo>
                    <a:lnTo>
                      <a:pt x="239" y="53"/>
                    </a:lnTo>
                    <a:lnTo>
                      <a:pt x="235" y="65"/>
                    </a:lnTo>
                    <a:lnTo>
                      <a:pt x="223" y="65"/>
                    </a:lnTo>
                    <a:lnTo>
                      <a:pt x="207" y="65"/>
                    </a:lnTo>
                    <a:lnTo>
                      <a:pt x="195" y="65"/>
                    </a:lnTo>
                    <a:lnTo>
                      <a:pt x="183" y="65"/>
                    </a:lnTo>
                    <a:lnTo>
                      <a:pt x="170" y="65"/>
                    </a:lnTo>
                    <a:lnTo>
                      <a:pt x="158" y="65"/>
                    </a:lnTo>
                    <a:lnTo>
                      <a:pt x="146" y="65"/>
                    </a:lnTo>
                    <a:lnTo>
                      <a:pt x="134" y="65"/>
                    </a:lnTo>
                    <a:lnTo>
                      <a:pt x="122" y="65"/>
                    </a:lnTo>
                    <a:lnTo>
                      <a:pt x="110" y="65"/>
                    </a:lnTo>
                    <a:lnTo>
                      <a:pt x="97" y="73"/>
                    </a:lnTo>
                    <a:lnTo>
                      <a:pt x="85" y="81"/>
                    </a:lnTo>
                    <a:lnTo>
                      <a:pt x="81" y="93"/>
                    </a:lnTo>
                    <a:lnTo>
                      <a:pt x="69" y="93"/>
                    </a:lnTo>
                    <a:lnTo>
                      <a:pt x="57" y="89"/>
                    </a:lnTo>
                    <a:lnTo>
                      <a:pt x="41" y="73"/>
                    </a:lnTo>
                    <a:lnTo>
                      <a:pt x="45" y="57"/>
                    </a:lnTo>
                    <a:lnTo>
                      <a:pt x="41" y="45"/>
                    </a:lnTo>
                    <a:lnTo>
                      <a:pt x="37" y="32"/>
                    </a:lnTo>
                    <a:lnTo>
                      <a:pt x="41" y="7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2481" name="Group 16"/>
            <p:cNvGrpSpPr>
              <a:grpSpLocks/>
            </p:cNvGrpSpPr>
            <p:nvPr/>
          </p:nvGrpSpPr>
          <p:grpSpPr bwMode="auto">
            <a:xfrm>
              <a:off x="1876" y="3432"/>
              <a:ext cx="637" cy="549"/>
              <a:chOff x="1876" y="3432"/>
              <a:chExt cx="637" cy="549"/>
            </a:xfrm>
          </p:grpSpPr>
          <p:sp>
            <p:nvSpPr>
              <p:cNvPr id="62485" name="Freeform 17"/>
              <p:cNvSpPr>
                <a:spLocks/>
              </p:cNvSpPr>
              <p:nvPr/>
            </p:nvSpPr>
            <p:spPr bwMode="auto">
              <a:xfrm>
                <a:off x="1876" y="3432"/>
                <a:ext cx="637" cy="549"/>
              </a:xfrm>
              <a:custGeom>
                <a:avLst/>
                <a:gdLst>
                  <a:gd name="T0" fmla="*/ 263 w 637"/>
                  <a:gd name="T1" fmla="*/ 48 h 549"/>
                  <a:gd name="T2" fmla="*/ 150 w 637"/>
                  <a:gd name="T3" fmla="*/ 73 h 549"/>
                  <a:gd name="T4" fmla="*/ 44 w 637"/>
                  <a:gd name="T5" fmla="*/ 130 h 549"/>
                  <a:gd name="T6" fmla="*/ 0 w 637"/>
                  <a:gd name="T7" fmla="*/ 195 h 549"/>
                  <a:gd name="T8" fmla="*/ 8 w 637"/>
                  <a:gd name="T9" fmla="*/ 227 h 549"/>
                  <a:gd name="T10" fmla="*/ 81 w 637"/>
                  <a:gd name="T11" fmla="*/ 284 h 549"/>
                  <a:gd name="T12" fmla="*/ 194 w 637"/>
                  <a:gd name="T13" fmla="*/ 370 h 549"/>
                  <a:gd name="T14" fmla="*/ 279 w 637"/>
                  <a:gd name="T15" fmla="*/ 455 h 549"/>
                  <a:gd name="T16" fmla="*/ 340 w 637"/>
                  <a:gd name="T17" fmla="*/ 544 h 549"/>
                  <a:gd name="T18" fmla="*/ 361 w 637"/>
                  <a:gd name="T19" fmla="*/ 549 h 549"/>
                  <a:gd name="T20" fmla="*/ 494 w 637"/>
                  <a:gd name="T21" fmla="*/ 447 h 549"/>
                  <a:gd name="T22" fmla="*/ 624 w 637"/>
                  <a:gd name="T23" fmla="*/ 341 h 549"/>
                  <a:gd name="T24" fmla="*/ 637 w 637"/>
                  <a:gd name="T25" fmla="*/ 288 h 549"/>
                  <a:gd name="T26" fmla="*/ 539 w 637"/>
                  <a:gd name="T27" fmla="*/ 195 h 549"/>
                  <a:gd name="T28" fmla="*/ 434 w 637"/>
                  <a:gd name="T29" fmla="*/ 117 h 549"/>
                  <a:gd name="T30" fmla="*/ 385 w 637"/>
                  <a:gd name="T31" fmla="*/ 65 h 549"/>
                  <a:gd name="T32" fmla="*/ 328 w 637"/>
                  <a:gd name="T33" fmla="*/ 0 h 549"/>
                  <a:gd name="T34" fmla="*/ 275 w 637"/>
                  <a:gd name="T35" fmla="*/ 12 h 549"/>
                  <a:gd name="T36" fmla="*/ 279 w 637"/>
                  <a:gd name="T37" fmla="*/ 36 h 549"/>
                  <a:gd name="T38" fmla="*/ 381 w 637"/>
                  <a:gd name="T39" fmla="*/ 109 h 549"/>
                  <a:gd name="T40" fmla="*/ 458 w 637"/>
                  <a:gd name="T41" fmla="*/ 174 h 549"/>
                  <a:gd name="T42" fmla="*/ 572 w 637"/>
                  <a:gd name="T43" fmla="*/ 252 h 549"/>
                  <a:gd name="T44" fmla="*/ 588 w 637"/>
                  <a:gd name="T45" fmla="*/ 292 h 549"/>
                  <a:gd name="T46" fmla="*/ 584 w 637"/>
                  <a:gd name="T47" fmla="*/ 325 h 549"/>
                  <a:gd name="T48" fmla="*/ 494 w 637"/>
                  <a:gd name="T49" fmla="*/ 410 h 549"/>
                  <a:gd name="T50" fmla="*/ 385 w 637"/>
                  <a:gd name="T51" fmla="*/ 475 h 549"/>
                  <a:gd name="T52" fmla="*/ 348 w 637"/>
                  <a:gd name="T53" fmla="*/ 475 h 549"/>
                  <a:gd name="T54" fmla="*/ 259 w 637"/>
                  <a:gd name="T55" fmla="*/ 390 h 549"/>
                  <a:gd name="T56" fmla="*/ 121 w 637"/>
                  <a:gd name="T57" fmla="*/ 264 h 549"/>
                  <a:gd name="T58" fmla="*/ 48 w 637"/>
                  <a:gd name="T59" fmla="*/ 203 h 549"/>
                  <a:gd name="T60" fmla="*/ 52 w 637"/>
                  <a:gd name="T61" fmla="*/ 178 h 549"/>
                  <a:gd name="T62" fmla="*/ 105 w 637"/>
                  <a:gd name="T63" fmla="*/ 122 h 549"/>
                  <a:gd name="T64" fmla="*/ 198 w 637"/>
                  <a:gd name="T65" fmla="*/ 93 h 549"/>
                  <a:gd name="T66" fmla="*/ 271 w 637"/>
                  <a:gd name="T67" fmla="*/ 69 h 549"/>
                  <a:gd name="T68" fmla="*/ 263 w 637"/>
                  <a:gd name="T69" fmla="*/ 48 h 54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37"/>
                  <a:gd name="T106" fmla="*/ 0 h 549"/>
                  <a:gd name="T107" fmla="*/ 637 w 637"/>
                  <a:gd name="T108" fmla="*/ 549 h 54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37" h="549">
                    <a:moveTo>
                      <a:pt x="263" y="48"/>
                    </a:moveTo>
                    <a:lnTo>
                      <a:pt x="150" y="73"/>
                    </a:lnTo>
                    <a:lnTo>
                      <a:pt x="44" y="130"/>
                    </a:lnTo>
                    <a:lnTo>
                      <a:pt x="0" y="195"/>
                    </a:lnTo>
                    <a:lnTo>
                      <a:pt x="8" y="227"/>
                    </a:lnTo>
                    <a:lnTo>
                      <a:pt x="81" y="284"/>
                    </a:lnTo>
                    <a:lnTo>
                      <a:pt x="194" y="370"/>
                    </a:lnTo>
                    <a:lnTo>
                      <a:pt x="279" y="455"/>
                    </a:lnTo>
                    <a:lnTo>
                      <a:pt x="340" y="544"/>
                    </a:lnTo>
                    <a:lnTo>
                      <a:pt x="361" y="549"/>
                    </a:lnTo>
                    <a:lnTo>
                      <a:pt x="494" y="447"/>
                    </a:lnTo>
                    <a:lnTo>
                      <a:pt x="624" y="341"/>
                    </a:lnTo>
                    <a:lnTo>
                      <a:pt x="637" y="288"/>
                    </a:lnTo>
                    <a:lnTo>
                      <a:pt x="539" y="195"/>
                    </a:lnTo>
                    <a:lnTo>
                      <a:pt x="434" y="117"/>
                    </a:lnTo>
                    <a:lnTo>
                      <a:pt x="385" y="65"/>
                    </a:lnTo>
                    <a:lnTo>
                      <a:pt x="328" y="0"/>
                    </a:lnTo>
                    <a:lnTo>
                      <a:pt x="275" y="12"/>
                    </a:lnTo>
                    <a:lnTo>
                      <a:pt x="279" y="36"/>
                    </a:lnTo>
                    <a:lnTo>
                      <a:pt x="381" y="109"/>
                    </a:lnTo>
                    <a:lnTo>
                      <a:pt x="458" y="174"/>
                    </a:lnTo>
                    <a:lnTo>
                      <a:pt x="572" y="252"/>
                    </a:lnTo>
                    <a:lnTo>
                      <a:pt x="588" y="292"/>
                    </a:lnTo>
                    <a:lnTo>
                      <a:pt x="584" y="325"/>
                    </a:lnTo>
                    <a:lnTo>
                      <a:pt x="494" y="410"/>
                    </a:lnTo>
                    <a:lnTo>
                      <a:pt x="385" y="475"/>
                    </a:lnTo>
                    <a:lnTo>
                      <a:pt x="348" y="475"/>
                    </a:lnTo>
                    <a:lnTo>
                      <a:pt x="259" y="390"/>
                    </a:lnTo>
                    <a:lnTo>
                      <a:pt x="121" y="264"/>
                    </a:lnTo>
                    <a:lnTo>
                      <a:pt x="48" y="203"/>
                    </a:lnTo>
                    <a:lnTo>
                      <a:pt x="52" y="178"/>
                    </a:lnTo>
                    <a:lnTo>
                      <a:pt x="105" y="122"/>
                    </a:lnTo>
                    <a:lnTo>
                      <a:pt x="198" y="93"/>
                    </a:lnTo>
                    <a:lnTo>
                      <a:pt x="271" y="69"/>
                    </a:lnTo>
                    <a:lnTo>
                      <a:pt x="263" y="4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18"/>
              <p:cNvSpPr>
                <a:spLocks/>
              </p:cNvSpPr>
              <p:nvPr/>
            </p:nvSpPr>
            <p:spPr bwMode="auto">
              <a:xfrm>
                <a:off x="2120" y="3591"/>
                <a:ext cx="198" cy="243"/>
              </a:xfrm>
              <a:custGeom>
                <a:avLst/>
                <a:gdLst>
                  <a:gd name="T0" fmla="*/ 20 w 198"/>
                  <a:gd name="T1" fmla="*/ 24 h 243"/>
                  <a:gd name="T2" fmla="*/ 16 w 198"/>
                  <a:gd name="T3" fmla="*/ 0 h 243"/>
                  <a:gd name="T4" fmla="*/ 61 w 198"/>
                  <a:gd name="T5" fmla="*/ 0 h 243"/>
                  <a:gd name="T6" fmla="*/ 85 w 198"/>
                  <a:gd name="T7" fmla="*/ 4 h 243"/>
                  <a:gd name="T8" fmla="*/ 113 w 198"/>
                  <a:gd name="T9" fmla="*/ 16 h 243"/>
                  <a:gd name="T10" fmla="*/ 137 w 198"/>
                  <a:gd name="T11" fmla="*/ 48 h 243"/>
                  <a:gd name="T12" fmla="*/ 158 w 198"/>
                  <a:gd name="T13" fmla="*/ 68 h 243"/>
                  <a:gd name="T14" fmla="*/ 145 w 198"/>
                  <a:gd name="T15" fmla="*/ 85 h 243"/>
                  <a:gd name="T16" fmla="*/ 121 w 198"/>
                  <a:gd name="T17" fmla="*/ 105 h 243"/>
                  <a:gd name="T18" fmla="*/ 133 w 198"/>
                  <a:gd name="T19" fmla="*/ 125 h 243"/>
                  <a:gd name="T20" fmla="*/ 158 w 198"/>
                  <a:gd name="T21" fmla="*/ 133 h 243"/>
                  <a:gd name="T22" fmla="*/ 182 w 198"/>
                  <a:gd name="T23" fmla="*/ 149 h 243"/>
                  <a:gd name="T24" fmla="*/ 194 w 198"/>
                  <a:gd name="T25" fmla="*/ 174 h 243"/>
                  <a:gd name="T26" fmla="*/ 198 w 198"/>
                  <a:gd name="T27" fmla="*/ 198 h 243"/>
                  <a:gd name="T28" fmla="*/ 178 w 198"/>
                  <a:gd name="T29" fmla="*/ 222 h 243"/>
                  <a:gd name="T30" fmla="*/ 154 w 198"/>
                  <a:gd name="T31" fmla="*/ 238 h 243"/>
                  <a:gd name="T32" fmla="*/ 129 w 198"/>
                  <a:gd name="T33" fmla="*/ 243 h 243"/>
                  <a:gd name="T34" fmla="*/ 101 w 198"/>
                  <a:gd name="T35" fmla="*/ 243 h 243"/>
                  <a:gd name="T36" fmla="*/ 77 w 198"/>
                  <a:gd name="T37" fmla="*/ 234 h 243"/>
                  <a:gd name="T38" fmla="*/ 53 w 198"/>
                  <a:gd name="T39" fmla="*/ 218 h 243"/>
                  <a:gd name="T40" fmla="*/ 36 w 198"/>
                  <a:gd name="T41" fmla="*/ 194 h 243"/>
                  <a:gd name="T42" fmla="*/ 32 w 198"/>
                  <a:gd name="T43" fmla="*/ 166 h 243"/>
                  <a:gd name="T44" fmla="*/ 32 w 198"/>
                  <a:gd name="T45" fmla="*/ 141 h 243"/>
                  <a:gd name="T46" fmla="*/ 53 w 198"/>
                  <a:gd name="T47" fmla="*/ 149 h 243"/>
                  <a:gd name="T48" fmla="*/ 69 w 198"/>
                  <a:gd name="T49" fmla="*/ 174 h 243"/>
                  <a:gd name="T50" fmla="*/ 93 w 198"/>
                  <a:gd name="T51" fmla="*/ 190 h 243"/>
                  <a:gd name="T52" fmla="*/ 117 w 198"/>
                  <a:gd name="T53" fmla="*/ 198 h 243"/>
                  <a:gd name="T54" fmla="*/ 141 w 198"/>
                  <a:gd name="T55" fmla="*/ 198 h 243"/>
                  <a:gd name="T56" fmla="*/ 141 w 198"/>
                  <a:gd name="T57" fmla="*/ 174 h 243"/>
                  <a:gd name="T58" fmla="*/ 121 w 198"/>
                  <a:gd name="T59" fmla="*/ 149 h 243"/>
                  <a:gd name="T60" fmla="*/ 93 w 198"/>
                  <a:gd name="T61" fmla="*/ 145 h 243"/>
                  <a:gd name="T62" fmla="*/ 69 w 198"/>
                  <a:gd name="T63" fmla="*/ 145 h 243"/>
                  <a:gd name="T64" fmla="*/ 44 w 198"/>
                  <a:gd name="T65" fmla="*/ 141 h 243"/>
                  <a:gd name="T66" fmla="*/ 24 w 198"/>
                  <a:gd name="T67" fmla="*/ 117 h 243"/>
                  <a:gd name="T68" fmla="*/ 53 w 198"/>
                  <a:gd name="T69" fmla="*/ 105 h 243"/>
                  <a:gd name="T70" fmla="*/ 77 w 198"/>
                  <a:gd name="T71" fmla="*/ 93 h 243"/>
                  <a:gd name="T72" fmla="*/ 101 w 198"/>
                  <a:gd name="T73" fmla="*/ 81 h 2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98"/>
                  <a:gd name="T112" fmla="*/ 0 h 243"/>
                  <a:gd name="T113" fmla="*/ 198 w 198"/>
                  <a:gd name="T114" fmla="*/ 243 h 2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98" h="243">
                    <a:moveTo>
                      <a:pt x="113" y="56"/>
                    </a:moveTo>
                    <a:lnTo>
                      <a:pt x="20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0"/>
                    </a:lnTo>
                    <a:lnTo>
                      <a:pt x="85" y="4"/>
                    </a:lnTo>
                    <a:lnTo>
                      <a:pt x="97" y="12"/>
                    </a:lnTo>
                    <a:lnTo>
                      <a:pt x="113" y="16"/>
                    </a:lnTo>
                    <a:lnTo>
                      <a:pt x="125" y="20"/>
                    </a:lnTo>
                    <a:lnTo>
                      <a:pt x="137" y="48"/>
                    </a:lnTo>
                    <a:lnTo>
                      <a:pt x="150" y="56"/>
                    </a:lnTo>
                    <a:lnTo>
                      <a:pt x="158" y="68"/>
                    </a:lnTo>
                    <a:lnTo>
                      <a:pt x="162" y="81"/>
                    </a:lnTo>
                    <a:lnTo>
                      <a:pt x="145" y="85"/>
                    </a:lnTo>
                    <a:lnTo>
                      <a:pt x="133" y="93"/>
                    </a:lnTo>
                    <a:lnTo>
                      <a:pt x="121" y="105"/>
                    </a:lnTo>
                    <a:lnTo>
                      <a:pt x="121" y="117"/>
                    </a:lnTo>
                    <a:lnTo>
                      <a:pt x="133" y="125"/>
                    </a:lnTo>
                    <a:lnTo>
                      <a:pt x="145" y="129"/>
                    </a:lnTo>
                    <a:lnTo>
                      <a:pt x="158" y="133"/>
                    </a:lnTo>
                    <a:lnTo>
                      <a:pt x="170" y="137"/>
                    </a:lnTo>
                    <a:lnTo>
                      <a:pt x="182" y="149"/>
                    </a:lnTo>
                    <a:lnTo>
                      <a:pt x="190" y="162"/>
                    </a:lnTo>
                    <a:lnTo>
                      <a:pt x="194" y="174"/>
                    </a:lnTo>
                    <a:lnTo>
                      <a:pt x="198" y="186"/>
                    </a:lnTo>
                    <a:lnTo>
                      <a:pt x="198" y="198"/>
                    </a:lnTo>
                    <a:lnTo>
                      <a:pt x="190" y="210"/>
                    </a:lnTo>
                    <a:lnTo>
                      <a:pt x="178" y="222"/>
                    </a:lnTo>
                    <a:lnTo>
                      <a:pt x="166" y="230"/>
                    </a:lnTo>
                    <a:lnTo>
                      <a:pt x="154" y="238"/>
                    </a:lnTo>
                    <a:lnTo>
                      <a:pt x="141" y="243"/>
                    </a:lnTo>
                    <a:lnTo>
                      <a:pt x="129" y="243"/>
                    </a:lnTo>
                    <a:lnTo>
                      <a:pt x="117" y="243"/>
                    </a:lnTo>
                    <a:lnTo>
                      <a:pt x="101" y="243"/>
                    </a:lnTo>
                    <a:lnTo>
                      <a:pt x="89" y="238"/>
                    </a:lnTo>
                    <a:lnTo>
                      <a:pt x="77" y="234"/>
                    </a:lnTo>
                    <a:lnTo>
                      <a:pt x="65" y="226"/>
                    </a:lnTo>
                    <a:lnTo>
                      <a:pt x="53" y="218"/>
                    </a:lnTo>
                    <a:lnTo>
                      <a:pt x="44" y="206"/>
                    </a:lnTo>
                    <a:lnTo>
                      <a:pt x="36" y="194"/>
                    </a:lnTo>
                    <a:lnTo>
                      <a:pt x="32" y="182"/>
                    </a:lnTo>
                    <a:lnTo>
                      <a:pt x="32" y="166"/>
                    </a:lnTo>
                    <a:lnTo>
                      <a:pt x="32" y="153"/>
                    </a:lnTo>
                    <a:lnTo>
                      <a:pt x="32" y="141"/>
                    </a:lnTo>
                    <a:lnTo>
                      <a:pt x="44" y="137"/>
                    </a:lnTo>
                    <a:lnTo>
                      <a:pt x="53" y="149"/>
                    </a:lnTo>
                    <a:lnTo>
                      <a:pt x="57" y="162"/>
                    </a:lnTo>
                    <a:lnTo>
                      <a:pt x="69" y="174"/>
                    </a:lnTo>
                    <a:lnTo>
                      <a:pt x="81" y="182"/>
                    </a:lnTo>
                    <a:lnTo>
                      <a:pt x="93" y="190"/>
                    </a:lnTo>
                    <a:lnTo>
                      <a:pt x="105" y="198"/>
                    </a:lnTo>
                    <a:lnTo>
                      <a:pt x="117" y="198"/>
                    </a:lnTo>
                    <a:lnTo>
                      <a:pt x="129" y="198"/>
                    </a:lnTo>
                    <a:lnTo>
                      <a:pt x="141" y="198"/>
                    </a:lnTo>
                    <a:lnTo>
                      <a:pt x="141" y="186"/>
                    </a:lnTo>
                    <a:lnTo>
                      <a:pt x="141" y="174"/>
                    </a:lnTo>
                    <a:lnTo>
                      <a:pt x="133" y="162"/>
                    </a:lnTo>
                    <a:lnTo>
                      <a:pt x="121" y="149"/>
                    </a:lnTo>
                    <a:lnTo>
                      <a:pt x="109" y="145"/>
                    </a:lnTo>
                    <a:lnTo>
                      <a:pt x="93" y="145"/>
                    </a:lnTo>
                    <a:lnTo>
                      <a:pt x="81" y="145"/>
                    </a:lnTo>
                    <a:lnTo>
                      <a:pt x="69" y="145"/>
                    </a:lnTo>
                    <a:lnTo>
                      <a:pt x="57" y="141"/>
                    </a:lnTo>
                    <a:lnTo>
                      <a:pt x="44" y="141"/>
                    </a:lnTo>
                    <a:lnTo>
                      <a:pt x="28" y="129"/>
                    </a:lnTo>
                    <a:lnTo>
                      <a:pt x="24" y="117"/>
                    </a:lnTo>
                    <a:lnTo>
                      <a:pt x="40" y="109"/>
                    </a:lnTo>
                    <a:lnTo>
                      <a:pt x="53" y="105"/>
                    </a:lnTo>
                    <a:lnTo>
                      <a:pt x="65" y="97"/>
                    </a:lnTo>
                    <a:lnTo>
                      <a:pt x="77" y="93"/>
                    </a:lnTo>
                    <a:lnTo>
                      <a:pt x="89" y="89"/>
                    </a:lnTo>
                    <a:lnTo>
                      <a:pt x="101" y="81"/>
                    </a:lnTo>
                    <a:lnTo>
                      <a:pt x="113" y="5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2482" name="Group 19"/>
            <p:cNvGrpSpPr>
              <a:grpSpLocks/>
            </p:cNvGrpSpPr>
            <p:nvPr/>
          </p:nvGrpSpPr>
          <p:grpSpPr bwMode="auto">
            <a:xfrm>
              <a:off x="2550" y="3579"/>
              <a:ext cx="747" cy="430"/>
              <a:chOff x="2550" y="3579"/>
              <a:chExt cx="747" cy="430"/>
            </a:xfrm>
          </p:grpSpPr>
          <p:sp>
            <p:nvSpPr>
              <p:cNvPr id="62483" name="Freeform 20"/>
              <p:cNvSpPr>
                <a:spLocks/>
              </p:cNvSpPr>
              <p:nvPr/>
            </p:nvSpPr>
            <p:spPr bwMode="auto">
              <a:xfrm>
                <a:off x="2550" y="3579"/>
                <a:ext cx="747" cy="430"/>
              </a:xfrm>
              <a:custGeom>
                <a:avLst/>
                <a:gdLst>
                  <a:gd name="T0" fmla="*/ 12 w 747"/>
                  <a:gd name="T1" fmla="*/ 183 h 430"/>
                  <a:gd name="T2" fmla="*/ 138 w 747"/>
                  <a:gd name="T3" fmla="*/ 41 h 430"/>
                  <a:gd name="T4" fmla="*/ 166 w 747"/>
                  <a:gd name="T5" fmla="*/ 28 h 430"/>
                  <a:gd name="T6" fmla="*/ 186 w 747"/>
                  <a:gd name="T7" fmla="*/ 37 h 430"/>
                  <a:gd name="T8" fmla="*/ 89 w 747"/>
                  <a:gd name="T9" fmla="*/ 130 h 430"/>
                  <a:gd name="T10" fmla="*/ 64 w 747"/>
                  <a:gd name="T11" fmla="*/ 199 h 430"/>
                  <a:gd name="T12" fmla="*/ 105 w 747"/>
                  <a:gd name="T13" fmla="*/ 211 h 430"/>
                  <a:gd name="T14" fmla="*/ 223 w 747"/>
                  <a:gd name="T15" fmla="*/ 243 h 430"/>
                  <a:gd name="T16" fmla="*/ 316 w 747"/>
                  <a:gd name="T17" fmla="*/ 288 h 430"/>
                  <a:gd name="T18" fmla="*/ 454 w 747"/>
                  <a:gd name="T19" fmla="*/ 385 h 430"/>
                  <a:gd name="T20" fmla="*/ 470 w 747"/>
                  <a:gd name="T21" fmla="*/ 377 h 430"/>
                  <a:gd name="T22" fmla="*/ 556 w 747"/>
                  <a:gd name="T23" fmla="*/ 256 h 430"/>
                  <a:gd name="T24" fmla="*/ 596 w 747"/>
                  <a:gd name="T25" fmla="*/ 215 h 430"/>
                  <a:gd name="T26" fmla="*/ 653 w 747"/>
                  <a:gd name="T27" fmla="*/ 174 h 430"/>
                  <a:gd name="T28" fmla="*/ 682 w 747"/>
                  <a:gd name="T29" fmla="*/ 142 h 430"/>
                  <a:gd name="T30" fmla="*/ 698 w 747"/>
                  <a:gd name="T31" fmla="*/ 97 h 430"/>
                  <a:gd name="T32" fmla="*/ 596 w 747"/>
                  <a:gd name="T33" fmla="*/ 77 h 430"/>
                  <a:gd name="T34" fmla="*/ 462 w 747"/>
                  <a:gd name="T35" fmla="*/ 65 h 430"/>
                  <a:gd name="T36" fmla="*/ 365 w 747"/>
                  <a:gd name="T37" fmla="*/ 57 h 430"/>
                  <a:gd name="T38" fmla="*/ 207 w 747"/>
                  <a:gd name="T39" fmla="*/ 28 h 430"/>
                  <a:gd name="T40" fmla="*/ 186 w 747"/>
                  <a:gd name="T41" fmla="*/ 12 h 430"/>
                  <a:gd name="T42" fmla="*/ 198 w 747"/>
                  <a:gd name="T43" fmla="*/ 0 h 430"/>
                  <a:gd name="T44" fmla="*/ 280 w 747"/>
                  <a:gd name="T45" fmla="*/ 24 h 430"/>
                  <a:gd name="T46" fmla="*/ 369 w 747"/>
                  <a:gd name="T47" fmla="*/ 37 h 430"/>
                  <a:gd name="T48" fmla="*/ 483 w 747"/>
                  <a:gd name="T49" fmla="*/ 45 h 430"/>
                  <a:gd name="T50" fmla="*/ 641 w 747"/>
                  <a:gd name="T51" fmla="*/ 57 h 430"/>
                  <a:gd name="T52" fmla="*/ 742 w 747"/>
                  <a:gd name="T53" fmla="*/ 73 h 430"/>
                  <a:gd name="T54" fmla="*/ 747 w 747"/>
                  <a:gd name="T55" fmla="*/ 85 h 430"/>
                  <a:gd name="T56" fmla="*/ 730 w 747"/>
                  <a:gd name="T57" fmla="*/ 142 h 430"/>
                  <a:gd name="T58" fmla="*/ 694 w 747"/>
                  <a:gd name="T59" fmla="*/ 183 h 430"/>
                  <a:gd name="T60" fmla="*/ 637 w 747"/>
                  <a:gd name="T61" fmla="*/ 215 h 430"/>
                  <a:gd name="T62" fmla="*/ 580 w 747"/>
                  <a:gd name="T63" fmla="*/ 268 h 430"/>
                  <a:gd name="T64" fmla="*/ 548 w 747"/>
                  <a:gd name="T65" fmla="*/ 333 h 430"/>
                  <a:gd name="T66" fmla="*/ 491 w 747"/>
                  <a:gd name="T67" fmla="*/ 418 h 430"/>
                  <a:gd name="T68" fmla="*/ 474 w 747"/>
                  <a:gd name="T69" fmla="*/ 430 h 430"/>
                  <a:gd name="T70" fmla="*/ 446 w 747"/>
                  <a:gd name="T71" fmla="*/ 430 h 430"/>
                  <a:gd name="T72" fmla="*/ 385 w 747"/>
                  <a:gd name="T73" fmla="*/ 389 h 430"/>
                  <a:gd name="T74" fmla="*/ 304 w 747"/>
                  <a:gd name="T75" fmla="*/ 320 h 430"/>
                  <a:gd name="T76" fmla="*/ 219 w 747"/>
                  <a:gd name="T77" fmla="*/ 280 h 430"/>
                  <a:gd name="T78" fmla="*/ 138 w 747"/>
                  <a:gd name="T79" fmla="*/ 256 h 430"/>
                  <a:gd name="T80" fmla="*/ 20 w 747"/>
                  <a:gd name="T81" fmla="*/ 231 h 430"/>
                  <a:gd name="T82" fmla="*/ 0 w 747"/>
                  <a:gd name="T83" fmla="*/ 215 h 430"/>
                  <a:gd name="T84" fmla="*/ 12 w 747"/>
                  <a:gd name="T85" fmla="*/ 183 h 4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47"/>
                  <a:gd name="T130" fmla="*/ 0 h 430"/>
                  <a:gd name="T131" fmla="*/ 747 w 747"/>
                  <a:gd name="T132" fmla="*/ 430 h 4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47" h="430">
                    <a:moveTo>
                      <a:pt x="12" y="183"/>
                    </a:moveTo>
                    <a:lnTo>
                      <a:pt x="138" y="41"/>
                    </a:lnTo>
                    <a:lnTo>
                      <a:pt x="166" y="28"/>
                    </a:lnTo>
                    <a:lnTo>
                      <a:pt x="186" y="37"/>
                    </a:lnTo>
                    <a:lnTo>
                      <a:pt x="89" y="130"/>
                    </a:lnTo>
                    <a:lnTo>
                      <a:pt x="64" y="199"/>
                    </a:lnTo>
                    <a:lnTo>
                      <a:pt x="105" y="211"/>
                    </a:lnTo>
                    <a:lnTo>
                      <a:pt x="223" y="243"/>
                    </a:lnTo>
                    <a:lnTo>
                      <a:pt x="316" y="288"/>
                    </a:lnTo>
                    <a:lnTo>
                      <a:pt x="454" y="385"/>
                    </a:lnTo>
                    <a:lnTo>
                      <a:pt x="470" y="377"/>
                    </a:lnTo>
                    <a:lnTo>
                      <a:pt x="556" y="256"/>
                    </a:lnTo>
                    <a:lnTo>
                      <a:pt x="596" y="215"/>
                    </a:lnTo>
                    <a:lnTo>
                      <a:pt x="653" y="174"/>
                    </a:lnTo>
                    <a:lnTo>
                      <a:pt x="682" y="142"/>
                    </a:lnTo>
                    <a:lnTo>
                      <a:pt x="698" y="97"/>
                    </a:lnTo>
                    <a:lnTo>
                      <a:pt x="596" y="77"/>
                    </a:lnTo>
                    <a:lnTo>
                      <a:pt x="462" y="65"/>
                    </a:lnTo>
                    <a:lnTo>
                      <a:pt x="365" y="57"/>
                    </a:lnTo>
                    <a:lnTo>
                      <a:pt x="207" y="28"/>
                    </a:lnTo>
                    <a:lnTo>
                      <a:pt x="186" y="12"/>
                    </a:lnTo>
                    <a:lnTo>
                      <a:pt x="198" y="0"/>
                    </a:lnTo>
                    <a:lnTo>
                      <a:pt x="280" y="24"/>
                    </a:lnTo>
                    <a:lnTo>
                      <a:pt x="369" y="37"/>
                    </a:lnTo>
                    <a:lnTo>
                      <a:pt x="483" y="45"/>
                    </a:lnTo>
                    <a:lnTo>
                      <a:pt x="641" y="57"/>
                    </a:lnTo>
                    <a:lnTo>
                      <a:pt x="742" y="73"/>
                    </a:lnTo>
                    <a:lnTo>
                      <a:pt x="747" y="85"/>
                    </a:lnTo>
                    <a:lnTo>
                      <a:pt x="730" y="142"/>
                    </a:lnTo>
                    <a:lnTo>
                      <a:pt x="694" y="183"/>
                    </a:lnTo>
                    <a:lnTo>
                      <a:pt x="637" y="215"/>
                    </a:lnTo>
                    <a:lnTo>
                      <a:pt x="580" y="268"/>
                    </a:lnTo>
                    <a:lnTo>
                      <a:pt x="548" y="333"/>
                    </a:lnTo>
                    <a:lnTo>
                      <a:pt x="491" y="418"/>
                    </a:lnTo>
                    <a:lnTo>
                      <a:pt x="474" y="430"/>
                    </a:lnTo>
                    <a:lnTo>
                      <a:pt x="446" y="430"/>
                    </a:lnTo>
                    <a:lnTo>
                      <a:pt x="385" y="389"/>
                    </a:lnTo>
                    <a:lnTo>
                      <a:pt x="304" y="320"/>
                    </a:lnTo>
                    <a:lnTo>
                      <a:pt x="219" y="280"/>
                    </a:lnTo>
                    <a:lnTo>
                      <a:pt x="138" y="256"/>
                    </a:lnTo>
                    <a:lnTo>
                      <a:pt x="20" y="231"/>
                    </a:lnTo>
                    <a:lnTo>
                      <a:pt x="0" y="215"/>
                    </a:lnTo>
                    <a:lnTo>
                      <a:pt x="12" y="183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1"/>
              <p:cNvSpPr>
                <a:spLocks/>
              </p:cNvSpPr>
              <p:nvPr/>
            </p:nvSpPr>
            <p:spPr bwMode="auto">
              <a:xfrm>
                <a:off x="2745" y="3660"/>
                <a:ext cx="296" cy="162"/>
              </a:xfrm>
              <a:custGeom>
                <a:avLst/>
                <a:gdLst>
                  <a:gd name="T0" fmla="*/ 28 w 296"/>
                  <a:gd name="T1" fmla="*/ 12 h 162"/>
                  <a:gd name="T2" fmla="*/ 57 w 296"/>
                  <a:gd name="T3" fmla="*/ 4 h 162"/>
                  <a:gd name="T4" fmla="*/ 85 w 296"/>
                  <a:gd name="T5" fmla="*/ 0 h 162"/>
                  <a:gd name="T6" fmla="*/ 109 w 296"/>
                  <a:gd name="T7" fmla="*/ 0 h 162"/>
                  <a:gd name="T8" fmla="*/ 134 w 296"/>
                  <a:gd name="T9" fmla="*/ 12 h 162"/>
                  <a:gd name="T10" fmla="*/ 142 w 296"/>
                  <a:gd name="T11" fmla="*/ 36 h 162"/>
                  <a:gd name="T12" fmla="*/ 138 w 296"/>
                  <a:gd name="T13" fmla="*/ 61 h 162"/>
                  <a:gd name="T14" fmla="*/ 138 w 296"/>
                  <a:gd name="T15" fmla="*/ 85 h 162"/>
                  <a:gd name="T16" fmla="*/ 138 w 296"/>
                  <a:gd name="T17" fmla="*/ 113 h 162"/>
                  <a:gd name="T18" fmla="*/ 158 w 296"/>
                  <a:gd name="T19" fmla="*/ 130 h 162"/>
                  <a:gd name="T20" fmla="*/ 187 w 296"/>
                  <a:gd name="T21" fmla="*/ 130 h 162"/>
                  <a:gd name="T22" fmla="*/ 211 w 296"/>
                  <a:gd name="T23" fmla="*/ 130 h 162"/>
                  <a:gd name="T24" fmla="*/ 239 w 296"/>
                  <a:gd name="T25" fmla="*/ 130 h 162"/>
                  <a:gd name="T26" fmla="*/ 268 w 296"/>
                  <a:gd name="T27" fmla="*/ 130 h 162"/>
                  <a:gd name="T28" fmla="*/ 251 w 296"/>
                  <a:gd name="T29" fmla="*/ 105 h 162"/>
                  <a:gd name="T30" fmla="*/ 231 w 296"/>
                  <a:gd name="T31" fmla="*/ 85 h 162"/>
                  <a:gd name="T32" fmla="*/ 207 w 296"/>
                  <a:gd name="T33" fmla="*/ 85 h 162"/>
                  <a:gd name="T34" fmla="*/ 182 w 296"/>
                  <a:gd name="T35" fmla="*/ 93 h 162"/>
                  <a:gd name="T36" fmla="*/ 158 w 296"/>
                  <a:gd name="T37" fmla="*/ 105 h 162"/>
                  <a:gd name="T38" fmla="*/ 166 w 296"/>
                  <a:gd name="T39" fmla="*/ 85 h 162"/>
                  <a:gd name="T40" fmla="*/ 191 w 296"/>
                  <a:gd name="T41" fmla="*/ 69 h 162"/>
                  <a:gd name="T42" fmla="*/ 219 w 296"/>
                  <a:gd name="T43" fmla="*/ 65 h 162"/>
                  <a:gd name="T44" fmla="*/ 255 w 296"/>
                  <a:gd name="T45" fmla="*/ 65 h 162"/>
                  <a:gd name="T46" fmla="*/ 292 w 296"/>
                  <a:gd name="T47" fmla="*/ 65 h 162"/>
                  <a:gd name="T48" fmla="*/ 296 w 296"/>
                  <a:gd name="T49" fmla="*/ 93 h 162"/>
                  <a:gd name="T50" fmla="*/ 296 w 296"/>
                  <a:gd name="T51" fmla="*/ 117 h 162"/>
                  <a:gd name="T52" fmla="*/ 292 w 296"/>
                  <a:gd name="T53" fmla="*/ 142 h 162"/>
                  <a:gd name="T54" fmla="*/ 268 w 296"/>
                  <a:gd name="T55" fmla="*/ 154 h 162"/>
                  <a:gd name="T56" fmla="*/ 231 w 296"/>
                  <a:gd name="T57" fmla="*/ 158 h 162"/>
                  <a:gd name="T58" fmla="*/ 203 w 296"/>
                  <a:gd name="T59" fmla="*/ 162 h 162"/>
                  <a:gd name="T60" fmla="*/ 162 w 296"/>
                  <a:gd name="T61" fmla="*/ 162 h 162"/>
                  <a:gd name="T62" fmla="*/ 126 w 296"/>
                  <a:gd name="T63" fmla="*/ 162 h 162"/>
                  <a:gd name="T64" fmla="*/ 109 w 296"/>
                  <a:gd name="T65" fmla="*/ 134 h 162"/>
                  <a:gd name="T66" fmla="*/ 97 w 296"/>
                  <a:gd name="T67" fmla="*/ 109 h 162"/>
                  <a:gd name="T68" fmla="*/ 101 w 296"/>
                  <a:gd name="T69" fmla="*/ 85 h 162"/>
                  <a:gd name="T70" fmla="*/ 105 w 296"/>
                  <a:gd name="T71" fmla="*/ 61 h 162"/>
                  <a:gd name="T72" fmla="*/ 101 w 296"/>
                  <a:gd name="T73" fmla="*/ 36 h 162"/>
                  <a:gd name="T74" fmla="*/ 65 w 296"/>
                  <a:gd name="T75" fmla="*/ 36 h 162"/>
                  <a:gd name="T76" fmla="*/ 49 w 296"/>
                  <a:gd name="T77" fmla="*/ 57 h 162"/>
                  <a:gd name="T78" fmla="*/ 16 w 296"/>
                  <a:gd name="T79" fmla="*/ 69 h 162"/>
                  <a:gd name="T80" fmla="*/ 0 w 296"/>
                  <a:gd name="T81" fmla="*/ 57 h 162"/>
                  <a:gd name="T82" fmla="*/ 12 w 296"/>
                  <a:gd name="T83" fmla="*/ 28 h 16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6"/>
                  <a:gd name="T127" fmla="*/ 0 h 162"/>
                  <a:gd name="T128" fmla="*/ 296 w 296"/>
                  <a:gd name="T129" fmla="*/ 162 h 16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6" h="162">
                    <a:moveTo>
                      <a:pt x="12" y="28"/>
                    </a:moveTo>
                    <a:lnTo>
                      <a:pt x="28" y="12"/>
                    </a:lnTo>
                    <a:lnTo>
                      <a:pt x="41" y="8"/>
                    </a:lnTo>
                    <a:lnTo>
                      <a:pt x="57" y="4"/>
                    </a:lnTo>
                    <a:lnTo>
                      <a:pt x="69" y="0"/>
                    </a:lnTo>
                    <a:lnTo>
                      <a:pt x="85" y="0"/>
                    </a:lnTo>
                    <a:lnTo>
                      <a:pt x="97" y="0"/>
                    </a:lnTo>
                    <a:lnTo>
                      <a:pt x="109" y="0"/>
                    </a:lnTo>
                    <a:lnTo>
                      <a:pt x="122" y="4"/>
                    </a:lnTo>
                    <a:lnTo>
                      <a:pt x="134" y="12"/>
                    </a:lnTo>
                    <a:lnTo>
                      <a:pt x="142" y="24"/>
                    </a:lnTo>
                    <a:lnTo>
                      <a:pt x="142" y="36"/>
                    </a:lnTo>
                    <a:lnTo>
                      <a:pt x="142" y="49"/>
                    </a:lnTo>
                    <a:lnTo>
                      <a:pt x="138" y="61"/>
                    </a:lnTo>
                    <a:lnTo>
                      <a:pt x="138" y="73"/>
                    </a:lnTo>
                    <a:lnTo>
                      <a:pt x="138" y="85"/>
                    </a:lnTo>
                    <a:lnTo>
                      <a:pt x="138" y="101"/>
                    </a:lnTo>
                    <a:lnTo>
                      <a:pt x="138" y="113"/>
                    </a:lnTo>
                    <a:lnTo>
                      <a:pt x="142" y="126"/>
                    </a:lnTo>
                    <a:lnTo>
                      <a:pt x="158" y="130"/>
                    </a:lnTo>
                    <a:lnTo>
                      <a:pt x="170" y="130"/>
                    </a:lnTo>
                    <a:lnTo>
                      <a:pt x="187" y="130"/>
                    </a:lnTo>
                    <a:lnTo>
                      <a:pt x="199" y="130"/>
                    </a:lnTo>
                    <a:lnTo>
                      <a:pt x="211" y="130"/>
                    </a:lnTo>
                    <a:lnTo>
                      <a:pt x="227" y="130"/>
                    </a:lnTo>
                    <a:lnTo>
                      <a:pt x="239" y="130"/>
                    </a:lnTo>
                    <a:lnTo>
                      <a:pt x="251" y="130"/>
                    </a:lnTo>
                    <a:lnTo>
                      <a:pt x="268" y="130"/>
                    </a:lnTo>
                    <a:lnTo>
                      <a:pt x="264" y="117"/>
                    </a:lnTo>
                    <a:lnTo>
                      <a:pt x="251" y="105"/>
                    </a:lnTo>
                    <a:lnTo>
                      <a:pt x="243" y="93"/>
                    </a:lnTo>
                    <a:lnTo>
                      <a:pt x="231" y="85"/>
                    </a:lnTo>
                    <a:lnTo>
                      <a:pt x="219" y="85"/>
                    </a:lnTo>
                    <a:lnTo>
                      <a:pt x="207" y="85"/>
                    </a:lnTo>
                    <a:lnTo>
                      <a:pt x="195" y="89"/>
                    </a:lnTo>
                    <a:lnTo>
                      <a:pt x="182" y="93"/>
                    </a:lnTo>
                    <a:lnTo>
                      <a:pt x="170" y="105"/>
                    </a:lnTo>
                    <a:lnTo>
                      <a:pt x="158" y="105"/>
                    </a:lnTo>
                    <a:lnTo>
                      <a:pt x="154" y="93"/>
                    </a:lnTo>
                    <a:lnTo>
                      <a:pt x="166" y="85"/>
                    </a:lnTo>
                    <a:lnTo>
                      <a:pt x="178" y="77"/>
                    </a:lnTo>
                    <a:lnTo>
                      <a:pt x="191" y="69"/>
                    </a:lnTo>
                    <a:lnTo>
                      <a:pt x="203" y="65"/>
                    </a:lnTo>
                    <a:lnTo>
                      <a:pt x="219" y="65"/>
                    </a:lnTo>
                    <a:lnTo>
                      <a:pt x="231" y="65"/>
                    </a:lnTo>
                    <a:lnTo>
                      <a:pt x="255" y="65"/>
                    </a:lnTo>
                    <a:lnTo>
                      <a:pt x="280" y="61"/>
                    </a:lnTo>
                    <a:lnTo>
                      <a:pt x="292" y="65"/>
                    </a:lnTo>
                    <a:lnTo>
                      <a:pt x="296" y="81"/>
                    </a:lnTo>
                    <a:lnTo>
                      <a:pt x="296" y="93"/>
                    </a:lnTo>
                    <a:lnTo>
                      <a:pt x="296" y="105"/>
                    </a:lnTo>
                    <a:lnTo>
                      <a:pt x="296" y="117"/>
                    </a:lnTo>
                    <a:lnTo>
                      <a:pt x="296" y="130"/>
                    </a:lnTo>
                    <a:lnTo>
                      <a:pt x="292" y="142"/>
                    </a:lnTo>
                    <a:lnTo>
                      <a:pt x="280" y="150"/>
                    </a:lnTo>
                    <a:lnTo>
                      <a:pt x="268" y="154"/>
                    </a:lnTo>
                    <a:lnTo>
                      <a:pt x="243" y="158"/>
                    </a:lnTo>
                    <a:lnTo>
                      <a:pt x="231" y="158"/>
                    </a:lnTo>
                    <a:lnTo>
                      <a:pt x="215" y="162"/>
                    </a:lnTo>
                    <a:lnTo>
                      <a:pt x="203" y="162"/>
                    </a:lnTo>
                    <a:lnTo>
                      <a:pt x="191" y="162"/>
                    </a:lnTo>
                    <a:lnTo>
                      <a:pt x="162" y="162"/>
                    </a:lnTo>
                    <a:lnTo>
                      <a:pt x="138" y="162"/>
                    </a:lnTo>
                    <a:lnTo>
                      <a:pt x="126" y="162"/>
                    </a:lnTo>
                    <a:lnTo>
                      <a:pt x="114" y="158"/>
                    </a:lnTo>
                    <a:lnTo>
                      <a:pt x="109" y="134"/>
                    </a:lnTo>
                    <a:lnTo>
                      <a:pt x="101" y="122"/>
                    </a:lnTo>
                    <a:lnTo>
                      <a:pt x="97" y="109"/>
                    </a:lnTo>
                    <a:lnTo>
                      <a:pt x="97" y="97"/>
                    </a:lnTo>
                    <a:lnTo>
                      <a:pt x="101" y="85"/>
                    </a:lnTo>
                    <a:lnTo>
                      <a:pt x="101" y="73"/>
                    </a:lnTo>
                    <a:lnTo>
                      <a:pt x="105" y="61"/>
                    </a:lnTo>
                    <a:lnTo>
                      <a:pt x="105" y="49"/>
                    </a:lnTo>
                    <a:lnTo>
                      <a:pt x="101" y="36"/>
                    </a:lnTo>
                    <a:lnTo>
                      <a:pt x="77" y="41"/>
                    </a:lnTo>
                    <a:lnTo>
                      <a:pt x="65" y="36"/>
                    </a:lnTo>
                    <a:lnTo>
                      <a:pt x="53" y="45"/>
                    </a:lnTo>
                    <a:lnTo>
                      <a:pt x="49" y="57"/>
                    </a:lnTo>
                    <a:lnTo>
                      <a:pt x="41" y="69"/>
                    </a:lnTo>
                    <a:lnTo>
                      <a:pt x="16" y="69"/>
                    </a:lnTo>
                    <a:lnTo>
                      <a:pt x="4" y="69"/>
                    </a:lnTo>
                    <a:lnTo>
                      <a:pt x="0" y="57"/>
                    </a:lnTo>
                    <a:lnTo>
                      <a:pt x="4" y="45"/>
                    </a:lnTo>
                    <a:lnTo>
                      <a:pt x="12" y="28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62470" name="Group 22"/>
          <p:cNvGrpSpPr>
            <a:grpSpLocks/>
          </p:cNvGrpSpPr>
          <p:nvPr/>
        </p:nvGrpSpPr>
        <p:grpSpPr bwMode="auto">
          <a:xfrm>
            <a:off x="2139950" y="3840163"/>
            <a:ext cx="1465263" cy="2468562"/>
            <a:chOff x="1107" y="1950"/>
            <a:chExt cx="923" cy="1555"/>
          </a:xfrm>
        </p:grpSpPr>
        <p:sp>
          <p:nvSpPr>
            <p:cNvPr id="62474" name="Freeform 23"/>
            <p:cNvSpPr>
              <a:spLocks/>
            </p:cNvSpPr>
            <p:nvPr/>
          </p:nvSpPr>
          <p:spPr bwMode="auto">
            <a:xfrm>
              <a:off x="1555" y="1950"/>
              <a:ext cx="374" cy="366"/>
            </a:xfrm>
            <a:custGeom>
              <a:avLst/>
              <a:gdLst>
                <a:gd name="T0" fmla="*/ 114 w 374"/>
                <a:gd name="T1" fmla="*/ 155 h 366"/>
                <a:gd name="T2" fmla="*/ 146 w 374"/>
                <a:gd name="T3" fmla="*/ 106 h 366"/>
                <a:gd name="T4" fmla="*/ 183 w 374"/>
                <a:gd name="T5" fmla="*/ 69 h 366"/>
                <a:gd name="T6" fmla="*/ 220 w 374"/>
                <a:gd name="T7" fmla="*/ 24 h 366"/>
                <a:gd name="T8" fmla="*/ 264 w 374"/>
                <a:gd name="T9" fmla="*/ 4 h 366"/>
                <a:gd name="T10" fmla="*/ 301 w 374"/>
                <a:gd name="T11" fmla="*/ 0 h 366"/>
                <a:gd name="T12" fmla="*/ 337 w 374"/>
                <a:gd name="T13" fmla="*/ 12 h 366"/>
                <a:gd name="T14" fmla="*/ 358 w 374"/>
                <a:gd name="T15" fmla="*/ 41 h 366"/>
                <a:gd name="T16" fmla="*/ 374 w 374"/>
                <a:gd name="T17" fmla="*/ 94 h 366"/>
                <a:gd name="T18" fmla="*/ 370 w 374"/>
                <a:gd name="T19" fmla="*/ 150 h 366"/>
                <a:gd name="T20" fmla="*/ 354 w 374"/>
                <a:gd name="T21" fmla="*/ 199 h 366"/>
                <a:gd name="T22" fmla="*/ 313 w 374"/>
                <a:gd name="T23" fmla="*/ 256 h 366"/>
                <a:gd name="T24" fmla="*/ 268 w 374"/>
                <a:gd name="T25" fmla="*/ 297 h 366"/>
                <a:gd name="T26" fmla="*/ 220 w 374"/>
                <a:gd name="T27" fmla="*/ 333 h 366"/>
                <a:gd name="T28" fmla="*/ 167 w 374"/>
                <a:gd name="T29" fmla="*/ 358 h 366"/>
                <a:gd name="T30" fmla="*/ 122 w 374"/>
                <a:gd name="T31" fmla="*/ 366 h 366"/>
                <a:gd name="T32" fmla="*/ 102 w 374"/>
                <a:gd name="T33" fmla="*/ 354 h 366"/>
                <a:gd name="T34" fmla="*/ 85 w 374"/>
                <a:gd name="T35" fmla="*/ 305 h 366"/>
                <a:gd name="T36" fmla="*/ 89 w 374"/>
                <a:gd name="T37" fmla="*/ 240 h 366"/>
                <a:gd name="T38" fmla="*/ 12 w 374"/>
                <a:gd name="T39" fmla="*/ 244 h 366"/>
                <a:gd name="T40" fmla="*/ 0 w 374"/>
                <a:gd name="T41" fmla="*/ 232 h 366"/>
                <a:gd name="T42" fmla="*/ 12 w 374"/>
                <a:gd name="T43" fmla="*/ 207 h 366"/>
                <a:gd name="T44" fmla="*/ 93 w 374"/>
                <a:gd name="T45" fmla="*/ 203 h 366"/>
                <a:gd name="T46" fmla="*/ 114 w 374"/>
                <a:gd name="T47" fmla="*/ 155 h 36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74"/>
                <a:gd name="T73" fmla="*/ 0 h 366"/>
                <a:gd name="T74" fmla="*/ 374 w 374"/>
                <a:gd name="T75" fmla="*/ 366 h 36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74" h="366">
                  <a:moveTo>
                    <a:pt x="114" y="155"/>
                  </a:moveTo>
                  <a:lnTo>
                    <a:pt x="146" y="106"/>
                  </a:lnTo>
                  <a:lnTo>
                    <a:pt x="183" y="69"/>
                  </a:lnTo>
                  <a:lnTo>
                    <a:pt x="220" y="24"/>
                  </a:lnTo>
                  <a:lnTo>
                    <a:pt x="264" y="4"/>
                  </a:lnTo>
                  <a:lnTo>
                    <a:pt x="301" y="0"/>
                  </a:lnTo>
                  <a:lnTo>
                    <a:pt x="337" y="12"/>
                  </a:lnTo>
                  <a:lnTo>
                    <a:pt x="358" y="41"/>
                  </a:lnTo>
                  <a:lnTo>
                    <a:pt x="374" y="94"/>
                  </a:lnTo>
                  <a:lnTo>
                    <a:pt x="370" y="150"/>
                  </a:lnTo>
                  <a:lnTo>
                    <a:pt x="354" y="199"/>
                  </a:lnTo>
                  <a:lnTo>
                    <a:pt x="313" y="256"/>
                  </a:lnTo>
                  <a:lnTo>
                    <a:pt x="268" y="297"/>
                  </a:lnTo>
                  <a:lnTo>
                    <a:pt x="220" y="333"/>
                  </a:lnTo>
                  <a:lnTo>
                    <a:pt x="167" y="358"/>
                  </a:lnTo>
                  <a:lnTo>
                    <a:pt x="122" y="366"/>
                  </a:lnTo>
                  <a:lnTo>
                    <a:pt x="102" y="354"/>
                  </a:lnTo>
                  <a:lnTo>
                    <a:pt x="85" y="305"/>
                  </a:lnTo>
                  <a:lnTo>
                    <a:pt x="89" y="240"/>
                  </a:lnTo>
                  <a:lnTo>
                    <a:pt x="12" y="244"/>
                  </a:lnTo>
                  <a:lnTo>
                    <a:pt x="0" y="232"/>
                  </a:lnTo>
                  <a:lnTo>
                    <a:pt x="12" y="207"/>
                  </a:lnTo>
                  <a:lnTo>
                    <a:pt x="93" y="203"/>
                  </a:lnTo>
                  <a:lnTo>
                    <a:pt x="114" y="15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5" name="Freeform 24"/>
            <p:cNvSpPr>
              <a:spLocks/>
            </p:cNvSpPr>
            <p:nvPr/>
          </p:nvSpPr>
          <p:spPr bwMode="auto">
            <a:xfrm>
              <a:off x="1535" y="2356"/>
              <a:ext cx="260" cy="536"/>
            </a:xfrm>
            <a:custGeom>
              <a:avLst/>
              <a:gdLst>
                <a:gd name="T0" fmla="*/ 73 w 260"/>
                <a:gd name="T1" fmla="*/ 45 h 536"/>
                <a:gd name="T2" fmla="*/ 110 w 260"/>
                <a:gd name="T3" fmla="*/ 12 h 536"/>
                <a:gd name="T4" fmla="*/ 167 w 260"/>
                <a:gd name="T5" fmla="*/ 0 h 536"/>
                <a:gd name="T6" fmla="*/ 215 w 260"/>
                <a:gd name="T7" fmla="*/ 8 h 536"/>
                <a:gd name="T8" fmla="*/ 252 w 260"/>
                <a:gd name="T9" fmla="*/ 41 h 536"/>
                <a:gd name="T10" fmla="*/ 260 w 260"/>
                <a:gd name="T11" fmla="*/ 65 h 536"/>
                <a:gd name="T12" fmla="*/ 260 w 260"/>
                <a:gd name="T13" fmla="*/ 97 h 536"/>
                <a:gd name="T14" fmla="*/ 244 w 260"/>
                <a:gd name="T15" fmla="*/ 126 h 536"/>
                <a:gd name="T16" fmla="*/ 215 w 260"/>
                <a:gd name="T17" fmla="*/ 175 h 536"/>
                <a:gd name="T18" fmla="*/ 203 w 260"/>
                <a:gd name="T19" fmla="*/ 231 h 536"/>
                <a:gd name="T20" fmla="*/ 199 w 260"/>
                <a:gd name="T21" fmla="*/ 280 h 536"/>
                <a:gd name="T22" fmla="*/ 211 w 260"/>
                <a:gd name="T23" fmla="*/ 333 h 536"/>
                <a:gd name="T24" fmla="*/ 244 w 260"/>
                <a:gd name="T25" fmla="*/ 382 h 536"/>
                <a:gd name="T26" fmla="*/ 256 w 260"/>
                <a:gd name="T27" fmla="*/ 430 h 536"/>
                <a:gd name="T28" fmla="*/ 252 w 260"/>
                <a:gd name="T29" fmla="*/ 475 h 536"/>
                <a:gd name="T30" fmla="*/ 228 w 260"/>
                <a:gd name="T31" fmla="*/ 512 h 536"/>
                <a:gd name="T32" fmla="*/ 195 w 260"/>
                <a:gd name="T33" fmla="*/ 532 h 536"/>
                <a:gd name="T34" fmla="*/ 154 w 260"/>
                <a:gd name="T35" fmla="*/ 536 h 536"/>
                <a:gd name="T36" fmla="*/ 106 w 260"/>
                <a:gd name="T37" fmla="*/ 536 h 536"/>
                <a:gd name="T38" fmla="*/ 69 w 260"/>
                <a:gd name="T39" fmla="*/ 516 h 536"/>
                <a:gd name="T40" fmla="*/ 32 w 260"/>
                <a:gd name="T41" fmla="*/ 455 h 536"/>
                <a:gd name="T42" fmla="*/ 8 w 260"/>
                <a:gd name="T43" fmla="*/ 402 h 536"/>
                <a:gd name="T44" fmla="*/ 0 w 260"/>
                <a:gd name="T45" fmla="*/ 321 h 536"/>
                <a:gd name="T46" fmla="*/ 8 w 260"/>
                <a:gd name="T47" fmla="*/ 248 h 536"/>
                <a:gd name="T48" fmla="*/ 24 w 260"/>
                <a:gd name="T49" fmla="*/ 171 h 536"/>
                <a:gd name="T50" fmla="*/ 49 w 260"/>
                <a:gd name="T51" fmla="*/ 93 h 536"/>
                <a:gd name="T52" fmla="*/ 73 w 260"/>
                <a:gd name="T53" fmla="*/ 45 h 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60"/>
                <a:gd name="T82" fmla="*/ 0 h 536"/>
                <a:gd name="T83" fmla="*/ 260 w 260"/>
                <a:gd name="T84" fmla="*/ 536 h 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60" h="536">
                  <a:moveTo>
                    <a:pt x="73" y="45"/>
                  </a:moveTo>
                  <a:lnTo>
                    <a:pt x="110" y="12"/>
                  </a:lnTo>
                  <a:lnTo>
                    <a:pt x="167" y="0"/>
                  </a:lnTo>
                  <a:lnTo>
                    <a:pt x="215" y="8"/>
                  </a:lnTo>
                  <a:lnTo>
                    <a:pt x="252" y="41"/>
                  </a:lnTo>
                  <a:lnTo>
                    <a:pt x="260" y="65"/>
                  </a:lnTo>
                  <a:lnTo>
                    <a:pt x="260" y="97"/>
                  </a:lnTo>
                  <a:lnTo>
                    <a:pt x="244" y="126"/>
                  </a:lnTo>
                  <a:lnTo>
                    <a:pt x="215" y="175"/>
                  </a:lnTo>
                  <a:lnTo>
                    <a:pt x="203" y="231"/>
                  </a:lnTo>
                  <a:lnTo>
                    <a:pt x="199" y="280"/>
                  </a:lnTo>
                  <a:lnTo>
                    <a:pt x="211" y="333"/>
                  </a:lnTo>
                  <a:lnTo>
                    <a:pt x="244" y="382"/>
                  </a:lnTo>
                  <a:lnTo>
                    <a:pt x="256" y="430"/>
                  </a:lnTo>
                  <a:lnTo>
                    <a:pt x="252" y="475"/>
                  </a:lnTo>
                  <a:lnTo>
                    <a:pt x="228" y="512"/>
                  </a:lnTo>
                  <a:lnTo>
                    <a:pt x="195" y="532"/>
                  </a:lnTo>
                  <a:lnTo>
                    <a:pt x="154" y="536"/>
                  </a:lnTo>
                  <a:lnTo>
                    <a:pt x="106" y="536"/>
                  </a:lnTo>
                  <a:lnTo>
                    <a:pt x="69" y="516"/>
                  </a:lnTo>
                  <a:lnTo>
                    <a:pt x="32" y="455"/>
                  </a:lnTo>
                  <a:lnTo>
                    <a:pt x="8" y="402"/>
                  </a:lnTo>
                  <a:lnTo>
                    <a:pt x="0" y="321"/>
                  </a:lnTo>
                  <a:lnTo>
                    <a:pt x="8" y="248"/>
                  </a:lnTo>
                  <a:lnTo>
                    <a:pt x="24" y="171"/>
                  </a:lnTo>
                  <a:lnTo>
                    <a:pt x="49" y="93"/>
                  </a:lnTo>
                  <a:lnTo>
                    <a:pt x="73" y="4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6" name="Freeform 25"/>
            <p:cNvSpPr>
              <a:spLocks/>
            </p:cNvSpPr>
            <p:nvPr/>
          </p:nvSpPr>
          <p:spPr bwMode="auto">
            <a:xfrm>
              <a:off x="1107" y="2044"/>
              <a:ext cx="550" cy="418"/>
            </a:xfrm>
            <a:custGeom>
              <a:avLst/>
              <a:gdLst>
                <a:gd name="T0" fmla="*/ 407 w 550"/>
                <a:gd name="T1" fmla="*/ 317 h 418"/>
                <a:gd name="T2" fmla="*/ 517 w 550"/>
                <a:gd name="T3" fmla="*/ 345 h 418"/>
                <a:gd name="T4" fmla="*/ 537 w 550"/>
                <a:gd name="T5" fmla="*/ 353 h 418"/>
                <a:gd name="T6" fmla="*/ 550 w 550"/>
                <a:gd name="T7" fmla="*/ 377 h 418"/>
                <a:gd name="T8" fmla="*/ 537 w 550"/>
                <a:gd name="T9" fmla="*/ 406 h 418"/>
                <a:gd name="T10" fmla="*/ 517 w 550"/>
                <a:gd name="T11" fmla="*/ 418 h 418"/>
                <a:gd name="T12" fmla="*/ 493 w 550"/>
                <a:gd name="T13" fmla="*/ 414 h 418"/>
                <a:gd name="T14" fmla="*/ 371 w 550"/>
                <a:gd name="T15" fmla="*/ 345 h 418"/>
                <a:gd name="T16" fmla="*/ 285 w 550"/>
                <a:gd name="T17" fmla="*/ 308 h 418"/>
                <a:gd name="T18" fmla="*/ 200 w 550"/>
                <a:gd name="T19" fmla="*/ 268 h 418"/>
                <a:gd name="T20" fmla="*/ 122 w 550"/>
                <a:gd name="T21" fmla="*/ 219 h 418"/>
                <a:gd name="T22" fmla="*/ 90 w 550"/>
                <a:gd name="T23" fmla="*/ 215 h 418"/>
                <a:gd name="T24" fmla="*/ 82 w 550"/>
                <a:gd name="T25" fmla="*/ 227 h 418"/>
                <a:gd name="T26" fmla="*/ 78 w 550"/>
                <a:gd name="T27" fmla="*/ 256 h 418"/>
                <a:gd name="T28" fmla="*/ 45 w 550"/>
                <a:gd name="T29" fmla="*/ 268 h 418"/>
                <a:gd name="T30" fmla="*/ 21 w 550"/>
                <a:gd name="T31" fmla="*/ 248 h 418"/>
                <a:gd name="T32" fmla="*/ 0 w 550"/>
                <a:gd name="T33" fmla="*/ 183 h 418"/>
                <a:gd name="T34" fmla="*/ 21 w 550"/>
                <a:gd name="T35" fmla="*/ 126 h 418"/>
                <a:gd name="T36" fmla="*/ 9 w 550"/>
                <a:gd name="T37" fmla="*/ 110 h 418"/>
                <a:gd name="T38" fmla="*/ 5 w 550"/>
                <a:gd name="T39" fmla="*/ 49 h 418"/>
                <a:gd name="T40" fmla="*/ 13 w 550"/>
                <a:gd name="T41" fmla="*/ 20 h 418"/>
                <a:gd name="T42" fmla="*/ 33 w 550"/>
                <a:gd name="T43" fmla="*/ 0 h 418"/>
                <a:gd name="T44" fmla="*/ 61 w 550"/>
                <a:gd name="T45" fmla="*/ 0 h 418"/>
                <a:gd name="T46" fmla="*/ 61 w 550"/>
                <a:gd name="T47" fmla="*/ 16 h 418"/>
                <a:gd name="T48" fmla="*/ 37 w 550"/>
                <a:gd name="T49" fmla="*/ 37 h 418"/>
                <a:gd name="T50" fmla="*/ 37 w 550"/>
                <a:gd name="T51" fmla="*/ 65 h 418"/>
                <a:gd name="T52" fmla="*/ 45 w 550"/>
                <a:gd name="T53" fmla="*/ 93 h 418"/>
                <a:gd name="T54" fmla="*/ 66 w 550"/>
                <a:gd name="T55" fmla="*/ 130 h 418"/>
                <a:gd name="T56" fmla="*/ 94 w 550"/>
                <a:gd name="T57" fmla="*/ 162 h 418"/>
                <a:gd name="T58" fmla="*/ 118 w 550"/>
                <a:gd name="T59" fmla="*/ 183 h 418"/>
                <a:gd name="T60" fmla="*/ 163 w 550"/>
                <a:gd name="T61" fmla="*/ 211 h 418"/>
                <a:gd name="T62" fmla="*/ 257 w 550"/>
                <a:gd name="T63" fmla="*/ 252 h 418"/>
                <a:gd name="T64" fmla="*/ 342 w 550"/>
                <a:gd name="T65" fmla="*/ 284 h 418"/>
                <a:gd name="T66" fmla="*/ 407 w 550"/>
                <a:gd name="T67" fmla="*/ 317 h 41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0"/>
                <a:gd name="T103" fmla="*/ 0 h 418"/>
                <a:gd name="T104" fmla="*/ 550 w 550"/>
                <a:gd name="T105" fmla="*/ 418 h 41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0" h="418">
                  <a:moveTo>
                    <a:pt x="407" y="317"/>
                  </a:moveTo>
                  <a:lnTo>
                    <a:pt x="517" y="345"/>
                  </a:lnTo>
                  <a:lnTo>
                    <a:pt x="537" y="353"/>
                  </a:lnTo>
                  <a:lnTo>
                    <a:pt x="550" y="377"/>
                  </a:lnTo>
                  <a:lnTo>
                    <a:pt x="537" y="406"/>
                  </a:lnTo>
                  <a:lnTo>
                    <a:pt x="517" y="418"/>
                  </a:lnTo>
                  <a:lnTo>
                    <a:pt x="493" y="414"/>
                  </a:lnTo>
                  <a:lnTo>
                    <a:pt x="371" y="345"/>
                  </a:lnTo>
                  <a:lnTo>
                    <a:pt x="285" y="308"/>
                  </a:lnTo>
                  <a:lnTo>
                    <a:pt x="200" y="268"/>
                  </a:lnTo>
                  <a:lnTo>
                    <a:pt x="122" y="219"/>
                  </a:lnTo>
                  <a:lnTo>
                    <a:pt x="90" y="215"/>
                  </a:lnTo>
                  <a:lnTo>
                    <a:pt x="82" y="227"/>
                  </a:lnTo>
                  <a:lnTo>
                    <a:pt x="78" y="256"/>
                  </a:lnTo>
                  <a:lnTo>
                    <a:pt x="45" y="268"/>
                  </a:lnTo>
                  <a:lnTo>
                    <a:pt x="21" y="248"/>
                  </a:lnTo>
                  <a:lnTo>
                    <a:pt x="0" y="183"/>
                  </a:lnTo>
                  <a:lnTo>
                    <a:pt x="21" y="126"/>
                  </a:lnTo>
                  <a:lnTo>
                    <a:pt x="9" y="110"/>
                  </a:lnTo>
                  <a:lnTo>
                    <a:pt x="5" y="49"/>
                  </a:lnTo>
                  <a:lnTo>
                    <a:pt x="13" y="20"/>
                  </a:lnTo>
                  <a:lnTo>
                    <a:pt x="33" y="0"/>
                  </a:lnTo>
                  <a:lnTo>
                    <a:pt x="61" y="0"/>
                  </a:lnTo>
                  <a:lnTo>
                    <a:pt x="61" y="16"/>
                  </a:lnTo>
                  <a:lnTo>
                    <a:pt x="37" y="37"/>
                  </a:lnTo>
                  <a:lnTo>
                    <a:pt x="37" y="65"/>
                  </a:lnTo>
                  <a:lnTo>
                    <a:pt x="45" y="93"/>
                  </a:lnTo>
                  <a:lnTo>
                    <a:pt x="66" y="130"/>
                  </a:lnTo>
                  <a:lnTo>
                    <a:pt x="94" y="162"/>
                  </a:lnTo>
                  <a:lnTo>
                    <a:pt x="118" y="183"/>
                  </a:lnTo>
                  <a:lnTo>
                    <a:pt x="163" y="211"/>
                  </a:lnTo>
                  <a:lnTo>
                    <a:pt x="257" y="252"/>
                  </a:lnTo>
                  <a:lnTo>
                    <a:pt x="342" y="284"/>
                  </a:lnTo>
                  <a:lnTo>
                    <a:pt x="407" y="317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7" name="Freeform 26"/>
            <p:cNvSpPr>
              <a:spLocks/>
            </p:cNvSpPr>
            <p:nvPr/>
          </p:nvSpPr>
          <p:spPr bwMode="auto">
            <a:xfrm>
              <a:off x="1742" y="2372"/>
              <a:ext cx="288" cy="484"/>
            </a:xfrm>
            <a:custGeom>
              <a:avLst/>
              <a:gdLst>
                <a:gd name="T0" fmla="*/ 0 w 288"/>
                <a:gd name="T1" fmla="*/ 25 h 484"/>
                <a:gd name="T2" fmla="*/ 4 w 288"/>
                <a:gd name="T3" fmla="*/ 5 h 484"/>
                <a:gd name="T4" fmla="*/ 49 w 288"/>
                <a:gd name="T5" fmla="*/ 0 h 484"/>
                <a:gd name="T6" fmla="*/ 73 w 288"/>
                <a:gd name="T7" fmla="*/ 21 h 484"/>
                <a:gd name="T8" fmla="*/ 110 w 288"/>
                <a:gd name="T9" fmla="*/ 74 h 484"/>
                <a:gd name="T10" fmla="*/ 158 w 288"/>
                <a:gd name="T11" fmla="*/ 143 h 484"/>
                <a:gd name="T12" fmla="*/ 203 w 288"/>
                <a:gd name="T13" fmla="*/ 191 h 484"/>
                <a:gd name="T14" fmla="*/ 284 w 288"/>
                <a:gd name="T15" fmla="*/ 281 h 484"/>
                <a:gd name="T16" fmla="*/ 288 w 288"/>
                <a:gd name="T17" fmla="*/ 301 h 484"/>
                <a:gd name="T18" fmla="*/ 272 w 288"/>
                <a:gd name="T19" fmla="*/ 313 h 484"/>
                <a:gd name="T20" fmla="*/ 231 w 288"/>
                <a:gd name="T21" fmla="*/ 329 h 484"/>
                <a:gd name="T22" fmla="*/ 174 w 288"/>
                <a:gd name="T23" fmla="*/ 341 h 484"/>
                <a:gd name="T24" fmla="*/ 105 w 288"/>
                <a:gd name="T25" fmla="*/ 346 h 484"/>
                <a:gd name="T26" fmla="*/ 81 w 288"/>
                <a:gd name="T27" fmla="*/ 350 h 484"/>
                <a:gd name="T28" fmla="*/ 73 w 288"/>
                <a:gd name="T29" fmla="*/ 366 h 484"/>
                <a:gd name="T30" fmla="*/ 89 w 288"/>
                <a:gd name="T31" fmla="*/ 394 h 484"/>
                <a:gd name="T32" fmla="*/ 146 w 288"/>
                <a:gd name="T33" fmla="*/ 443 h 484"/>
                <a:gd name="T34" fmla="*/ 187 w 288"/>
                <a:gd name="T35" fmla="*/ 455 h 484"/>
                <a:gd name="T36" fmla="*/ 195 w 288"/>
                <a:gd name="T37" fmla="*/ 471 h 484"/>
                <a:gd name="T38" fmla="*/ 178 w 288"/>
                <a:gd name="T39" fmla="*/ 484 h 484"/>
                <a:gd name="T40" fmla="*/ 142 w 288"/>
                <a:gd name="T41" fmla="*/ 484 h 484"/>
                <a:gd name="T42" fmla="*/ 93 w 288"/>
                <a:gd name="T43" fmla="*/ 455 h 484"/>
                <a:gd name="T44" fmla="*/ 53 w 288"/>
                <a:gd name="T45" fmla="*/ 415 h 484"/>
                <a:gd name="T46" fmla="*/ 28 w 288"/>
                <a:gd name="T47" fmla="*/ 378 h 484"/>
                <a:gd name="T48" fmla="*/ 28 w 288"/>
                <a:gd name="T49" fmla="*/ 350 h 484"/>
                <a:gd name="T50" fmla="*/ 45 w 288"/>
                <a:gd name="T51" fmla="*/ 329 h 484"/>
                <a:gd name="T52" fmla="*/ 69 w 288"/>
                <a:gd name="T53" fmla="*/ 321 h 484"/>
                <a:gd name="T54" fmla="*/ 105 w 288"/>
                <a:gd name="T55" fmla="*/ 317 h 484"/>
                <a:gd name="T56" fmla="*/ 146 w 288"/>
                <a:gd name="T57" fmla="*/ 317 h 484"/>
                <a:gd name="T58" fmla="*/ 195 w 288"/>
                <a:gd name="T59" fmla="*/ 309 h 484"/>
                <a:gd name="T60" fmla="*/ 219 w 288"/>
                <a:gd name="T61" fmla="*/ 301 h 484"/>
                <a:gd name="T62" fmla="*/ 231 w 288"/>
                <a:gd name="T63" fmla="*/ 289 h 484"/>
                <a:gd name="T64" fmla="*/ 227 w 288"/>
                <a:gd name="T65" fmla="*/ 277 h 484"/>
                <a:gd name="T66" fmla="*/ 191 w 288"/>
                <a:gd name="T67" fmla="*/ 244 h 484"/>
                <a:gd name="T68" fmla="*/ 134 w 288"/>
                <a:gd name="T69" fmla="*/ 187 h 484"/>
                <a:gd name="T70" fmla="*/ 81 w 288"/>
                <a:gd name="T71" fmla="*/ 138 h 484"/>
                <a:gd name="T72" fmla="*/ 24 w 288"/>
                <a:gd name="T73" fmla="*/ 86 h 484"/>
                <a:gd name="T74" fmla="*/ 4 w 288"/>
                <a:gd name="T75" fmla="*/ 49 h 484"/>
                <a:gd name="T76" fmla="*/ 0 w 288"/>
                <a:gd name="T77" fmla="*/ 25 h 4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8"/>
                <a:gd name="T118" fmla="*/ 0 h 484"/>
                <a:gd name="T119" fmla="*/ 288 w 288"/>
                <a:gd name="T120" fmla="*/ 484 h 4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8" h="484">
                  <a:moveTo>
                    <a:pt x="0" y="25"/>
                  </a:moveTo>
                  <a:lnTo>
                    <a:pt x="4" y="5"/>
                  </a:lnTo>
                  <a:lnTo>
                    <a:pt x="49" y="0"/>
                  </a:lnTo>
                  <a:lnTo>
                    <a:pt x="73" y="21"/>
                  </a:lnTo>
                  <a:lnTo>
                    <a:pt x="110" y="74"/>
                  </a:lnTo>
                  <a:lnTo>
                    <a:pt x="158" y="143"/>
                  </a:lnTo>
                  <a:lnTo>
                    <a:pt x="203" y="191"/>
                  </a:lnTo>
                  <a:lnTo>
                    <a:pt x="284" y="281"/>
                  </a:lnTo>
                  <a:lnTo>
                    <a:pt x="288" y="301"/>
                  </a:lnTo>
                  <a:lnTo>
                    <a:pt x="272" y="313"/>
                  </a:lnTo>
                  <a:lnTo>
                    <a:pt x="231" y="329"/>
                  </a:lnTo>
                  <a:lnTo>
                    <a:pt x="174" y="341"/>
                  </a:lnTo>
                  <a:lnTo>
                    <a:pt x="105" y="346"/>
                  </a:lnTo>
                  <a:lnTo>
                    <a:pt x="81" y="350"/>
                  </a:lnTo>
                  <a:lnTo>
                    <a:pt x="73" y="366"/>
                  </a:lnTo>
                  <a:lnTo>
                    <a:pt x="89" y="394"/>
                  </a:lnTo>
                  <a:lnTo>
                    <a:pt x="146" y="443"/>
                  </a:lnTo>
                  <a:lnTo>
                    <a:pt x="187" y="455"/>
                  </a:lnTo>
                  <a:lnTo>
                    <a:pt x="195" y="471"/>
                  </a:lnTo>
                  <a:lnTo>
                    <a:pt x="178" y="484"/>
                  </a:lnTo>
                  <a:lnTo>
                    <a:pt x="142" y="484"/>
                  </a:lnTo>
                  <a:lnTo>
                    <a:pt x="93" y="455"/>
                  </a:lnTo>
                  <a:lnTo>
                    <a:pt x="53" y="415"/>
                  </a:lnTo>
                  <a:lnTo>
                    <a:pt x="28" y="378"/>
                  </a:lnTo>
                  <a:lnTo>
                    <a:pt x="28" y="350"/>
                  </a:lnTo>
                  <a:lnTo>
                    <a:pt x="45" y="329"/>
                  </a:lnTo>
                  <a:lnTo>
                    <a:pt x="69" y="321"/>
                  </a:lnTo>
                  <a:lnTo>
                    <a:pt x="105" y="317"/>
                  </a:lnTo>
                  <a:lnTo>
                    <a:pt x="146" y="317"/>
                  </a:lnTo>
                  <a:lnTo>
                    <a:pt x="195" y="309"/>
                  </a:lnTo>
                  <a:lnTo>
                    <a:pt x="219" y="301"/>
                  </a:lnTo>
                  <a:lnTo>
                    <a:pt x="231" y="289"/>
                  </a:lnTo>
                  <a:lnTo>
                    <a:pt x="227" y="277"/>
                  </a:lnTo>
                  <a:lnTo>
                    <a:pt x="191" y="244"/>
                  </a:lnTo>
                  <a:lnTo>
                    <a:pt x="134" y="187"/>
                  </a:lnTo>
                  <a:lnTo>
                    <a:pt x="81" y="138"/>
                  </a:lnTo>
                  <a:lnTo>
                    <a:pt x="24" y="86"/>
                  </a:lnTo>
                  <a:lnTo>
                    <a:pt x="4" y="49"/>
                  </a:lnTo>
                  <a:lnTo>
                    <a:pt x="0" y="2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8" name="Freeform 27"/>
            <p:cNvSpPr>
              <a:spLocks/>
            </p:cNvSpPr>
            <p:nvPr/>
          </p:nvSpPr>
          <p:spPr bwMode="auto">
            <a:xfrm>
              <a:off x="1554" y="2779"/>
              <a:ext cx="313" cy="726"/>
            </a:xfrm>
            <a:custGeom>
              <a:avLst/>
              <a:gdLst>
                <a:gd name="T0" fmla="*/ 155 w 313"/>
                <a:gd name="T1" fmla="*/ 0 h 726"/>
                <a:gd name="T2" fmla="*/ 200 w 313"/>
                <a:gd name="T3" fmla="*/ 8 h 726"/>
                <a:gd name="T4" fmla="*/ 220 w 313"/>
                <a:gd name="T5" fmla="*/ 41 h 726"/>
                <a:gd name="T6" fmla="*/ 216 w 313"/>
                <a:gd name="T7" fmla="*/ 118 h 726"/>
                <a:gd name="T8" fmla="*/ 208 w 313"/>
                <a:gd name="T9" fmla="*/ 199 h 726"/>
                <a:gd name="T10" fmla="*/ 208 w 313"/>
                <a:gd name="T11" fmla="*/ 284 h 726"/>
                <a:gd name="T12" fmla="*/ 248 w 313"/>
                <a:gd name="T13" fmla="*/ 385 h 726"/>
                <a:gd name="T14" fmla="*/ 281 w 313"/>
                <a:gd name="T15" fmla="*/ 458 h 726"/>
                <a:gd name="T16" fmla="*/ 297 w 313"/>
                <a:gd name="T17" fmla="*/ 531 h 726"/>
                <a:gd name="T18" fmla="*/ 293 w 313"/>
                <a:gd name="T19" fmla="*/ 596 h 726"/>
                <a:gd name="T20" fmla="*/ 293 w 313"/>
                <a:gd name="T21" fmla="*/ 621 h 726"/>
                <a:gd name="T22" fmla="*/ 309 w 313"/>
                <a:gd name="T23" fmla="*/ 645 h 726"/>
                <a:gd name="T24" fmla="*/ 313 w 313"/>
                <a:gd name="T25" fmla="*/ 669 h 726"/>
                <a:gd name="T26" fmla="*/ 301 w 313"/>
                <a:gd name="T27" fmla="*/ 681 h 726"/>
                <a:gd name="T28" fmla="*/ 269 w 313"/>
                <a:gd name="T29" fmla="*/ 673 h 726"/>
                <a:gd name="T30" fmla="*/ 208 w 313"/>
                <a:gd name="T31" fmla="*/ 665 h 726"/>
                <a:gd name="T32" fmla="*/ 135 w 313"/>
                <a:gd name="T33" fmla="*/ 681 h 726"/>
                <a:gd name="T34" fmla="*/ 86 w 313"/>
                <a:gd name="T35" fmla="*/ 710 h 726"/>
                <a:gd name="T36" fmla="*/ 61 w 313"/>
                <a:gd name="T37" fmla="*/ 726 h 726"/>
                <a:gd name="T38" fmla="*/ 37 w 313"/>
                <a:gd name="T39" fmla="*/ 726 h 726"/>
                <a:gd name="T40" fmla="*/ 0 w 313"/>
                <a:gd name="T41" fmla="*/ 673 h 726"/>
                <a:gd name="T42" fmla="*/ 5 w 313"/>
                <a:gd name="T43" fmla="*/ 665 h 726"/>
                <a:gd name="T44" fmla="*/ 78 w 313"/>
                <a:gd name="T45" fmla="*/ 641 h 726"/>
                <a:gd name="T46" fmla="*/ 163 w 313"/>
                <a:gd name="T47" fmla="*/ 629 h 726"/>
                <a:gd name="T48" fmla="*/ 224 w 313"/>
                <a:gd name="T49" fmla="*/ 625 h 726"/>
                <a:gd name="T50" fmla="*/ 261 w 313"/>
                <a:gd name="T51" fmla="*/ 625 h 726"/>
                <a:gd name="T52" fmla="*/ 269 w 313"/>
                <a:gd name="T53" fmla="*/ 600 h 726"/>
                <a:gd name="T54" fmla="*/ 257 w 313"/>
                <a:gd name="T55" fmla="*/ 531 h 726"/>
                <a:gd name="T56" fmla="*/ 228 w 313"/>
                <a:gd name="T57" fmla="*/ 458 h 726"/>
                <a:gd name="T58" fmla="*/ 183 w 313"/>
                <a:gd name="T59" fmla="*/ 365 h 726"/>
                <a:gd name="T60" fmla="*/ 147 w 313"/>
                <a:gd name="T61" fmla="*/ 284 h 726"/>
                <a:gd name="T62" fmla="*/ 131 w 313"/>
                <a:gd name="T63" fmla="*/ 211 h 726"/>
                <a:gd name="T64" fmla="*/ 127 w 313"/>
                <a:gd name="T65" fmla="*/ 130 h 726"/>
                <a:gd name="T66" fmla="*/ 127 w 313"/>
                <a:gd name="T67" fmla="*/ 53 h 726"/>
                <a:gd name="T68" fmla="*/ 143 w 313"/>
                <a:gd name="T69" fmla="*/ 20 h 726"/>
                <a:gd name="T70" fmla="*/ 155 w 313"/>
                <a:gd name="T71" fmla="*/ 0 h 72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13"/>
                <a:gd name="T109" fmla="*/ 0 h 726"/>
                <a:gd name="T110" fmla="*/ 313 w 313"/>
                <a:gd name="T111" fmla="*/ 726 h 72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13" h="726">
                  <a:moveTo>
                    <a:pt x="155" y="0"/>
                  </a:moveTo>
                  <a:lnTo>
                    <a:pt x="200" y="8"/>
                  </a:lnTo>
                  <a:lnTo>
                    <a:pt x="220" y="41"/>
                  </a:lnTo>
                  <a:lnTo>
                    <a:pt x="216" y="118"/>
                  </a:lnTo>
                  <a:lnTo>
                    <a:pt x="208" y="199"/>
                  </a:lnTo>
                  <a:lnTo>
                    <a:pt x="208" y="284"/>
                  </a:lnTo>
                  <a:lnTo>
                    <a:pt x="248" y="385"/>
                  </a:lnTo>
                  <a:lnTo>
                    <a:pt x="281" y="458"/>
                  </a:lnTo>
                  <a:lnTo>
                    <a:pt x="297" y="531"/>
                  </a:lnTo>
                  <a:lnTo>
                    <a:pt x="293" y="596"/>
                  </a:lnTo>
                  <a:lnTo>
                    <a:pt x="293" y="621"/>
                  </a:lnTo>
                  <a:lnTo>
                    <a:pt x="309" y="645"/>
                  </a:lnTo>
                  <a:lnTo>
                    <a:pt x="313" y="669"/>
                  </a:lnTo>
                  <a:lnTo>
                    <a:pt x="301" y="681"/>
                  </a:lnTo>
                  <a:lnTo>
                    <a:pt x="269" y="673"/>
                  </a:lnTo>
                  <a:lnTo>
                    <a:pt x="208" y="665"/>
                  </a:lnTo>
                  <a:lnTo>
                    <a:pt x="135" y="681"/>
                  </a:lnTo>
                  <a:lnTo>
                    <a:pt x="86" y="710"/>
                  </a:lnTo>
                  <a:lnTo>
                    <a:pt x="61" y="726"/>
                  </a:lnTo>
                  <a:lnTo>
                    <a:pt x="37" y="726"/>
                  </a:lnTo>
                  <a:lnTo>
                    <a:pt x="0" y="673"/>
                  </a:lnTo>
                  <a:lnTo>
                    <a:pt x="5" y="665"/>
                  </a:lnTo>
                  <a:lnTo>
                    <a:pt x="78" y="641"/>
                  </a:lnTo>
                  <a:lnTo>
                    <a:pt x="163" y="629"/>
                  </a:lnTo>
                  <a:lnTo>
                    <a:pt x="224" y="625"/>
                  </a:lnTo>
                  <a:lnTo>
                    <a:pt x="261" y="625"/>
                  </a:lnTo>
                  <a:lnTo>
                    <a:pt x="269" y="600"/>
                  </a:lnTo>
                  <a:lnTo>
                    <a:pt x="257" y="531"/>
                  </a:lnTo>
                  <a:lnTo>
                    <a:pt x="228" y="458"/>
                  </a:lnTo>
                  <a:lnTo>
                    <a:pt x="183" y="365"/>
                  </a:lnTo>
                  <a:lnTo>
                    <a:pt x="147" y="284"/>
                  </a:lnTo>
                  <a:lnTo>
                    <a:pt x="131" y="211"/>
                  </a:lnTo>
                  <a:lnTo>
                    <a:pt x="127" y="130"/>
                  </a:lnTo>
                  <a:lnTo>
                    <a:pt x="127" y="53"/>
                  </a:lnTo>
                  <a:lnTo>
                    <a:pt x="143" y="20"/>
                  </a:lnTo>
                  <a:lnTo>
                    <a:pt x="15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2479" name="Freeform 28"/>
            <p:cNvSpPr>
              <a:spLocks/>
            </p:cNvSpPr>
            <p:nvPr/>
          </p:nvSpPr>
          <p:spPr bwMode="auto">
            <a:xfrm>
              <a:off x="1401" y="2799"/>
              <a:ext cx="260" cy="605"/>
            </a:xfrm>
            <a:custGeom>
              <a:avLst/>
              <a:gdLst>
                <a:gd name="T0" fmla="*/ 195 w 260"/>
                <a:gd name="T1" fmla="*/ 0 h 605"/>
                <a:gd name="T2" fmla="*/ 232 w 260"/>
                <a:gd name="T3" fmla="*/ 0 h 605"/>
                <a:gd name="T4" fmla="*/ 244 w 260"/>
                <a:gd name="T5" fmla="*/ 24 h 605"/>
                <a:gd name="T6" fmla="*/ 252 w 260"/>
                <a:gd name="T7" fmla="*/ 77 h 605"/>
                <a:gd name="T8" fmla="*/ 244 w 260"/>
                <a:gd name="T9" fmla="*/ 133 h 605"/>
                <a:gd name="T10" fmla="*/ 223 w 260"/>
                <a:gd name="T11" fmla="*/ 247 h 605"/>
                <a:gd name="T12" fmla="*/ 227 w 260"/>
                <a:gd name="T13" fmla="*/ 296 h 605"/>
                <a:gd name="T14" fmla="*/ 252 w 260"/>
                <a:gd name="T15" fmla="*/ 393 h 605"/>
                <a:gd name="T16" fmla="*/ 260 w 260"/>
                <a:gd name="T17" fmla="*/ 462 h 605"/>
                <a:gd name="T18" fmla="*/ 260 w 260"/>
                <a:gd name="T19" fmla="*/ 515 h 605"/>
                <a:gd name="T20" fmla="*/ 248 w 260"/>
                <a:gd name="T21" fmla="*/ 527 h 605"/>
                <a:gd name="T22" fmla="*/ 211 w 260"/>
                <a:gd name="T23" fmla="*/ 535 h 605"/>
                <a:gd name="T24" fmla="*/ 162 w 260"/>
                <a:gd name="T25" fmla="*/ 548 h 605"/>
                <a:gd name="T26" fmla="*/ 114 w 260"/>
                <a:gd name="T27" fmla="*/ 572 h 605"/>
                <a:gd name="T28" fmla="*/ 65 w 260"/>
                <a:gd name="T29" fmla="*/ 605 h 605"/>
                <a:gd name="T30" fmla="*/ 45 w 260"/>
                <a:gd name="T31" fmla="*/ 605 h 605"/>
                <a:gd name="T32" fmla="*/ 0 w 260"/>
                <a:gd name="T33" fmla="*/ 568 h 605"/>
                <a:gd name="T34" fmla="*/ 4 w 260"/>
                <a:gd name="T35" fmla="*/ 552 h 605"/>
                <a:gd name="T36" fmla="*/ 61 w 260"/>
                <a:gd name="T37" fmla="*/ 527 h 605"/>
                <a:gd name="T38" fmla="*/ 158 w 260"/>
                <a:gd name="T39" fmla="*/ 503 h 605"/>
                <a:gd name="T40" fmla="*/ 203 w 260"/>
                <a:gd name="T41" fmla="*/ 487 h 605"/>
                <a:gd name="T42" fmla="*/ 211 w 260"/>
                <a:gd name="T43" fmla="*/ 471 h 605"/>
                <a:gd name="T44" fmla="*/ 211 w 260"/>
                <a:gd name="T45" fmla="*/ 401 h 605"/>
                <a:gd name="T46" fmla="*/ 195 w 260"/>
                <a:gd name="T47" fmla="*/ 312 h 605"/>
                <a:gd name="T48" fmla="*/ 187 w 260"/>
                <a:gd name="T49" fmla="*/ 255 h 605"/>
                <a:gd name="T50" fmla="*/ 179 w 260"/>
                <a:gd name="T51" fmla="*/ 166 h 605"/>
                <a:gd name="T52" fmla="*/ 175 w 260"/>
                <a:gd name="T53" fmla="*/ 69 h 605"/>
                <a:gd name="T54" fmla="*/ 179 w 260"/>
                <a:gd name="T55" fmla="*/ 24 h 605"/>
                <a:gd name="T56" fmla="*/ 195 w 260"/>
                <a:gd name="T57" fmla="*/ 0 h 60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60"/>
                <a:gd name="T88" fmla="*/ 0 h 605"/>
                <a:gd name="T89" fmla="*/ 260 w 260"/>
                <a:gd name="T90" fmla="*/ 605 h 60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60" h="605">
                  <a:moveTo>
                    <a:pt x="195" y="0"/>
                  </a:moveTo>
                  <a:lnTo>
                    <a:pt x="232" y="0"/>
                  </a:lnTo>
                  <a:lnTo>
                    <a:pt x="244" y="24"/>
                  </a:lnTo>
                  <a:lnTo>
                    <a:pt x="252" y="77"/>
                  </a:lnTo>
                  <a:lnTo>
                    <a:pt x="244" y="133"/>
                  </a:lnTo>
                  <a:lnTo>
                    <a:pt x="223" y="247"/>
                  </a:lnTo>
                  <a:lnTo>
                    <a:pt x="227" y="296"/>
                  </a:lnTo>
                  <a:lnTo>
                    <a:pt x="252" y="393"/>
                  </a:lnTo>
                  <a:lnTo>
                    <a:pt x="260" y="462"/>
                  </a:lnTo>
                  <a:lnTo>
                    <a:pt x="260" y="515"/>
                  </a:lnTo>
                  <a:lnTo>
                    <a:pt x="248" y="527"/>
                  </a:lnTo>
                  <a:lnTo>
                    <a:pt x="211" y="535"/>
                  </a:lnTo>
                  <a:lnTo>
                    <a:pt x="162" y="548"/>
                  </a:lnTo>
                  <a:lnTo>
                    <a:pt x="114" y="572"/>
                  </a:lnTo>
                  <a:lnTo>
                    <a:pt x="65" y="605"/>
                  </a:lnTo>
                  <a:lnTo>
                    <a:pt x="45" y="605"/>
                  </a:lnTo>
                  <a:lnTo>
                    <a:pt x="0" y="568"/>
                  </a:lnTo>
                  <a:lnTo>
                    <a:pt x="4" y="552"/>
                  </a:lnTo>
                  <a:lnTo>
                    <a:pt x="61" y="527"/>
                  </a:lnTo>
                  <a:lnTo>
                    <a:pt x="158" y="503"/>
                  </a:lnTo>
                  <a:lnTo>
                    <a:pt x="203" y="487"/>
                  </a:lnTo>
                  <a:lnTo>
                    <a:pt x="211" y="471"/>
                  </a:lnTo>
                  <a:lnTo>
                    <a:pt x="211" y="401"/>
                  </a:lnTo>
                  <a:lnTo>
                    <a:pt x="195" y="312"/>
                  </a:lnTo>
                  <a:lnTo>
                    <a:pt x="187" y="255"/>
                  </a:lnTo>
                  <a:lnTo>
                    <a:pt x="179" y="166"/>
                  </a:lnTo>
                  <a:lnTo>
                    <a:pt x="175" y="69"/>
                  </a:lnTo>
                  <a:lnTo>
                    <a:pt x="179" y="24"/>
                  </a:lnTo>
                  <a:lnTo>
                    <a:pt x="195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62471" name="WordArt 29"/>
          <p:cNvSpPr>
            <a:spLocks noChangeArrowheads="1" noChangeShapeType="1" noTextEdit="1"/>
          </p:cNvSpPr>
          <p:nvPr/>
        </p:nvSpPr>
        <p:spPr bwMode="auto">
          <a:xfrm>
            <a:off x="6235700" y="1412875"/>
            <a:ext cx="2439988" cy="18716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2800" kern="10" spc="560" dirty="0">
                <a:solidFill>
                  <a:srgbClr val="00B050"/>
                </a:solidFill>
                <a:latin typeface="Arial Black" panose="020B0A04020102020204" pitchFamily="34" charset="0"/>
              </a:rPr>
              <a:t>Qual é seu</a:t>
            </a:r>
          </a:p>
          <a:p>
            <a:pPr algn="ctr"/>
            <a:r>
              <a:rPr lang="pt-BR" sz="2800" kern="10" spc="560" dirty="0">
                <a:solidFill>
                  <a:srgbClr val="00B050"/>
                </a:solidFill>
                <a:latin typeface="Arial Black" panose="020B0A04020102020204" pitchFamily="34" charset="0"/>
              </a:rPr>
              <a:t>modelo de</a:t>
            </a:r>
          </a:p>
          <a:p>
            <a:pPr algn="ctr"/>
            <a:r>
              <a:rPr lang="pt-BR" sz="2800" kern="10" spc="560" dirty="0">
                <a:solidFill>
                  <a:srgbClr val="00B050"/>
                </a:solidFill>
                <a:latin typeface="Arial Black" panose="020B0A04020102020204" pitchFamily="34" charset="0"/>
              </a:rPr>
              <a:t>negócio?</a:t>
            </a:r>
          </a:p>
        </p:txBody>
      </p:sp>
      <p:sp>
        <p:nvSpPr>
          <p:cNvPr id="62472" name="Rectangle 30"/>
          <p:cNvSpPr>
            <a:spLocks noChangeArrowheads="1"/>
          </p:cNvSpPr>
          <p:nvPr/>
        </p:nvSpPr>
        <p:spPr bwMode="auto">
          <a:xfrm>
            <a:off x="6083300" y="3571875"/>
            <a:ext cx="2593975" cy="252095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73" name="Rectangle 31"/>
          <p:cNvSpPr>
            <a:spLocks noChangeArrowheads="1"/>
          </p:cNvSpPr>
          <p:nvPr/>
        </p:nvSpPr>
        <p:spPr bwMode="auto">
          <a:xfrm>
            <a:off x="6227763" y="3716338"/>
            <a:ext cx="2592387" cy="2592387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7. Marketing e Vendas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Posicionamento do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Produto/Serviço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Praça/Canais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Promoção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Preço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Estratégia e Projeção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Vendas e </a:t>
            </a:r>
            <a:r>
              <a:rPr lang="pt-BR" altLang="pt-BR" sz="1800" b="0" i="1">
                <a:solidFill>
                  <a:schemeClr val="tx1"/>
                </a:solidFill>
                <a:latin typeface="Times New Roman" panose="02020603050405020304" pitchFamily="18" charset="0"/>
              </a:rPr>
              <a:t>Market-share</a:t>
            </a:r>
            <a:endParaRPr lang="pt-BR" altLang="pt-BR" sz="18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Parcerias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869997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tângulo de cantos arredondados 37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63490" name="Group 2"/>
          <p:cNvGrpSpPr>
            <a:grpSpLocks noChangeAspect="1"/>
          </p:cNvGrpSpPr>
          <p:nvPr/>
        </p:nvGrpSpPr>
        <p:grpSpPr bwMode="auto">
          <a:xfrm>
            <a:off x="393700" y="298450"/>
            <a:ext cx="7994650" cy="5995988"/>
            <a:chOff x="248" y="188"/>
            <a:chExt cx="5036" cy="3777"/>
          </a:xfrm>
        </p:grpSpPr>
        <p:sp>
          <p:nvSpPr>
            <p:cNvPr id="63491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" y="189"/>
              <a:ext cx="5035" cy="37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492" name="Rectangle 4"/>
            <p:cNvSpPr>
              <a:spLocks noChangeArrowheads="1"/>
            </p:cNvSpPr>
            <p:nvPr/>
          </p:nvSpPr>
          <p:spPr bwMode="auto">
            <a:xfrm>
              <a:off x="248" y="188"/>
              <a:ext cx="5035" cy="37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3" name="Rectangle 5"/>
            <p:cNvSpPr>
              <a:spLocks noChangeArrowheads="1"/>
            </p:cNvSpPr>
            <p:nvPr/>
          </p:nvSpPr>
          <p:spPr bwMode="auto">
            <a:xfrm>
              <a:off x="816" y="603"/>
              <a:ext cx="4143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2500" b="0" dirty="0">
                  <a:solidFill>
                    <a:schemeClr val="tx1"/>
                  </a:solidFill>
                  <a:latin typeface="Arial Rounded MT Bold"/>
                </a:rPr>
                <a:t>MATRIZ DE CRESCIMENTO DE PRODUTO</a:t>
              </a:r>
              <a:r>
                <a:rPr lang="en-US" altLang="pt-BR" sz="2500" b="0" dirty="0">
                  <a:solidFill>
                    <a:srgbClr val="3333CC"/>
                  </a:solidFill>
                  <a:latin typeface="Arial Rounded MT Bold"/>
                </a:rPr>
                <a:t> </a:t>
              </a:r>
              <a:endParaRPr lang="en-US" altLang="pt-BR" sz="2400" b="0" dirty="0">
                <a:solidFill>
                  <a:schemeClr val="tx1"/>
                </a:solidFill>
                <a:latin typeface="Arial Rounded MT Bold"/>
              </a:endParaRPr>
            </a:p>
          </p:txBody>
        </p:sp>
        <p:sp>
          <p:nvSpPr>
            <p:cNvPr id="63494" name="Rectangle 6"/>
            <p:cNvSpPr>
              <a:spLocks noChangeArrowheads="1"/>
            </p:cNvSpPr>
            <p:nvPr/>
          </p:nvSpPr>
          <p:spPr bwMode="auto">
            <a:xfrm>
              <a:off x="2368" y="837"/>
              <a:ext cx="91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2500" b="0" dirty="0">
                  <a:solidFill>
                    <a:schemeClr val="tx1"/>
                  </a:solidFill>
                  <a:latin typeface="Tahoma" panose="020B0604030504040204" pitchFamily="34" charset="0"/>
                </a:rPr>
                <a:t>MERCADO</a:t>
              </a:r>
              <a:endParaRPr lang="en-US" altLang="pt-BR" sz="2400" b="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5" name="Rectangle 7"/>
            <p:cNvSpPr>
              <a:spLocks noChangeArrowheads="1"/>
            </p:cNvSpPr>
            <p:nvPr/>
          </p:nvSpPr>
          <p:spPr bwMode="auto">
            <a:xfrm>
              <a:off x="3529" y="2907"/>
              <a:ext cx="63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Diversifica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6" name="Rectangle 8"/>
            <p:cNvSpPr>
              <a:spLocks noChangeArrowheads="1"/>
            </p:cNvSpPr>
            <p:nvPr/>
          </p:nvSpPr>
          <p:spPr bwMode="auto">
            <a:xfrm>
              <a:off x="4097" y="2907"/>
              <a:ext cx="1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ç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7" name="Rectangle 9"/>
            <p:cNvSpPr>
              <a:spLocks noChangeArrowheads="1"/>
            </p:cNvSpPr>
            <p:nvPr/>
          </p:nvSpPr>
          <p:spPr bwMode="auto">
            <a:xfrm>
              <a:off x="4156" y="2907"/>
              <a:ext cx="23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ão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8" name="Rectangle 10"/>
            <p:cNvSpPr>
              <a:spLocks noChangeArrowheads="1"/>
            </p:cNvSpPr>
            <p:nvPr/>
          </p:nvSpPr>
          <p:spPr bwMode="auto">
            <a:xfrm>
              <a:off x="2103" y="2907"/>
              <a:ext cx="3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Estrat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499" name="Rectangle 11"/>
            <p:cNvSpPr>
              <a:spLocks noChangeArrowheads="1"/>
            </p:cNvSpPr>
            <p:nvPr/>
          </p:nvSpPr>
          <p:spPr bwMode="auto">
            <a:xfrm>
              <a:off x="2425" y="2907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é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0" name="Rectangle 12"/>
            <p:cNvSpPr>
              <a:spLocks noChangeArrowheads="1"/>
            </p:cNvSpPr>
            <p:nvPr/>
          </p:nvSpPr>
          <p:spPr bwMode="auto">
            <a:xfrm>
              <a:off x="2490" y="2907"/>
              <a:ext cx="44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gia de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1" name="Rectangle 13"/>
            <p:cNvSpPr>
              <a:spLocks noChangeArrowheads="1"/>
            </p:cNvSpPr>
            <p:nvPr/>
          </p:nvSpPr>
          <p:spPr bwMode="auto">
            <a:xfrm>
              <a:off x="2292" y="3058"/>
              <a:ext cx="12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desenvolvimento de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2" name="Rectangle 14"/>
            <p:cNvSpPr>
              <a:spLocks noChangeArrowheads="1"/>
            </p:cNvSpPr>
            <p:nvPr/>
          </p:nvSpPr>
          <p:spPr bwMode="auto">
            <a:xfrm>
              <a:off x="2292" y="3209"/>
              <a:ext cx="54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mercado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3" name="Rectangle 15"/>
            <p:cNvSpPr>
              <a:spLocks noChangeArrowheads="1"/>
            </p:cNvSpPr>
            <p:nvPr/>
          </p:nvSpPr>
          <p:spPr bwMode="auto">
            <a:xfrm>
              <a:off x="712" y="2907"/>
              <a:ext cx="106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solidFill>
                    <a:schemeClr val="tx1"/>
                  </a:solidFill>
                  <a:latin typeface="Tahoma" panose="020B0604030504040204" pitchFamily="34" charset="0"/>
                </a:rPr>
                <a:t>Novos mercados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4" name="Rectangle 16"/>
            <p:cNvSpPr>
              <a:spLocks noChangeArrowheads="1"/>
            </p:cNvSpPr>
            <p:nvPr/>
          </p:nvSpPr>
          <p:spPr bwMode="auto">
            <a:xfrm>
              <a:off x="3529" y="2245"/>
              <a:ext cx="3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Estrat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5" name="Rectangle 17"/>
            <p:cNvSpPr>
              <a:spLocks noChangeArrowheads="1"/>
            </p:cNvSpPr>
            <p:nvPr/>
          </p:nvSpPr>
          <p:spPr bwMode="auto">
            <a:xfrm>
              <a:off x="3851" y="2245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é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6" name="Rectangle 18"/>
            <p:cNvSpPr>
              <a:spLocks noChangeArrowheads="1"/>
            </p:cNvSpPr>
            <p:nvPr/>
          </p:nvSpPr>
          <p:spPr bwMode="auto">
            <a:xfrm>
              <a:off x="3917" y="2245"/>
              <a:ext cx="44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gia de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7" name="Rectangle 19"/>
            <p:cNvSpPr>
              <a:spLocks noChangeArrowheads="1"/>
            </p:cNvSpPr>
            <p:nvPr/>
          </p:nvSpPr>
          <p:spPr bwMode="auto">
            <a:xfrm>
              <a:off x="3718" y="2396"/>
              <a:ext cx="1228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desenvolvimento de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8" name="Rectangle 20"/>
            <p:cNvSpPr>
              <a:spLocks noChangeArrowheads="1"/>
            </p:cNvSpPr>
            <p:nvPr/>
          </p:nvSpPr>
          <p:spPr bwMode="auto">
            <a:xfrm>
              <a:off x="3718" y="2547"/>
              <a:ext cx="50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produto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09" name="Rectangle 21"/>
            <p:cNvSpPr>
              <a:spLocks noChangeArrowheads="1"/>
            </p:cNvSpPr>
            <p:nvPr/>
          </p:nvSpPr>
          <p:spPr bwMode="auto">
            <a:xfrm>
              <a:off x="2103" y="2245"/>
              <a:ext cx="387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Estrat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0" name="Rectangle 22"/>
            <p:cNvSpPr>
              <a:spLocks noChangeArrowheads="1"/>
            </p:cNvSpPr>
            <p:nvPr/>
          </p:nvSpPr>
          <p:spPr bwMode="auto">
            <a:xfrm>
              <a:off x="2425" y="2245"/>
              <a:ext cx="12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é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1" name="Rectangle 23"/>
            <p:cNvSpPr>
              <a:spLocks noChangeArrowheads="1"/>
            </p:cNvSpPr>
            <p:nvPr/>
          </p:nvSpPr>
          <p:spPr bwMode="auto">
            <a:xfrm>
              <a:off x="2490" y="2245"/>
              <a:ext cx="445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gia de 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2" name="Rectangle 24"/>
            <p:cNvSpPr>
              <a:spLocks noChangeArrowheads="1"/>
            </p:cNvSpPr>
            <p:nvPr/>
          </p:nvSpPr>
          <p:spPr bwMode="auto">
            <a:xfrm>
              <a:off x="2292" y="2396"/>
              <a:ext cx="491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penetra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3" name="Rectangle 25"/>
            <p:cNvSpPr>
              <a:spLocks noChangeArrowheads="1"/>
            </p:cNvSpPr>
            <p:nvPr/>
          </p:nvSpPr>
          <p:spPr bwMode="auto">
            <a:xfrm>
              <a:off x="2717" y="2396"/>
              <a:ext cx="11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ç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4" name="Rectangle 26"/>
            <p:cNvSpPr>
              <a:spLocks noChangeArrowheads="1"/>
            </p:cNvSpPr>
            <p:nvPr/>
          </p:nvSpPr>
          <p:spPr bwMode="auto">
            <a:xfrm>
              <a:off x="2776" y="2396"/>
              <a:ext cx="19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 b="0">
                  <a:solidFill>
                    <a:srgbClr val="0000FF"/>
                  </a:solidFill>
                  <a:latin typeface="Tahoma" panose="020B0604030504040204" pitchFamily="34" charset="0"/>
                </a:rPr>
                <a:t>ão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5" name="Rectangle 27"/>
            <p:cNvSpPr>
              <a:spLocks noChangeArrowheads="1"/>
            </p:cNvSpPr>
            <p:nvPr/>
          </p:nvSpPr>
          <p:spPr bwMode="auto">
            <a:xfrm>
              <a:off x="711" y="2245"/>
              <a:ext cx="104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solidFill>
                    <a:schemeClr val="tx1"/>
                  </a:solidFill>
                  <a:latin typeface="Tahoma" panose="020B0604030504040204" pitchFamily="34" charset="0"/>
                </a:rPr>
                <a:t>Mercados atuais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6" name="Rectangle 28"/>
            <p:cNvSpPr>
              <a:spLocks noChangeArrowheads="1"/>
            </p:cNvSpPr>
            <p:nvPr/>
          </p:nvSpPr>
          <p:spPr bwMode="auto">
            <a:xfrm>
              <a:off x="3563" y="1303"/>
              <a:ext cx="10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solidFill>
                    <a:schemeClr val="tx1"/>
                  </a:solidFill>
                  <a:latin typeface="Tahoma" panose="020B0604030504040204" pitchFamily="34" charset="0"/>
                </a:rPr>
                <a:t>Novos produtos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7" name="Rectangle 29"/>
            <p:cNvSpPr>
              <a:spLocks noChangeArrowheads="1"/>
            </p:cNvSpPr>
            <p:nvPr/>
          </p:nvSpPr>
          <p:spPr bwMode="auto">
            <a:xfrm>
              <a:off x="2136" y="1303"/>
              <a:ext cx="101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600">
                  <a:solidFill>
                    <a:schemeClr val="tx1"/>
                  </a:solidFill>
                  <a:latin typeface="Tahoma" panose="020B0604030504040204" pitchFamily="34" charset="0"/>
                </a:rPr>
                <a:t>Produtos atuais</a:t>
              </a:r>
              <a:endPara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3518" name="Line 30"/>
            <p:cNvSpPr>
              <a:spLocks noChangeShapeType="1"/>
            </p:cNvSpPr>
            <p:nvPr/>
          </p:nvSpPr>
          <p:spPr bwMode="auto">
            <a:xfrm>
              <a:off x="627" y="1279"/>
              <a:ext cx="42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19" name="Line 31"/>
            <p:cNvSpPr>
              <a:spLocks noChangeShapeType="1"/>
            </p:cNvSpPr>
            <p:nvPr/>
          </p:nvSpPr>
          <p:spPr bwMode="auto">
            <a:xfrm>
              <a:off x="627" y="3544"/>
              <a:ext cx="42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0" name="Line 32"/>
            <p:cNvSpPr>
              <a:spLocks noChangeShapeType="1"/>
            </p:cNvSpPr>
            <p:nvPr/>
          </p:nvSpPr>
          <p:spPr bwMode="auto">
            <a:xfrm>
              <a:off x="627" y="1279"/>
              <a:ext cx="1" cy="22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1" name="Line 33"/>
            <p:cNvSpPr>
              <a:spLocks noChangeShapeType="1"/>
            </p:cNvSpPr>
            <p:nvPr/>
          </p:nvSpPr>
          <p:spPr bwMode="auto">
            <a:xfrm>
              <a:off x="4905" y="1279"/>
              <a:ext cx="1" cy="22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2" name="Line 34"/>
            <p:cNvSpPr>
              <a:spLocks noChangeShapeType="1"/>
            </p:cNvSpPr>
            <p:nvPr/>
          </p:nvSpPr>
          <p:spPr bwMode="auto">
            <a:xfrm>
              <a:off x="627" y="2220"/>
              <a:ext cx="42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3" name="Line 35"/>
            <p:cNvSpPr>
              <a:spLocks noChangeShapeType="1"/>
            </p:cNvSpPr>
            <p:nvPr/>
          </p:nvSpPr>
          <p:spPr bwMode="auto">
            <a:xfrm>
              <a:off x="2051" y="1279"/>
              <a:ext cx="1" cy="22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4" name="Line 36"/>
            <p:cNvSpPr>
              <a:spLocks noChangeShapeType="1"/>
            </p:cNvSpPr>
            <p:nvPr/>
          </p:nvSpPr>
          <p:spPr bwMode="auto">
            <a:xfrm>
              <a:off x="3479" y="1279"/>
              <a:ext cx="1" cy="2265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3525" name="Line 37"/>
            <p:cNvSpPr>
              <a:spLocks noChangeShapeType="1"/>
            </p:cNvSpPr>
            <p:nvPr/>
          </p:nvSpPr>
          <p:spPr bwMode="auto">
            <a:xfrm>
              <a:off x="627" y="2882"/>
              <a:ext cx="4278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9" name="CaixaDeTexto 38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330270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4P’s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772400" cy="50403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i="1"/>
              <a:t>Posicionamento (produto/serviço)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/>
          </a:p>
          <a:p>
            <a:pPr lvl="1">
              <a:lnSpc>
                <a:spcPct val="90000"/>
              </a:lnSpc>
            </a:pPr>
            <a:r>
              <a:rPr lang="pt-BR" altLang="pt-BR" sz="1800"/>
              <a:t>Promover mudanças na combinação/</a:t>
            </a:r>
            <a:r>
              <a:rPr lang="pt-BR" altLang="pt-BR" sz="1800" i="1"/>
              <a:t>portfólio</a:t>
            </a:r>
            <a:r>
              <a:rPr lang="pt-BR" altLang="pt-BR" sz="1800"/>
              <a:t> de produtos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Retirar, adicionar ou modificar o(s) produto(s)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Mudar </a:t>
            </a:r>
            <a:r>
              <a:rPr lang="pt-BR" altLang="pt-BR" sz="1800" i="1"/>
              <a:t>design, </a:t>
            </a:r>
            <a:r>
              <a:rPr lang="pt-BR" altLang="pt-BR" sz="1800"/>
              <a:t>embalagem, qualidade, desempenho, características técnicas, tamanho, estilo, opcionais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Consolidar, padronizar ou diversificar os modelos</a:t>
            </a:r>
          </a:p>
          <a:p>
            <a:pPr lvl="1">
              <a:lnSpc>
                <a:spcPct val="90000"/>
              </a:lnSpc>
            </a:pPr>
            <a:endParaRPr lang="pt-BR" altLang="pt-BR" sz="1800" i="1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i="1"/>
              <a:t>Preço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/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preços, prazos e formas de pagamentos para produtos ou grupos de produtos específicos, para determinados segmentos de mercado.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políticas de atuação em mercados seletivos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políticas de penetração em determinado mercado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políticas de descontos especiais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091297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4P’s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68413"/>
            <a:ext cx="7772400" cy="45989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t-BR" altLang="pt-BR" i="1"/>
              <a:t>Praça (canais de distribuição)</a:t>
            </a:r>
          </a:p>
          <a:p>
            <a:pPr>
              <a:lnSpc>
                <a:spcPct val="90000"/>
              </a:lnSpc>
              <a:buFontTx/>
              <a:buNone/>
            </a:pPr>
            <a:endParaRPr lang="pt-BR" altLang="pt-BR"/>
          </a:p>
          <a:p>
            <a:pPr lvl="1">
              <a:lnSpc>
                <a:spcPct val="90000"/>
              </a:lnSpc>
            </a:pPr>
            <a:r>
              <a:rPr lang="pt-BR" altLang="pt-BR" sz="1800"/>
              <a:t>Usar canais alternativos 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Melhorar prazo de entrega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Otimizar logística de distribuição</a:t>
            </a:r>
            <a:endParaRPr lang="pt-BR" altLang="pt-BR" sz="1800" i="1"/>
          </a:p>
          <a:p>
            <a:pPr>
              <a:lnSpc>
                <a:spcPct val="90000"/>
              </a:lnSpc>
            </a:pPr>
            <a:endParaRPr lang="pt-BR" altLang="pt-BR" sz="1800" i="1"/>
          </a:p>
          <a:p>
            <a:pPr>
              <a:lnSpc>
                <a:spcPct val="90000"/>
              </a:lnSpc>
              <a:buFontTx/>
              <a:buNone/>
            </a:pPr>
            <a:r>
              <a:rPr lang="pt-BR" altLang="pt-BR" i="1"/>
              <a:t>Propaganda/comunicação</a:t>
            </a:r>
            <a:endParaRPr lang="pt-BR" altLang="pt-BR"/>
          </a:p>
          <a:p>
            <a:pPr lvl="1">
              <a:lnSpc>
                <a:spcPct val="90000"/>
              </a:lnSpc>
            </a:pPr>
            <a:endParaRPr lang="pt-BR" altLang="pt-BR" sz="1800"/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novas formas de vendas; mudar equipe e canais de vendas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Mudar política de relações públicas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Mudar agência de publicidade e definir novas mídias prioritárias</a:t>
            </a:r>
          </a:p>
          <a:p>
            <a:pPr lvl="1">
              <a:lnSpc>
                <a:spcPct val="90000"/>
              </a:lnSpc>
            </a:pPr>
            <a:r>
              <a:rPr lang="pt-BR" altLang="pt-BR" sz="1800"/>
              <a:t>Definir feiras/exposições que serão priorizadas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26209109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tângulo de cantos arredondados 6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Marketing e Vendas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Modelo de negócio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36838"/>
            <a:ext cx="4038600" cy="1019175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800"/>
              <a:t>Produtos e serviços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6096000" y="1752600"/>
            <a:ext cx="3276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Venda indireta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Distribuidores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Licenciamento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Força de vendas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Parceiros estratégicos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i="1"/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i="1"/>
              <a:t>Venda direta</a:t>
            </a:r>
            <a:endParaRPr lang="pt-BR" altLang="pt-BR" i="1"/>
          </a:p>
        </p:txBody>
      </p:sp>
      <p:sp>
        <p:nvSpPr>
          <p:cNvPr id="66565" name="AutoShape 5"/>
          <p:cNvSpPr>
            <a:spLocks noChangeArrowheads="1"/>
          </p:cNvSpPr>
          <p:nvPr/>
        </p:nvSpPr>
        <p:spPr bwMode="auto">
          <a:xfrm>
            <a:off x="3708400" y="2438400"/>
            <a:ext cx="1752600" cy="838200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600"/>
              <a:t>canais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900113" y="5146675"/>
            <a:ext cx="723900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r>
              <a:rPr lang="en-US" altLang="pt-BR" sz="1800">
                <a:solidFill>
                  <a:schemeClr val="tx1"/>
                </a:solidFill>
              </a:rPr>
              <a:t>Muitas empresas usam um mix de venda direta e indireta!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Times" panose="02020603050405020304" pitchFamily="18" charset="0"/>
              <a:buNone/>
            </a:pPr>
            <a:endParaRPr lang="en-US" altLang="pt-BR" sz="1800">
              <a:solidFill>
                <a:schemeClr val="tx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987917283"/>
      </p:ext>
    </p:extLst>
  </p:cSld>
  <p:clrMapOvr>
    <a:masterClrMapping/>
  </p:clrMapOvr>
  <p:transition spd="med"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Marketing e Vendas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Modelo de negócio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5814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800" i="1" dirty="0"/>
              <a:t>Venda direta</a:t>
            </a:r>
            <a:endParaRPr lang="pt-BR" altLang="pt-BR" sz="1800" i="1" dirty="0">
              <a:solidFill>
                <a:srgbClr val="FFFF00"/>
              </a:solidFill>
            </a:endParaRPr>
          </a:p>
          <a:p>
            <a:endParaRPr lang="pt-BR" altLang="pt-BR" sz="1800" dirty="0"/>
          </a:p>
          <a:p>
            <a:r>
              <a:rPr lang="pt-BR" altLang="pt-BR" sz="1800" b="0" dirty="0">
                <a:solidFill>
                  <a:schemeClr val="tx1"/>
                </a:solidFill>
              </a:rPr>
              <a:t>Força de vendas, catálogo, site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Custos para manter infra de venda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Pode ser usado tanto para produtos com baixas como altas margens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Deve-se atentar para: ciclo das vendas (importante), complexidade do produto, estrutura de comissionamento, treinamento da força de vendas.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pt-BR" altLang="pt-BR" sz="1800" dirty="0">
              <a:solidFill>
                <a:schemeClr val="tx1"/>
              </a:solidFill>
            </a:endParaRPr>
          </a:p>
          <a:p>
            <a:endParaRPr lang="pt-BR" altLang="pt-BR" sz="180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151129927"/>
      </p:ext>
    </p:extLst>
  </p:cSld>
  <p:clrMapOvr>
    <a:masterClrMapping/>
  </p:clrMapOvr>
  <p:transition spd="med"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Marketing e Vendas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Modelo de negócio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50"/>
            <a:ext cx="8229600" cy="4525962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pt-BR" altLang="pt-BR" sz="1800" i="1" dirty="0"/>
              <a:t>Venda indireta</a:t>
            </a:r>
            <a:endParaRPr lang="pt-BR" altLang="pt-BR" sz="1800" i="1" dirty="0">
              <a:solidFill>
                <a:schemeClr val="tx1"/>
              </a:solidFill>
            </a:endParaRPr>
          </a:p>
          <a:p>
            <a:endParaRPr lang="pt-BR" altLang="pt-BR" sz="180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Cuidar e alimentar os canais</a:t>
            </a:r>
          </a:p>
          <a:p>
            <a:pPr>
              <a:buFontTx/>
              <a:buNone/>
            </a:pPr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Catálogos industriais, representantes, revendas...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Pressão sobre as margens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Custos para manter a infra de vendas (compare com direta)</a:t>
            </a:r>
          </a:p>
          <a:p>
            <a:endParaRPr lang="pt-BR" altLang="pt-BR" sz="1800" b="0" dirty="0">
              <a:solidFill>
                <a:schemeClr val="tx1"/>
              </a:solidFill>
            </a:endParaRPr>
          </a:p>
          <a:p>
            <a:r>
              <a:rPr lang="pt-BR" altLang="pt-BR" sz="1800" b="0" dirty="0">
                <a:solidFill>
                  <a:schemeClr val="tx1"/>
                </a:solidFill>
              </a:rPr>
              <a:t>Também pode ser usado para produtos de alta e baixa margens</a:t>
            </a:r>
          </a:p>
          <a:p>
            <a:pPr>
              <a:buFontTx/>
              <a:buNone/>
            </a:pPr>
            <a:endParaRPr lang="pt-BR" altLang="pt-BR" sz="1800" b="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endParaRPr lang="pt-BR" altLang="pt-BR" sz="1800" b="0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936349955"/>
      </p:ext>
    </p:extLst>
  </p:cSld>
  <p:clrMapOvr>
    <a:masterClrMapping/>
  </p:clrMapOvr>
  <p:transition spd="med"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562600" y="1676400"/>
            <a:ext cx="3124200" cy="3962400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Procure identificar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onde seus concorrentes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se posicionam e tente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se diferenciar!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A empresa precisa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passar de um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posicionamento mais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genérico de benefício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ao cliente para um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mais específico de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chemeClr val="tx1"/>
                </a:solidFill>
                <a:latin typeface="Verdana" panose="020B0604030504040204" pitchFamily="34" charset="0"/>
              </a:rPr>
              <a:t>valor!!!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Alguns posicionamentos de valor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533400" y="1676400"/>
            <a:ext cx="4953000" cy="3962400"/>
          </a:xfrm>
          <a:prstGeom prst="rect">
            <a:avLst/>
          </a:prstGeom>
          <a:noFill/>
          <a:ln w="1270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1- Ser o melhor em Qualidade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2- Ser o melhor em Desempenho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3- Mais confiável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4- Mais durável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5- Mais segura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6- Mais rápida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7- Fornece mais por menos $$$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8- Menos cara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9- De maior prestígio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10- Que tem melhor design ou estilo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003366"/>
                </a:solidFill>
                <a:latin typeface="Verdana" panose="020B0604030504040204" pitchFamily="34" charset="0"/>
              </a:rPr>
              <a:t>11- A mais fácil de usar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41402859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91264" cy="1143000"/>
          </a:xfrm>
        </p:spPr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Exemplos de posicionamentos</a:t>
            </a:r>
            <a:b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valor</a:t>
            </a: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609600" y="2155825"/>
            <a:ext cx="8077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Verdana" panose="020B0604030504040204" pitchFamily="34" charset="0"/>
              </a:rPr>
              <a:t>1- Mais por Mais (Mercedes, Rolex, Mont Blanc)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Verdana" panose="020B0604030504040204" pitchFamily="34" charset="0"/>
              </a:rPr>
              <a:t>2- Mais pela Mesma Coisa (calça de marca X calça sem marca)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Verdana" panose="020B0604030504040204" pitchFamily="34" charset="0"/>
              </a:rPr>
              <a:t>3- A Mesma Coisa por Muito Menos (Extra: diz ser + barato)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Verdana" panose="020B0604030504040204" pitchFamily="34" charset="0"/>
              </a:rPr>
              <a:t>4- Menos por Muito Menos (Aluguel de carro sem ar, som etc)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Verdana" panose="020B0604030504040204" pitchFamily="34" charset="0"/>
              </a:rPr>
              <a:t>5- Mais por Menos (É o melhor posicionamento para o cliente)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05295775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12127" r="16191" b="7650"/>
          <a:stretch/>
        </p:blipFill>
        <p:spPr bwMode="auto">
          <a:xfrm>
            <a:off x="253447" y="188640"/>
            <a:ext cx="8639033" cy="5868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2754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  <p:pic>
        <p:nvPicPr>
          <p:cNvPr id="10242" name="Imagem 3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115888"/>
            <a:ext cx="9359900" cy="626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02518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t="64179" r="16191" b="18470"/>
          <a:stretch/>
        </p:blipFill>
        <p:spPr bwMode="auto">
          <a:xfrm>
            <a:off x="323528" y="2348880"/>
            <a:ext cx="8584443" cy="1269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748391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Análise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Estratégica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e Plano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Desenvolvimento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752600"/>
            <a:ext cx="5181600" cy="4114800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pt-BR" sz="1600" dirty="0"/>
              <a:t>A </a:t>
            </a:r>
            <a:r>
              <a:rPr lang="en-US" altLang="pt-BR" sz="1600" dirty="0" err="1"/>
              <a:t>empresa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deve</a:t>
            </a:r>
            <a:r>
              <a:rPr lang="en-US" altLang="pt-BR" sz="1600" dirty="0"/>
              <a:t> </a:t>
            </a:r>
            <a:r>
              <a:rPr lang="en-US" altLang="pt-BR" sz="1600" dirty="0" err="1"/>
              <a:t>estar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preparada</a:t>
            </a:r>
            <a:r>
              <a:rPr lang="en-US" altLang="pt-BR" sz="1600" dirty="0"/>
              <a:t> para </a:t>
            </a:r>
            <a:r>
              <a:rPr lang="en-US" altLang="pt-BR" sz="1600" dirty="0" err="1"/>
              <a:t>monitorar</a:t>
            </a:r>
            <a:r>
              <a:rPr lang="en-US" altLang="pt-BR" sz="1600" dirty="0"/>
              <a:t>:</a:t>
            </a:r>
          </a:p>
          <a:p>
            <a:pPr lvl="1">
              <a:lnSpc>
                <a:spcPct val="90000"/>
              </a:lnSpc>
            </a:pPr>
            <a:endParaRPr lang="en-US" altLang="pt-BR" sz="1600" dirty="0"/>
          </a:p>
          <a:p>
            <a:pPr lvl="1">
              <a:lnSpc>
                <a:spcPct val="90000"/>
              </a:lnSpc>
            </a:pPr>
            <a:r>
              <a:rPr lang="en-US" altLang="pt-BR" sz="1600" dirty="0" err="1"/>
              <a:t>forças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macroambientais</a:t>
            </a:r>
            <a:r>
              <a:rPr lang="en-US" altLang="pt-BR" sz="1600" dirty="0"/>
              <a:t> (</a:t>
            </a:r>
            <a:r>
              <a:rPr lang="en-US" altLang="pt-BR" sz="1600" dirty="0" err="1"/>
              <a:t>demográficas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econômicas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tecnológicas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políticas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legais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sociais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culturais</a:t>
            </a:r>
            <a:r>
              <a:rPr lang="en-US" altLang="pt-BR" sz="1600" dirty="0"/>
              <a:t>) </a:t>
            </a:r>
          </a:p>
          <a:p>
            <a:pPr lvl="1">
              <a:lnSpc>
                <a:spcPct val="90000"/>
              </a:lnSpc>
            </a:pPr>
            <a:endParaRPr lang="en-US" altLang="pt-BR" sz="1600" dirty="0"/>
          </a:p>
          <a:p>
            <a:pPr lvl="1">
              <a:lnSpc>
                <a:spcPct val="90000"/>
              </a:lnSpc>
            </a:pPr>
            <a:r>
              <a:rPr lang="en-US" altLang="pt-BR" sz="1600" dirty="0" err="1"/>
              <a:t>atores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microambientais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importantes</a:t>
            </a:r>
            <a:r>
              <a:rPr lang="en-US" altLang="pt-BR" sz="1600" dirty="0"/>
              <a:t> (</a:t>
            </a:r>
            <a:r>
              <a:rPr lang="en-US" altLang="pt-BR" sz="1600" dirty="0" err="1"/>
              <a:t>consumidores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concorrentes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canais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distribuição</a:t>
            </a:r>
            <a:r>
              <a:rPr lang="en-US" altLang="pt-BR" sz="1600" dirty="0"/>
              <a:t>, </a:t>
            </a:r>
            <a:r>
              <a:rPr lang="en-US" altLang="pt-BR" sz="1600" dirty="0" err="1"/>
              <a:t>fornecedores</a:t>
            </a:r>
            <a:r>
              <a:rPr lang="en-US" altLang="pt-BR" sz="1600" dirty="0"/>
              <a:t>) </a:t>
            </a:r>
          </a:p>
          <a:p>
            <a:pPr lvl="1">
              <a:lnSpc>
                <a:spcPct val="90000"/>
              </a:lnSpc>
            </a:pPr>
            <a:endParaRPr lang="en-US" altLang="pt-BR" sz="1600" dirty="0"/>
          </a:p>
          <a:p>
            <a:pPr>
              <a:lnSpc>
                <a:spcPct val="90000"/>
              </a:lnSpc>
            </a:pPr>
            <a:r>
              <a:rPr lang="en-US" altLang="pt-BR" sz="1600" dirty="0" err="1"/>
              <a:t>Devem</a:t>
            </a:r>
            <a:r>
              <a:rPr lang="en-US" altLang="pt-BR" sz="1600" dirty="0"/>
              <a:t> </a:t>
            </a:r>
            <a:r>
              <a:rPr lang="en-US" altLang="pt-BR" sz="1600" dirty="0" err="1"/>
              <a:t>haver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opções</a:t>
            </a:r>
            <a:r>
              <a:rPr lang="en-US" altLang="pt-BR" sz="1600" dirty="0"/>
              <a:t> e </a:t>
            </a:r>
            <a:r>
              <a:rPr lang="en-US" altLang="pt-BR" sz="1600" dirty="0" err="1"/>
              <a:t>análises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custos</a:t>
            </a:r>
            <a:r>
              <a:rPr lang="en-US" altLang="pt-BR" sz="1600" dirty="0"/>
              <a:t> para o </a:t>
            </a:r>
            <a:r>
              <a:rPr lang="en-US" altLang="pt-BR" sz="1600" dirty="0" err="1"/>
              <a:t>gerenciamento</a:t>
            </a:r>
            <a:r>
              <a:rPr lang="en-US" altLang="pt-BR" sz="1600" dirty="0"/>
              <a:t> dos </a:t>
            </a:r>
            <a:r>
              <a:rPr lang="en-US" altLang="pt-BR" sz="1600" dirty="0" err="1"/>
              <a:t>riscos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identificados</a:t>
            </a:r>
            <a:endParaRPr lang="en-US" altLang="pt-BR" sz="1600" dirty="0"/>
          </a:p>
          <a:p>
            <a:pPr>
              <a:lnSpc>
                <a:spcPct val="90000"/>
              </a:lnSpc>
            </a:pPr>
            <a:endParaRPr lang="en-US" altLang="pt-BR" sz="1600" dirty="0"/>
          </a:p>
          <a:p>
            <a:pPr>
              <a:lnSpc>
                <a:spcPct val="90000"/>
              </a:lnSpc>
            </a:pPr>
            <a:r>
              <a:rPr lang="en-US" altLang="pt-BR" sz="1600" dirty="0" err="1"/>
              <a:t>Análise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impacto</a:t>
            </a:r>
            <a:r>
              <a:rPr lang="en-US" altLang="pt-BR" sz="1600" dirty="0"/>
              <a:t> que </a:t>
            </a:r>
            <a:r>
              <a:rPr lang="en-US" altLang="pt-BR" sz="1600" dirty="0" err="1"/>
              <a:t>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riscos</a:t>
            </a:r>
            <a:r>
              <a:rPr lang="en-US" altLang="pt-BR" sz="1600" dirty="0"/>
              <a:t> </a:t>
            </a:r>
            <a:r>
              <a:rPr lang="en-US" altLang="pt-BR" sz="1600" dirty="0" err="1"/>
              <a:t>poderão</a:t>
            </a:r>
            <a:r>
              <a:rPr lang="en-US" altLang="pt-BR" sz="1600" dirty="0"/>
              <a:t> </a:t>
            </a:r>
            <a:r>
              <a:rPr lang="en-US" altLang="pt-BR" sz="1600" dirty="0" err="1"/>
              <a:t>trazer</a:t>
            </a:r>
            <a:r>
              <a:rPr lang="en-US" altLang="pt-BR" sz="1600" dirty="0"/>
              <a:t> à </a:t>
            </a:r>
            <a:r>
              <a:rPr lang="en-US" altLang="pt-BR" sz="1600" dirty="0" err="1"/>
              <a:t>organização</a:t>
            </a:r>
            <a:endParaRPr lang="en-US" altLang="pt-BR" sz="1600" b="0" dirty="0"/>
          </a:p>
          <a:p>
            <a:pPr>
              <a:lnSpc>
                <a:spcPct val="90000"/>
              </a:lnSpc>
            </a:pPr>
            <a:endParaRPr lang="en-US" altLang="pt-BR" sz="1600" b="0" dirty="0"/>
          </a:p>
          <a:p>
            <a:pPr>
              <a:lnSpc>
                <a:spcPct val="90000"/>
              </a:lnSpc>
            </a:pPr>
            <a:endParaRPr lang="en-US" altLang="pt-BR" sz="1600" dirty="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5708972" y="3212976"/>
            <a:ext cx="2957513" cy="253523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5853435" y="3371726"/>
            <a:ext cx="2967037" cy="2592388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8. Estratégia de Crescimento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Análise Estratégica (plano 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 desenvolvimento)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   SWOT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1800" b="0">
                <a:latin typeface="Times New Roman" panose="02020603050405020304" pitchFamily="18" charset="0"/>
              </a:rPr>
              <a:t>(forças, fraquezas,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pt-BR" altLang="pt-BR" sz="1800" b="0">
                <a:latin typeface="Times New Roman" panose="02020603050405020304" pitchFamily="18" charset="0"/>
              </a:rPr>
              <a:t>oportunidades e ameaças)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   Objetivos e Metas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Cronograma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Riscos Críticos do Negócio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988159784"/>
      </p:ext>
    </p:extLst>
  </p:cSld>
  <p:clrMapOvr>
    <a:masterClrMapping/>
  </p:clrMapOvr>
  <p:transition spd="med">
    <p:wipe dir="r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72706" name="Object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604855"/>
              </p:ext>
            </p:extLst>
          </p:nvPr>
        </p:nvGraphicFramePr>
        <p:xfrm>
          <a:off x="180975" y="678011"/>
          <a:ext cx="9144000" cy="57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Documento" r:id="rId3" imgW="5722099" imgH="3614232" progId="Word.Document.8">
                  <p:embed/>
                </p:oleObj>
              </mc:Choice>
              <mc:Fallback>
                <p:oleObj name="Documento" r:id="rId3" imgW="5722099" imgH="3614232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678011"/>
                        <a:ext cx="9144000" cy="577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27427080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649995"/>
              </p:ext>
            </p:extLst>
          </p:nvPr>
        </p:nvGraphicFramePr>
        <p:xfrm>
          <a:off x="395288" y="527769"/>
          <a:ext cx="8280400" cy="5997575"/>
        </p:xfrm>
        <a:graphic>
          <a:graphicData uri="http://schemas.openxmlformats.org/drawingml/2006/table">
            <a:tbl>
              <a:tblPr/>
              <a:tblGrid>
                <a:gridCol w="421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0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92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Forças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Informações completas sobre os principais destinos turísticos do país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Focado no Brasil (especialidade da empresa)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Modelo de receita ancorado em três fontes de receita, reduzindo o risco: publicidade, assinatura e comércio eletrônico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44356" marR="443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Fraquezas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Marca (ainda) desconhecida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Negócio em fase inicial e sem histórico no mercado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Equipe precisa provar que entende do setor e que sabe escalar uma empresa inovadora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Poucos recursos financeiros e necessidade de busca de aporte financeiro no mercado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44356" marR="443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Oportunidades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Setor de turismo cresce no mundo de maneira consistente e crescerá ainda mais, em particular no Brasil, devido aos dois grandes eventos dos próximos anos (Copa do Mundo e Olimpíadas)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Não há concorrência focada no mercado brasileiro (em língua inglesa)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  <a:endParaRPr kumimoji="0" lang="pt-BR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44356" marR="443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Ameaças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Negócio de turismo online é dominado por grandes empresas, que podem rapidamente estruturar uma operação com foco no Brasil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Empresas locais, que já atuam no Brasil no mercado não online e em língua portuguesa podem migrar para o modelo online em inglês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"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Nova crise mundial pode abalar o setor de turismo, diminuindo o fluxo de estrangeiros para o Brasil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SimSun" pitchFamily="2" charset="-122"/>
                        <a:cs typeface="Arial" pitchFamily="34" charset="0"/>
                      </a:endParaRPr>
                    </a:p>
                  </a:txBody>
                  <a:tcPr marL="44356" marR="4435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3741" name="Rectangle 6"/>
          <p:cNvSpPr>
            <a:spLocks noChangeArrowheads="1"/>
          </p:cNvSpPr>
          <p:nvPr/>
        </p:nvSpPr>
        <p:spPr bwMode="auto">
          <a:xfrm>
            <a:off x="2767013" y="169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1030504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Cronograma, prazos e referências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pt-BR" altLang="pt-BR" sz="1800" dirty="0"/>
              <a:t>Identificação das tarefas principais/críticas e cronograma</a:t>
            </a:r>
          </a:p>
          <a:p>
            <a:endParaRPr lang="pt-BR" altLang="pt-BR" sz="1800" dirty="0"/>
          </a:p>
          <a:p>
            <a:r>
              <a:rPr lang="pt-BR" altLang="pt-BR" sz="1800" dirty="0"/>
              <a:t>Metas </a:t>
            </a:r>
            <a:r>
              <a:rPr lang="pt-BR" altLang="pt-BR" sz="1800" dirty="0">
                <a:solidFill>
                  <a:srgbClr val="FF3300"/>
                </a:solidFill>
              </a:rPr>
              <a:t>SMART</a:t>
            </a:r>
          </a:p>
          <a:p>
            <a:endParaRPr lang="pt-BR" altLang="pt-BR" sz="1800" dirty="0"/>
          </a:p>
          <a:p>
            <a:r>
              <a:rPr lang="pt-BR" altLang="pt-BR" sz="1800" dirty="0"/>
              <a:t>Prazos claros com a vistas a serem cumpridos</a:t>
            </a:r>
          </a:p>
          <a:p>
            <a:endParaRPr lang="pt-BR" altLang="pt-BR" sz="1800" dirty="0"/>
          </a:p>
          <a:p>
            <a:r>
              <a:rPr lang="pt-BR" altLang="pt-BR" sz="1800" dirty="0"/>
              <a:t>Período/época de revisão de performance</a:t>
            </a:r>
          </a:p>
          <a:p>
            <a:endParaRPr lang="pt-BR" altLang="pt-BR" sz="1800" dirty="0"/>
          </a:p>
          <a:p>
            <a:r>
              <a:rPr lang="pt-BR" altLang="pt-BR" sz="1800" dirty="0"/>
              <a:t>Planos de contingência</a:t>
            </a:r>
          </a:p>
          <a:p>
            <a:endParaRPr lang="pt-BR" altLang="pt-BR" sz="1800" dirty="0"/>
          </a:p>
          <a:p>
            <a:r>
              <a:rPr lang="pt-BR" altLang="pt-BR" sz="1800" dirty="0"/>
              <a:t>Requisitos de recursos $$ e seus estágios (quando precisará)</a:t>
            </a:r>
          </a:p>
          <a:p>
            <a:endParaRPr lang="pt-BR" altLang="pt-BR" sz="1800" dirty="0"/>
          </a:p>
          <a:p>
            <a:endParaRPr lang="pt-BR" altLang="pt-BR" sz="1800" dirty="0"/>
          </a:p>
          <a:p>
            <a:pPr>
              <a:buFontTx/>
              <a:buNone/>
            </a:pPr>
            <a:endParaRPr lang="pt-BR" alt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6713581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tângulo de cantos arredondados 5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Definindo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Objetivos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Metas</a:t>
            </a:r>
            <a:b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Plano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ação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/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cronograma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122512"/>
            <a:ext cx="4953000" cy="4114800"/>
          </a:xfrm>
          <a:noFill/>
        </p:spPr>
        <p:txBody>
          <a:bodyPr/>
          <a:lstStyle/>
          <a:p>
            <a:r>
              <a:rPr lang="pt-BR" altLang="pt-BR" sz="1600" b="0" u="sng" dirty="0"/>
              <a:t>Objetivos</a:t>
            </a:r>
            <a:r>
              <a:rPr lang="pt-BR" altLang="pt-BR" sz="1600" b="0" dirty="0"/>
              <a:t>: são resultados abrangentes com os quais a empresa assume um compromisso definitivo.</a:t>
            </a:r>
          </a:p>
          <a:p>
            <a:endParaRPr lang="pt-BR" altLang="pt-BR" sz="1600" b="0" u="sng" dirty="0"/>
          </a:p>
          <a:p>
            <a:r>
              <a:rPr lang="pt-BR" altLang="pt-BR" sz="1600" b="0" u="sng" dirty="0"/>
              <a:t>Metas</a:t>
            </a:r>
            <a:r>
              <a:rPr lang="pt-BR" altLang="pt-BR" sz="1600" b="0" dirty="0"/>
              <a:t>: são declarações específicas que se relacionam diretamente a um determinado objetivo.</a:t>
            </a:r>
          </a:p>
          <a:p>
            <a:pPr lvl="1"/>
            <a:r>
              <a:rPr lang="pt-BR" altLang="pt-BR" b="0" dirty="0"/>
              <a:t>Metas devem ser </a:t>
            </a:r>
            <a:r>
              <a:rPr lang="pt-BR" altLang="pt-BR" b="0" dirty="0">
                <a:solidFill>
                  <a:srgbClr val="FF3300"/>
                </a:solidFill>
              </a:rPr>
              <a:t>SMART</a:t>
            </a:r>
          </a:p>
          <a:p>
            <a:endParaRPr lang="pt-BR" altLang="pt-BR" sz="1600" b="0" u="sng" dirty="0"/>
          </a:p>
          <a:p>
            <a:r>
              <a:rPr lang="pt-BR" altLang="pt-BR" sz="1600" b="0" u="sng" dirty="0"/>
              <a:t>Diferenças</a:t>
            </a:r>
            <a:r>
              <a:rPr lang="pt-BR" altLang="pt-BR" sz="1600" b="0" dirty="0"/>
              <a:t>: objetivo relaciona-se com palavras (esboçando o quadro geral) e meta com números (complementando-o com os detalhes específicos)!</a:t>
            </a:r>
          </a:p>
          <a:p>
            <a:endParaRPr lang="pt-BR" altLang="pt-BR" sz="1600" b="0" dirty="0"/>
          </a:p>
          <a:p>
            <a:pPr>
              <a:buFontTx/>
              <a:buNone/>
            </a:pPr>
            <a:endParaRPr lang="pt-BR" altLang="pt-BR" dirty="0">
              <a:solidFill>
                <a:schemeClr val="tx1"/>
              </a:solidFill>
            </a:endParaRPr>
          </a:p>
          <a:p>
            <a:endParaRPr lang="pt-BR" altLang="pt-BR" sz="1600" dirty="0"/>
          </a:p>
          <a:p>
            <a:endParaRPr lang="en-US" altLang="pt-BR" sz="1600" dirty="0"/>
          </a:p>
        </p:txBody>
      </p:sp>
      <p:grpSp>
        <p:nvGrpSpPr>
          <p:cNvPr id="75780" name="Group 4"/>
          <p:cNvGrpSpPr>
            <a:grpSpLocks/>
          </p:cNvGrpSpPr>
          <p:nvPr/>
        </p:nvGrpSpPr>
        <p:grpSpPr bwMode="auto">
          <a:xfrm>
            <a:off x="6934200" y="4005263"/>
            <a:ext cx="1238250" cy="1798637"/>
            <a:chOff x="4297" y="2256"/>
            <a:chExt cx="1271" cy="1688"/>
          </a:xfrm>
        </p:grpSpPr>
        <p:grpSp>
          <p:nvGrpSpPr>
            <p:cNvPr id="75795" name="Group 5"/>
            <p:cNvGrpSpPr>
              <a:grpSpLocks/>
            </p:cNvGrpSpPr>
            <p:nvPr/>
          </p:nvGrpSpPr>
          <p:grpSpPr bwMode="auto">
            <a:xfrm>
              <a:off x="4466" y="2599"/>
              <a:ext cx="1102" cy="1345"/>
              <a:chOff x="4466" y="2599"/>
              <a:chExt cx="1102" cy="1345"/>
            </a:xfrm>
          </p:grpSpPr>
          <p:sp>
            <p:nvSpPr>
              <p:cNvPr id="75804" name="Freeform 6"/>
              <p:cNvSpPr>
                <a:spLocks/>
              </p:cNvSpPr>
              <p:nvPr/>
            </p:nvSpPr>
            <p:spPr bwMode="auto">
              <a:xfrm>
                <a:off x="5340" y="3271"/>
                <a:ext cx="220" cy="634"/>
              </a:xfrm>
              <a:custGeom>
                <a:avLst/>
                <a:gdLst>
                  <a:gd name="T0" fmla="*/ 54 w 220"/>
                  <a:gd name="T1" fmla="*/ 0 h 634"/>
                  <a:gd name="T2" fmla="*/ 76 w 220"/>
                  <a:gd name="T3" fmla="*/ 95 h 634"/>
                  <a:gd name="T4" fmla="*/ 99 w 220"/>
                  <a:gd name="T5" fmla="*/ 188 h 634"/>
                  <a:gd name="T6" fmla="*/ 124 w 220"/>
                  <a:gd name="T7" fmla="*/ 299 h 634"/>
                  <a:gd name="T8" fmla="*/ 147 w 220"/>
                  <a:gd name="T9" fmla="*/ 380 h 634"/>
                  <a:gd name="T10" fmla="*/ 220 w 220"/>
                  <a:gd name="T11" fmla="*/ 606 h 634"/>
                  <a:gd name="T12" fmla="*/ 204 w 220"/>
                  <a:gd name="T13" fmla="*/ 625 h 634"/>
                  <a:gd name="T14" fmla="*/ 186 w 220"/>
                  <a:gd name="T15" fmla="*/ 634 h 634"/>
                  <a:gd name="T16" fmla="*/ 165 w 220"/>
                  <a:gd name="T17" fmla="*/ 634 h 634"/>
                  <a:gd name="T18" fmla="*/ 139 w 220"/>
                  <a:gd name="T19" fmla="*/ 615 h 634"/>
                  <a:gd name="T20" fmla="*/ 130 w 220"/>
                  <a:gd name="T21" fmla="*/ 592 h 634"/>
                  <a:gd name="T22" fmla="*/ 69 w 220"/>
                  <a:gd name="T23" fmla="*/ 347 h 634"/>
                  <a:gd name="T24" fmla="*/ 22 w 220"/>
                  <a:gd name="T25" fmla="*/ 167 h 634"/>
                  <a:gd name="T26" fmla="*/ 0 w 220"/>
                  <a:gd name="T27" fmla="*/ 93 h 634"/>
                  <a:gd name="T28" fmla="*/ 1 w 220"/>
                  <a:gd name="T29" fmla="*/ 98 h 634"/>
                  <a:gd name="T30" fmla="*/ 31 w 220"/>
                  <a:gd name="T31" fmla="*/ 42 h 634"/>
                  <a:gd name="T32" fmla="*/ 54 w 220"/>
                  <a:gd name="T33" fmla="*/ 0 h 6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0"/>
                  <a:gd name="T52" fmla="*/ 0 h 634"/>
                  <a:gd name="T53" fmla="*/ 220 w 220"/>
                  <a:gd name="T54" fmla="*/ 634 h 6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0" h="634">
                    <a:moveTo>
                      <a:pt x="54" y="0"/>
                    </a:moveTo>
                    <a:lnTo>
                      <a:pt x="76" y="95"/>
                    </a:lnTo>
                    <a:lnTo>
                      <a:pt x="99" y="188"/>
                    </a:lnTo>
                    <a:lnTo>
                      <a:pt x="124" y="299"/>
                    </a:lnTo>
                    <a:lnTo>
                      <a:pt x="147" y="380"/>
                    </a:lnTo>
                    <a:lnTo>
                      <a:pt x="220" y="606"/>
                    </a:lnTo>
                    <a:lnTo>
                      <a:pt x="204" y="625"/>
                    </a:lnTo>
                    <a:lnTo>
                      <a:pt x="186" y="634"/>
                    </a:lnTo>
                    <a:lnTo>
                      <a:pt x="165" y="634"/>
                    </a:lnTo>
                    <a:lnTo>
                      <a:pt x="139" y="615"/>
                    </a:lnTo>
                    <a:lnTo>
                      <a:pt x="130" y="592"/>
                    </a:lnTo>
                    <a:lnTo>
                      <a:pt x="69" y="347"/>
                    </a:lnTo>
                    <a:lnTo>
                      <a:pt x="22" y="167"/>
                    </a:lnTo>
                    <a:lnTo>
                      <a:pt x="0" y="93"/>
                    </a:lnTo>
                    <a:lnTo>
                      <a:pt x="1" y="98"/>
                    </a:lnTo>
                    <a:lnTo>
                      <a:pt x="31" y="4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5" name="Freeform 7"/>
              <p:cNvSpPr>
                <a:spLocks/>
              </p:cNvSpPr>
              <p:nvPr/>
            </p:nvSpPr>
            <p:spPr bwMode="auto">
              <a:xfrm>
                <a:off x="4471" y="3508"/>
                <a:ext cx="770" cy="427"/>
              </a:xfrm>
              <a:custGeom>
                <a:avLst/>
                <a:gdLst>
                  <a:gd name="T0" fmla="*/ 187 w 770"/>
                  <a:gd name="T1" fmla="*/ 24 h 427"/>
                  <a:gd name="T2" fmla="*/ 58 w 770"/>
                  <a:gd name="T3" fmla="*/ 0 h 427"/>
                  <a:gd name="T4" fmla="*/ 54 w 770"/>
                  <a:gd name="T5" fmla="*/ 3 h 427"/>
                  <a:gd name="T6" fmla="*/ 48 w 770"/>
                  <a:gd name="T7" fmla="*/ 20 h 427"/>
                  <a:gd name="T8" fmla="*/ 45 w 770"/>
                  <a:gd name="T9" fmla="*/ 24 h 427"/>
                  <a:gd name="T10" fmla="*/ 45 w 770"/>
                  <a:gd name="T11" fmla="*/ 59 h 427"/>
                  <a:gd name="T12" fmla="*/ 112 w 770"/>
                  <a:gd name="T13" fmla="*/ 74 h 427"/>
                  <a:gd name="T14" fmla="*/ 15 w 770"/>
                  <a:gd name="T15" fmla="*/ 277 h 427"/>
                  <a:gd name="T16" fmla="*/ 0 w 770"/>
                  <a:gd name="T17" fmla="*/ 307 h 427"/>
                  <a:gd name="T18" fmla="*/ 10 w 770"/>
                  <a:gd name="T19" fmla="*/ 321 h 427"/>
                  <a:gd name="T20" fmla="*/ 6 w 770"/>
                  <a:gd name="T21" fmla="*/ 321 h 427"/>
                  <a:gd name="T22" fmla="*/ 54 w 770"/>
                  <a:gd name="T23" fmla="*/ 330 h 427"/>
                  <a:gd name="T24" fmla="*/ 60 w 770"/>
                  <a:gd name="T25" fmla="*/ 321 h 427"/>
                  <a:gd name="T26" fmla="*/ 90 w 770"/>
                  <a:gd name="T27" fmla="*/ 235 h 427"/>
                  <a:gd name="T28" fmla="*/ 123 w 770"/>
                  <a:gd name="T29" fmla="*/ 146 h 427"/>
                  <a:gd name="T30" fmla="*/ 159 w 770"/>
                  <a:gd name="T31" fmla="*/ 80 h 427"/>
                  <a:gd name="T32" fmla="*/ 293 w 770"/>
                  <a:gd name="T33" fmla="*/ 98 h 427"/>
                  <a:gd name="T34" fmla="*/ 406 w 770"/>
                  <a:gd name="T35" fmla="*/ 119 h 427"/>
                  <a:gd name="T36" fmla="*/ 517 w 770"/>
                  <a:gd name="T37" fmla="*/ 144 h 427"/>
                  <a:gd name="T38" fmla="*/ 598 w 770"/>
                  <a:gd name="T39" fmla="*/ 165 h 427"/>
                  <a:gd name="T40" fmla="*/ 605 w 770"/>
                  <a:gd name="T41" fmla="*/ 259 h 427"/>
                  <a:gd name="T42" fmla="*/ 611 w 770"/>
                  <a:gd name="T43" fmla="*/ 402 h 427"/>
                  <a:gd name="T44" fmla="*/ 614 w 770"/>
                  <a:gd name="T45" fmla="*/ 421 h 427"/>
                  <a:gd name="T46" fmla="*/ 625 w 770"/>
                  <a:gd name="T47" fmla="*/ 424 h 427"/>
                  <a:gd name="T48" fmla="*/ 670 w 770"/>
                  <a:gd name="T49" fmla="*/ 427 h 427"/>
                  <a:gd name="T50" fmla="*/ 679 w 770"/>
                  <a:gd name="T51" fmla="*/ 414 h 427"/>
                  <a:gd name="T52" fmla="*/ 679 w 770"/>
                  <a:gd name="T53" fmla="*/ 327 h 427"/>
                  <a:gd name="T54" fmla="*/ 667 w 770"/>
                  <a:gd name="T55" fmla="*/ 235 h 427"/>
                  <a:gd name="T56" fmla="*/ 659 w 770"/>
                  <a:gd name="T57" fmla="*/ 179 h 427"/>
                  <a:gd name="T58" fmla="*/ 745 w 770"/>
                  <a:gd name="T59" fmla="*/ 205 h 427"/>
                  <a:gd name="T60" fmla="*/ 755 w 770"/>
                  <a:gd name="T61" fmla="*/ 197 h 427"/>
                  <a:gd name="T62" fmla="*/ 770 w 770"/>
                  <a:gd name="T63" fmla="*/ 150 h 427"/>
                  <a:gd name="T64" fmla="*/ 760 w 770"/>
                  <a:gd name="T65" fmla="*/ 138 h 427"/>
                  <a:gd name="T66" fmla="*/ 613 w 770"/>
                  <a:gd name="T67" fmla="*/ 105 h 427"/>
                  <a:gd name="T68" fmla="*/ 187 w 770"/>
                  <a:gd name="T69" fmla="*/ 24 h 42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770"/>
                  <a:gd name="T106" fmla="*/ 0 h 427"/>
                  <a:gd name="T107" fmla="*/ 770 w 770"/>
                  <a:gd name="T108" fmla="*/ 427 h 42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770" h="427">
                    <a:moveTo>
                      <a:pt x="187" y="24"/>
                    </a:moveTo>
                    <a:lnTo>
                      <a:pt x="58" y="0"/>
                    </a:lnTo>
                    <a:lnTo>
                      <a:pt x="54" y="3"/>
                    </a:lnTo>
                    <a:lnTo>
                      <a:pt x="48" y="20"/>
                    </a:lnTo>
                    <a:lnTo>
                      <a:pt x="45" y="24"/>
                    </a:lnTo>
                    <a:lnTo>
                      <a:pt x="45" y="59"/>
                    </a:lnTo>
                    <a:lnTo>
                      <a:pt x="112" y="74"/>
                    </a:lnTo>
                    <a:lnTo>
                      <a:pt x="15" y="277"/>
                    </a:lnTo>
                    <a:lnTo>
                      <a:pt x="0" y="307"/>
                    </a:lnTo>
                    <a:lnTo>
                      <a:pt x="10" y="321"/>
                    </a:lnTo>
                    <a:lnTo>
                      <a:pt x="6" y="321"/>
                    </a:lnTo>
                    <a:lnTo>
                      <a:pt x="54" y="330"/>
                    </a:lnTo>
                    <a:lnTo>
                      <a:pt x="60" y="321"/>
                    </a:lnTo>
                    <a:lnTo>
                      <a:pt x="90" y="235"/>
                    </a:lnTo>
                    <a:lnTo>
                      <a:pt x="123" y="146"/>
                    </a:lnTo>
                    <a:lnTo>
                      <a:pt x="159" y="80"/>
                    </a:lnTo>
                    <a:lnTo>
                      <a:pt x="293" y="98"/>
                    </a:lnTo>
                    <a:lnTo>
                      <a:pt x="406" y="119"/>
                    </a:lnTo>
                    <a:lnTo>
                      <a:pt x="517" y="144"/>
                    </a:lnTo>
                    <a:lnTo>
                      <a:pt x="598" y="165"/>
                    </a:lnTo>
                    <a:lnTo>
                      <a:pt x="605" y="259"/>
                    </a:lnTo>
                    <a:lnTo>
                      <a:pt x="611" y="402"/>
                    </a:lnTo>
                    <a:lnTo>
                      <a:pt x="614" y="421"/>
                    </a:lnTo>
                    <a:lnTo>
                      <a:pt x="625" y="424"/>
                    </a:lnTo>
                    <a:lnTo>
                      <a:pt x="670" y="427"/>
                    </a:lnTo>
                    <a:lnTo>
                      <a:pt x="679" y="414"/>
                    </a:lnTo>
                    <a:lnTo>
                      <a:pt x="679" y="327"/>
                    </a:lnTo>
                    <a:lnTo>
                      <a:pt x="667" y="235"/>
                    </a:lnTo>
                    <a:lnTo>
                      <a:pt x="659" y="179"/>
                    </a:lnTo>
                    <a:lnTo>
                      <a:pt x="745" y="205"/>
                    </a:lnTo>
                    <a:lnTo>
                      <a:pt x="755" y="197"/>
                    </a:lnTo>
                    <a:lnTo>
                      <a:pt x="770" y="150"/>
                    </a:lnTo>
                    <a:lnTo>
                      <a:pt x="760" y="138"/>
                    </a:lnTo>
                    <a:lnTo>
                      <a:pt x="613" y="105"/>
                    </a:lnTo>
                    <a:lnTo>
                      <a:pt x="187" y="24"/>
                    </a:lnTo>
                    <a:close/>
                  </a:path>
                </a:pathLst>
              </a:custGeom>
              <a:solidFill>
                <a:srgbClr val="CC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6" name="Freeform 8"/>
              <p:cNvSpPr>
                <a:spLocks/>
              </p:cNvSpPr>
              <p:nvPr/>
            </p:nvSpPr>
            <p:spPr bwMode="auto">
              <a:xfrm>
                <a:off x="4558" y="2608"/>
                <a:ext cx="899" cy="1002"/>
              </a:xfrm>
              <a:custGeom>
                <a:avLst/>
                <a:gdLst>
                  <a:gd name="T0" fmla="*/ 12 w 899"/>
                  <a:gd name="T1" fmla="*/ 417 h 1002"/>
                  <a:gd name="T2" fmla="*/ 48 w 899"/>
                  <a:gd name="T3" fmla="*/ 306 h 1002"/>
                  <a:gd name="T4" fmla="*/ 91 w 899"/>
                  <a:gd name="T5" fmla="*/ 227 h 1002"/>
                  <a:gd name="T6" fmla="*/ 139 w 899"/>
                  <a:gd name="T7" fmla="*/ 159 h 1002"/>
                  <a:gd name="T8" fmla="*/ 192 w 899"/>
                  <a:gd name="T9" fmla="*/ 95 h 1002"/>
                  <a:gd name="T10" fmla="*/ 238 w 899"/>
                  <a:gd name="T11" fmla="*/ 60 h 1002"/>
                  <a:gd name="T12" fmla="*/ 299 w 899"/>
                  <a:gd name="T13" fmla="*/ 29 h 1002"/>
                  <a:gd name="T14" fmla="*/ 362 w 899"/>
                  <a:gd name="T15" fmla="*/ 5 h 1002"/>
                  <a:gd name="T16" fmla="*/ 437 w 899"/>
                  <a:gd name="T17" fmla="*/ 0 h 1002"/>
                  <a:gd name="T18" fmla="*/ 529 w 899"/>
                  <a:gd name="T19" fmla="*/ 3 h 1002"/>
                  <a:gd name="T20" fmla="*/ 607 w 899"/>
                  <a:gd name="T21" fmla="*/ 18 h 1002"/>
                  <a:gd name="T22" fmla="*/ 667 w 899"/>
                  <a:gd name="T23" fmla="*/ 44 h 1002"/>
                  <a:gd name="T24" fmla="*/ 733 w 899"/>
                  <a:gd name="T25" fmla="*/ 75 h 1002"/>
                  <a:gd name="T26" fmla="*/ 800 w 899"/>
                  <a:gd name="T27" fmla="*/ 123 h 1002"/>
                  <a:gd name="T28" fmla="*/ 845 w 899"/>
                  <a:gd name="T29" fmla="*/ 171 h 1002"/>
                  <a:gd name="T30" fmla="*/ 872 w 899"/>
                  <a:gd name="T31" fmla="*/ 216 h 1002"/>
                  <a:gd name="T32" fmla="*/ 890 w 899"/>
                  <a:gd name="T33" fmla="*/ 287 h 1002"/>
                  <a:gd name="T34" fmla="*/ 899 w 899"/>
                  <a:gd name="T35" fmla="*/ 342 h 1002"/>
                  <a:gd name="T36" fmla="*/ 894 w 899"/>
                  <a:gd name="T37" fmla="*/ 419 h 1002"/>
                  <a:gd name="T38" fmla="*/ 887 w 899"/>
                  <a:gd name="T39" fmla="*/ 492 h 1002"/>
                  <a:gd name="T40" fmla="*/ 875 w 899"/>
                  <a:gd name="T41" fmla="*/ 553 h 1002"/>
                  <a:gd name="T42" fmla="*/ 848 w 899"/>
                  <a:gd name="T43" fmla="*/ 631 h 1002"/>
                  <a:gd name="T44" fmla="*/ 816 w 899"/>
                  <a:gd name="T45" fmla="*/ 699 h 1002"/>
                  <a:gd name="T46" fmla="*/ 773 w 899"/>
                  <a:gd name="T47" fmla="*/ 782 h 1002"/>
                  <a:gd name="T48" fmla="*/ 736 w 899"/>
                  <a:gd name="T49" fmla="*/ 834 h 1002"/>
                  <a:gd name="T50" fmla="*/ 691 w 899"/>
                  <a:gd name="T51" fmla="*/ 887 h 1002"/>
                  <a:gd name="T52" fmla="*/ 640 w 899"/>
                  <a:gd name="T53" fmla="*/ 936 h 1002"/>
                  <a:gd name="T54" fmla="*/ 578 w 899"/>
                  <a:gd name="T55" fmla="*/ 981 h 1002"/>
                  <a:gd name="T56" fmla="*/ 496 w 899"/>
                  <a:gd name="T57" fmla="*/ 999 h 1002"/>
                  <a:gd name="T58" fmla="*/ 409 w 899"/>
                  <a:gd name="T59" fmla="*/ 1002 h 1002"/>
                  <a:gd name="T60" fmla="*/ 341 w 899"/>
                  <a:gd name="T61" fmla="*/ 995 h 1002"/>
                  <a:gd name="T62" fmla="*/ 274 w 899"/>
                  <a:gd name="T63" fmla="*/ 983 h 1002"/>
                  <a:gd name="T64" fmla="*/ 218 w 899"/>
                  <a:gd name="T65" fmla="*/ 971 h 1002"/>
                  <a:gd name="T66" fmla="*/ 157 w 899"/>
                  <a:gd name="T67" fmla="*/ 945 h 1002"/>
                  <a:gd name="T68" fmla="*/ 105 w 899"/>
                  <a:gd name="T69" fmla="*/ 909 h 1002"/>
                  <a:gd name="T70" fmla="*/ 72 w 899"/>
                  <a:gd name="T71" fmla="*/ 866 h 1002"/>
                  <a:gd name="T72" fmla="*/ 45 w 899"/>
                  <a:gd name="T73" fmla="*/ 801 h 1002"/>
                  <a:gd name="T74" fmla="*/ 24 w 899"/>
                  <a:gd name="T75" fmla="*/ 729 h 1002"/>
                  <a:gd name="T76" fmla="*/ 12 w 899"/>
                  <a:gd name="T77" fmla="*/ 634 h 1002"/>
                  <a:gd name="T78" fmla="*/ 1 w 899"/>
                  <a:gd name="T79" fmla="*/ 558 h 1002"/>
                  <a:gd name="T80" fmla="*/ 0 w 899"/>
                  <a:gd name="T81" fmla="*/ 494 h 1002"/>
                  <a:gd name="T82" fmla="*/ 6 w 899"/>
                  <a:gd name="T83" fmla="*/ 447 h 1002"/>
                  <a:gd name="T84" fmla="*/ 12 w 899"/>
                  <a:gd name="T85" fmla="*/ 417 h 10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899"/>
                  <a:gd name="T130" fmla="*/ 0 h 1002"/>
                  <a:gd name="T131" fmla="*/ 899 w 899"/>
                  <a:gd name="T132" fmla="*/ 1002 h 10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899" h="1002">
                    <a:moveTo>
                      <a:pt x="12" y="417"/>
                    </a:moveTo>
                    <a:lnTo>
                      <a:pt x="48" y="306"/>
                    </a:lnTo>
                    <a:lnTo>
                      <a:pt x="91" y="227"/>
                    </a:lnTo>
                    <a:lnTo>
                      <a:pt x="139" y="159"/>
                    </a:lnTo>
                    <a:lnTo>
                      <a:pt x="192" y="95"/>
                    </a:lnTo>
                    <a:lnTo>
                      <a:pt x="238" y="60"/>
                    </a:lnTo>
                    <a:lnTo>
                      <a:pt x="299" y="29"/>
                    </a:lnTo>
                    <a:lnTo>
                      <a:pt x="362" y="5"/>
                    </a:lnTo>
                    <a:lnTo>
                      <a:pt x="437" y="0"/>
                    </a:lnTo>
                    <a:lnTo>
                      <a:pt x="529" y="3"/>
                    </a:lnTo>
                    <a:lnTo>
                      <a:pt x="607" y="18"/>
                    </a:lnTo>
                    <a:lnTo>
                      <a:pt x="667" y="44"/>
                    </a:lnTo>
                    <a:lnTo>
                      <a:pt x="733" y="75"/>
                    </a:lnTo>
                    <a:lnTo>
                      <a:pt x="800" y="123"/>
                    </a:lnTo>
                    <a:lnTo>
                      <a:pt x="845" y="171"/>
                    </a:lnTo>
                    <a:lnTo>
                      <a:pt x="872" y="216"/>
                    </a:lnTo>
                    <a:lnTo>
                      <a:pt x="890" y="287"/>
                    </a:lnTo>
                    <a:lnTo>
                      <a:pt x="899" y="342"/>
                    </a:lnTo>
                    <a:lnTo>
                      <a:pt x="894" y="419"/>
                    </a:lnTo>
                    <a:lnTo>
                      <a:pt x="887" y="492"/>
                    </a:lnTo>
                    <a:lnTo>
                      <a:pt x="875" y="553"/>
                    </a:lnTo>
                    <a:lnTo>
                      <a:pt x="848" y="631"/>
                    </a:lnTo>
                    <a:lnTo>
                      <a:pt x="816" y="699"/>
                    </a:lnTo>
                    <a:lnTo>
                      <a:pt x="773" y="782"/>
                    </a:lnTo>
                    <a:lnTo>
                      <a:pt x="736" y="834"/>
                    </a:lnTo>
                    <a:lnTo>
                      <a:pt x="691" y="887"/>
                    </a:lnTo>
                    <a:lnTo>
                      <a:pt x="640" y="936"/>
                    </a:lnTo>
                    <a:lnTo>
                      <a:pt x="578" y="981"/>
                    </a:lnTo>
                    <a:lnTo>
                      <a:pt x="496" y="999"/>
                    </a:lnTo>
                    <a:lnTo>
                      <a:pt x="409" y="1002"/>
                    </a:lnTo>
                    <a:lnTo>
                      <a:pt x="341" y="995"/>
                    </a:lnTo>
                    <a:lnTo>
                      <a:pt x="274" y="983"/>
                    </a:lnTo>
                    <a:lnTo>
                      <a:pt x="218" y="971"/>
                    </a:lnTo>
                    <a:lnTo>
                      <a:pt x="157" y="945"/>
                    </a:lnTo>
                    <a:lnTo>
                      <a:pt x="105" y="909"/>
                    </a:lnTo>
                    <a:lnTo>
                      <a:pt x="72" y="866"/>
                    </a:lnTo>
                    <a:lnTo>
                      <a:pt x="45" y="801"/>
                    </a:lnTo>
                    <a:lnTo>
                      <a:pt x="24" y="729"/>
                    </a:lnTo>
                    <a:lnTo>
                      <a:pt x="12" y="634"/>
                    </a:lnTo>
                    <a:lnTo>
                      <a:pt x="1" y="558"/>
                    </a:lnTo>
                    <a:lnTo>
                      <a:pt x="0" y="494"/>
                    </a:lnTo>
                    <a:lnTo>
                      <a:pt x="6" y="447"/>
                    </a:lnTo>
                    <a:lnTo>
                      <a:pt x="12" y="41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7" name="Freeform 9"/>
              <p:cNvSpPr>
                <a:spLocks/>
              </p:cNvSpPr>
              <p:nvPr/>
            </p:nvSpPr>
            <p:spPr bwMode="auto">
              <a:xfrm>
                <a:off x="4642" y="2809"/>
                <a:ext cx="698" cy="626"/>
              </a:xfrm>
              <a:custGeom>
                <a:avLst/>
                <a:gdLst>
                  <a:gd name="T0" fmla="*/ 161 w 698"/>
                  <a:gd name="T1" fmla="*/ 0 h 626"/>
                  <a:gd name="T2" fmla="*/ 214 w 698"/>
                  <a:gd name="T3" fmla="*/ 8 h 626"/>
                  <a:gd name="T4" fmla="*/ 280 w 698"/>
                  <a:gd name="T5" fmla="*/ 18 h 626"/>
                  <a:gd name="T6" fmla="*/ 382 w 698"/>
                  <a:gd name="T7" fmla="*/ 29 h 626"/>
                  <a:gd name="T8" fmla="*/ 473 w 698"/>
                  <a:gd name="T9" fmla="*/ 33 h 626"/>
                  <a:gd name="T10" fmla="*/ 587 w 698"/>
                  <a:gd name="T11" fmla="*/ 35 h 626"/>
                  <a:gd name="T12" fmla="*/ 695 w 698"/>
                  <a:gd name="T13" fmla="*/ 42 h 626"/>
                  <a:gd name="T14" fmla="*/ 698 w 698"/>
                  <a:gd name="T15" fmla="*/ 56 h 626"/>
                  <a:gd name="T16" fmla="*/ 662 w 698"/>
                  <a:gd name="T17" fmla="*/ 212 h 626"/>
                  <a:gd name="T18" fmla="*/ 622 w 698"/>
                  <a:gd name="T19" fmla="*/ 379 h 626"/>
                  <a:gd name="T20" fmla="*/ 598 w 698"/>
                  <a:gd name="T21" fmla="*/ 481 h 626"/>
                  <a:gd name="T22" fmla="*/ 553 w 698"/>
                  <a:gd name="T23" fmla="*/ 626 h 626"/>
                  <a:gd name="T24" fmla="*/ 310 w 698"/>
                  <a:gd name="T25" fmla="*/ 590 h 626"/>
                  <a:gd name="T26" fmla="*/ 175 w 698"/>
                  <a:gd name="T27" fmla="*/ 575 h 626"/>
                  <a:gd name="T28" fmla="*/ 37 w 698"/>
                  <a:gd name="T29" fmla="*/ 570 h 626"/>
                  <a:gd name="T30" fmla="*/ 12 w 698"/>
                  <a:gd name="T31" fmla="*/ 570 h 626"/>
                  <a:gd name="T32" fmla="*/ 0 w 698"/>
                  <a:gd name="T33" fmla="*/ 564 h 626"/>
                  <a:gd name="T34" fmla="*/ 63 w 698"/>
                  <a:gd name="T35" fmla="*/ 273 h 626"/>
                  <a:gd name="T36" fmla="*/ 108 w 698"/>
                  <a:gd name="T37" fmla="*/ 98 h 626"/>
                  <a:gd name="T38" fmla="*/ 161 w 698"/>
                  <a:gd name="T39" fmla="*/ 0 h 6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8"/>
                  <a:gd name="T61" fmla="*/ 0 h 626"/>
                  <a:gd name="T62" fmla="*/ 698 w 698"/>
                  <a:gd name="T63" fmla="*/ 626 h 6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8" h="626">
                    <a:moveTo>
                      <a:pt x="161" y="0"/>
                    </a:moveTo>
                    <a:lnTo>
                      <a:pt x="214" y="8"/>
                    </a:lnTo>
                    <a:lnTo>
                      <a:pt x="280" y="18"/>
                    </a:lnTo>
                    <a:lnTo>
                      <a:pt x="382" y="29"/>
                    </a:lnTo>
                    <a:lnTo>
                      <a:pt x="473" y="33"/>
                    </a:lnTo>
                    <a:lnTo>
                      <a:pt x="587" y="35"/>
                    </a:lnTo>
                    <a:lnTo>
                      <a:pt x="695" y="42"/>
                    </a:lnTo>
                    <a:lnTo>
                      <a:pt x="698" y="56"/>
                    </a:lnTo>
                    <a:lnTo>
                      <a:pt x="662" y="212"/>
                    </a:lnTo>
                    <a:lnTo>
                      <a:pt x="622" y="379"/>
                    </a:lnTo>
                    <a:lnTo>
                      <a:pt x="598" y="481"/>
                    </a:lnTo>
                    <a:lnTo>
                      <a:pt x="553" y="626"/>
                    </a:lnTo>
                    <a:lnTo>
                      <a:pt x="310" y="590"/>
                    </a:lnTo>
                    <a:lnTo>
                      <a:pt x="175" y="575"/>
                    </a:lnTo>
                    <a:lnTo>
                      <a:pt x="37" y="570"/>
                    </a:lnTo>
                    <a:lnTo>
                      <a:pt x="12" y="570"/>
                    </a:lnTo>
                    <a:lnTo>
                      <a:pt x="0" y="564"/>
                    </a:lnTo>
                    <a:lnTo>
                      <a:pt x="63" y="273"/>
                    </a:lnTo>
                    <a:lnTo>
                      <a:pt x="108" y="98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5808" name="Group 10"/>
              <p:cNvGrpSpPr>
                <a:grpSpLocks/>
              </p:cNvGrpSpPr>
              <p:nvPr/>
            </p:nvGrpSpPr>
            <p:grpSpPr bwMode="auto">
              <a:xfrm>
                <a:off x="4466" y="3499"/>
                <a:ext cx="786" cy="445"/>
                <a:chOff x="4466" y="3499"/>
                <a:chExt cx="786" cy="445"/>
              </a:xfrm>
            </p:grpSpPr>
            <p:sp>
              <p:nvSpPr>
                <p:cNvPr id="75827" name="Freeform 11"/>
                <p:cNvSpPr>
                  <a:spLocks/>
                </p:cNvSpPr>
                <p:nvPr/>
              </p:nvSpPr>
              <p:spPr bwMode="auto">
                <a:xfrm>
                  <a:off x="4505" y="3499"/>
                  <a:ext cx="747" cy="220"/>
                </a:xfrm>
                <a:custGeom>
                  <a:avLst/>
                  <a:gdLst>
                    <a:gd name="T0" fmla="*/ 149 w 747"/>
                    <a:gd name="T1" fmla="*/ 20 h 220"/>
                    <a:gd name="T2" fmla="*/ 86 w 747"/>
                    <a:gd name="T3" fmla="*/ 8 h 220"/>
                    <a:gd name="T4" fmla="*/ 27 w 747"/>
                    <a:gd name="T5" fmla="*/ 0 h 220"/>
                    <a:gd name="T6" fmla="*/ 11 w 747"/>
                    <a:gd name="T7" fmla="*/ 3 h 220"/>
                    <a:gd name="T8" fmla="*/ 2 w 747"/>
                    <a:gd name="T9" fmla="*/ 30 h 220"/>
                    <a:gd name="T10" fmla="*/ 0 w 747"/>
                    <a:gd name="T11" fmla="*/ 68 h 220"/>
                    <a:gd name="T12" fmla="*/ 8 w 747"/>
                    <a:gd name="T13" fmla="*/ 80 h 220"/>
                    <a:gd name="T14" fmla="*/ 33 w 747"/>
                    <a:gd name="T15" fmla="*/ 84 h 220"/>
                    <a:gd name="T16" fmla="*/ 131 w 747"/>
                    <a:gd name="T17" fmla="*/ 95 h 220"/>
                    <a:gd name="T18" fmla="*/ 258 w 747"/>
                    <a:gd name="T19" fmla="*/ 114 h 220"/>
                    <a:gd name="T20" fmla="*/ 390 w 747"/>
                    <a:gd name="T21" fmla="*/ 138 h 220"/>
                    <a:gd name="T22" fmla="*/ 528 w 747"/>
                    <a:gd name="T23" fmla="*/ 168 h 220"/>
                    <a:gd name="T24" fmla="*/ 631 w 747"/>
                    <a:gd name="T25" fmla="*/ 194 h 220"/>
                    <a:gd name="T26" fmla="*/ 699 w 747"/>
                    <a:gd name="T27" fmla="*/ 216 h 220"/>
                    <a:gd name="T28" fmla="*/ 715 w 747"/>
                    <a:gd name="T29" fmla="*/ 220 h 220"/>
                    <a:gd name="T30" fmla="*/ 720 w 747"/>
                    <a:gd name="T31" fmla="*/ 219 h 220"/>
                    <a:gd name="T32" fmla="*/ 727 w 747"/>
                    <a:gd name="T33" fmla="*/ 213 h 220"/>
                    <a:gd name="T34" fmla="*/ 747 w 747"/>
                    <a:gd name="T35" fmla="*/ 162 h 220"/>
                    <a:gd name="T36" fmla="*/ 747 w 747"/>
                    <a:gd name="T37" fmla="*/ 146 h 220"/>
                    <a:gd name="T38" fmla="*/ 727 w 747"/>
                    <a:gd name="T39" fmla="*/ 138 h 220"/>
                    <a:gd name="T40" fmla="*/ 601 w 747"/>
                    <a:gd name="T41" fmla="*/ 108 h 220"/>
                    <a:gd name="T42" fmla="*/ 561 w 747"/>
                    <a:gd name="T43" fmla="*/ 117 h 220"/>
                    <a:gd name="T44" fmla="*/ 724 w 747"/>
                    <a:gd name="T45" fmla="*/ 158 h 220"/>
                    <a:gd name="T46" fmla="*/ 726 w 747"/>
                    <a:gd name="T47" fmla="*/ 164 h 220"/>
                    <a:gd name="T48" fmla="*/ 711 w 747"/>
                    <a:gd name="T49" fmla="*/ 200 h 220"/>
                    <a:gd name="T50" fmla="*/ 703 w 747"/>
                    <a:gd name="T51" fmla="*/ 201 h 220"/>
                    <a:gd name="T52" fmla="*/ 571 w 747"/>
                    <a:gd name="T53" fmla="*/ 164 h 220"/>
                    <a:gd name="T54" fmla="*/ 447 w 747"/>
                    <a:gd name="T55" fmla="*/ 137 h 220"/>
                    <a:gd name="T56" fmla="*/ 333 w 747"/>
                    <a:gd name="T57" fmla="*/ 113 h 220"/>
                    <a:gd name="T58" fmla="*/ 225 w 747"/>
                    <a:gd name="T59" fmla="*/ 93 h 220"/>
                    <a:gd name="T60" fmla="*/ 120 w 747"/>
                    <a:gd name="T61" fmla="*/ 77 h 220"/>
                    <a:gd name="T62" fmla="*/ 116 w 747"/>
                    <a:gd name="T63" fmla="*/ 78 h 220"/>
                    <a:gd name="T64" fmla="*/ 33 w 747"/>
                    <a:gd name="T65" fmla="*/ 65 h 220"/>
                    <a:gd name="T66" fmla="*/ 17 w 747"/>
                    <a:gd name="T67" fmla="*/ 60 h 220"/>
                    <a:gd name="T68" fmla="*/ 20 w 747"/>
                    <a:gd name="T69" fmla="*/ 44 h 220"/>
                    <a:gd name="T70" fmla="*/ 26 w 747"/>
                    <a:gd name="T71" fmla="*/ 20 h 220"/>
                    <a:gd name="T72" fmla="*/ 45 w 747"/>
                    <a:gd name="T73" fmla="*/ 17 h 220"/>
                    <a:gd name="T74" fmla="*/ 206 w 747"/>
                    <a:gd name="T75" fmla="*/ 53 h 220"/>
                    <a:gd name="T76" fmla="*/ 201 w 747"/>
                    <a:gd name="T77" fmla="*/ 54 h 220"/>
                    <a:gd name="T78" fmla="*/ 149 w 747"/>
                    <a:gd name="T79" fmla="*/ 20 h 220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747"/>
                    <a:gd name="T121" fmla="*/ 0 h 220"/>
                    <a:gd name="T122" fmla="*/ 747 w 747"/>
                    <a:gd name="T123" fmla="*/ 220 h 220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747" h="220">
                      <a:moveTo>
                        <a:pt x="149" y="20"/>
                      </a:moveTo>
                      <a:lnTo>
                        <a:pt x="86" y="8"/>
                      </a:lnTo>
                      <a:lnTo>
                        <a:pt x="27" y="0"/>
                      </a:lnTo>
                      <a:lnTo>
                        <a:pt x="11" y="3"/>
                      </a:lnTo>
                      <a:lnTo>
                        <a:pt x="2" y="30"/>
                      </a:lnTo>
                      <a:lnTo>
                        <a:pt x="0" y="68"/>
                      </a:lnTo>
                      <a:lnTo>
                        <a:pt x="8" y="80"/>
                      </a:lnTo>
                      <a:lnTo>
                        <a:pt x="33" y="84"/>
                      </a:lnTo>
                      <a:lnTo>
                        <a:pt x="131" y="95"/>
                      </a:lnTo>
                      <a:lnTo>
                        <a:pt x="258" y="114"/>
                      </a:lnTo>
                      <a:lnTo>
                        <a:pt x="390" y="138"/>
                      </a:lnTo>
                      <a:lnTo>
                        <a:pt x="528" y="168"/>
                      </a:lnTo>
                      <a:lnTo>
                        <a:pt x="631" y="194"/>
                      </a:lnTo>
                      <a:lnTo>
                        <a:pt x="699" y="216"/>
                      </a:lnTo>
                      <a:lnTo>
                        <a:pt x="715" y="220"/>
                      </a:lnTo>
                      <a:lnTo>
                        <a:pt x="720" y="219"/>
                      </a:lnTo>
                      <a:lnTo>
                        <a:pt x="727" y="213"/>
                      </a:lnTo>
                      <a:lnTo>
                        <a:pt x="747" y="162"/>
                      </a:lnTo>
                      <a:lnTo>
                        <a:pt x="747" y="146"/>
                      </a:lnTo>
                      <a:lnTo>
                        <a:pt x="727" y="138"/>
                      </a:lnTo>
                      <a:lnTo>
                        <a:pt x="601" y="108"/>
                      </a:lnTo>
                      <a:lnTo>
                        <a:pt x="561" y="117"/>
                      </a:lnTo>
                      <a:lnTo>
                        <a:pt x="724" y="158"/>
                      </a:lnTo>
                      <a:lnTo>
                        <a:pt x="726" y="164"/>
                      </a:lnTo>
                      <a:lnTo>
                        <a:pt x="711" y="200"/>
                      </a:lnTo>
                      <a:lnTo>
                        <a:pt x="703" y="201"/>
                      </a:lnTo>
                      <a:lnTo>
                        <a:pt x="571" y="164"/>
                      </a:lnTo>
                      <a:lnTo>
                        <a:pt x="447" y="137"/>
                      </a:lnTo>
                      <a:lnTo>
                        <a:pt x="333" y="113"/>
                      </a:lnTo>
                      <a:lnTo>
                        <a:pt x="225" y="93"/>
                      </a:lnTo>
                      <a:lnTo>
                        <a:pt x="120" y="77"/>
                      </a:lnTo>
                      <a:lnTo>
                        <a:pt x="116" y="78"/>
                      </a:lnTo>
                      <a:lnTo>
                        <a:pt x="33" y="65"/>
                      </a:lnTo>
                      <a:lnTo>
                        <a:pt x="17" y="60"/>
                      </a:lnTo>
                      <a:lnTo>
                        <a:pt x="20" y="44"/>
                      </a:lnTo>
                      <a:lnTo>
                        <a:pt x="26" y="20"/>
                      </a:lnTo>
                      <a:lnTo>
                        <a:pt x="45" y="17"/>
                      </a:lnTo>
                      <a:lnTo>
                        <a:pt x="206" y="53"/>
                      </a:lnTo>
                      <a:lnTo>
                        <a:pt x="201" y="54"/>
                      </a:lnTo>
                      <a:lnTo>
                        <a:pt x="149" y="2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28" name="Freeform 12"/>
                <p:cNvSpPr>
                  <a:spLocks/>
                </p:cNvSpPr>
                <p:nvPr/>
              </p:nvSpPr>
              <p:spPr bwMode="auto">
                <a:xfrm>
                  <a:off x="4466" y="3583"/>
                  <a:ext cx="173" cy="265"/>
                </a:xfrm>
                <a:custGeom>
                  <a:avLst/>
                  <a:gdLst>
                    <a:gd name="T0" fmla="*/ 108 w 173"/>
                    <a:gd name="T1" fmla="*/ 0 h 265"/>
                    <a:gd name="T2" fmla="*/ 26 w 173"/>
                    <a:gd name="T3" fmla="*/ 166 h 265"/>
                    <a:gd name="T4" fmla="*/ 2 w 173"/>
                    <a:gd name="T5" fmla="*/ 226 h 265"/>
                    <a:gd name="T6" fmla="*/ 0 w 173"/>
                    <a:gd name="T7" fmla="*/ 249 h 265"/>
                    <a:gd name="T8" fmla="*/ 8 w 173"/>
                    <a:gd name="T9" fmla="*/ 253 h 265"/>
                    <a:gd name="T10" fmla="*/ 27 w 173"/>
                    <a:gd name="T11" fmla="*/ 259 h 265"/>
                    <a:gd name="T12" fmla="*/ 66 w 173"/>
                    <a:gd name="T13" fmla="*/ 265 h 265"/>
                    <a:gd name="T14" fmla="*/ 78 w 173"/>
                    <a:gd name="T15" fmla="*/ 256 h 265"/>
                    <a:gd name="T16" fmla="*/ 80 w 173"/>
                    <a:gd name="T17" fmla="*/ 235 h 265"/>
                    <a:gd name="T18" fmla="*/ 105 w 173"/>
                    <a:gd name="T19" fmla="*/ 154 h 265"/>
                    <a:gd name="T20" fmla="*/ 137 w 173"/>
                    <a:gd name="T21" fmla="*/ 72 h 265"/>
                    <a:gd name="T22" fmla="*/ 173 w 173"/>
                    <a:gd name="T23" fmla="*/ 8 h 265"/>
                    <a:gd name="T24" fmla="*/ 155 w 173"/>
                    <a:gd name="T25" fmla="*/ 6 h 265"/>
                    <a:gd name="T26" fmla="*/ 113 w 173"/>
                    <a:gd name="T27" fmla="*/ 90 h 265"/>
                    <a:gd name="T28" fmla="*/ 86 w 173"/>
                    <a:gd name="T29" fmla="*/ 153 h 265"/>
                    <a:gd name="T30" fmla="*/ 69 w 173"/>
                    <a:gd name="T31" fmla="*/ 210 h 265"/>
                    <a:gd name="T32" fmla="*/ 59 w 173"/>
                    <a:gd name="T33" fmla="*/ 240 h 265"/>
                    <a:gd name="T34" fmla="*/ 53 w 173"/>
                    <a:gd name="T35" fmla="*/ 244 h 265"/>
                    <a:gd name="T36" fmla="*/ 20 w 173"/>
                    <a:gd name="T37" fmla="*/ 238 h 265"/>
                    <a:gd name="T38" fmla="*/ 17 w 173"/>
                    <a:gd name="T39" fmla="*/ 228 h 265"/>
                    <a:gd name="T40" fmla="*/ 42 w 173"/>
                    <a:gd name="T41" fmla="*/ 169 h 265"/>
                    <a:gd name="T42" fmla="*/ 72 w 173"/>
                    <a:gd name="T43" fmla="*/ 107 h 265"/>
                    <a:gd name="T44" fmla="*/ 110 w 173"/>
                    <a:gd name="T45" fmla="*/ 36 h 265"/>
                    <a:gd name="T46" fmla="*/ 125 w 173"/>
                    <a:gd name="T47" fmla="*/ 0 h 265"/>
                    <a:gd name="T48" fmla="*/ 108 w 173"/>
                    <a:gd name="T49" fmla="*/ 0 h 265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73"/>
                    <a:gd name="T76" fmla="*/ 0 h 265"/>
                    <a:gd name="T77" fmla="*/ 173 w 173"/>
                    <a:gd name="T78" fmla="*/ 265 h 265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73" h="265">
                      <a:moveTo>
                        <a:pt x="108" y="0"/>
                      </a:moveTo>
                      <a:lnTo>
                        <a:pt x="26" y="166"/>
                      </a:lnTo>
                      <a:lnTo>
                        <a:pt x="2" y="226"/>
                      </a:lnTo>
                      <a:lnTo>
                        <a:pt x="0" y="249"/>
                      </a:lnTo>
                      <a:lnTo>
                        <a:pt x="8" y="253"/>
                      </a:lnTo>
                      <a:lnTo>
                        <a:pt x="27" y="259"/>
                      </a:lnTo>
                      <a:lnTo>
                        <a:pt x="66" y="265"/>
                      </a:lnTo>
                      <a:lnTo>
                        <a:pt x="78" y="256"/>
                      </a:lnTo>
                      <a:lnTo>
                        <a:pt x="80" y="235"/>
                      </a:lnTo>
                      <a:lnTo>
                        <a:pt x="105" y="154"/>
                      </a:lnTo>
                      <a:lnTo>
                        <a:pt x="137" y="72"/>
                      </a:lnTo>
                      <a:lnTo>
                        <a:pt x="173" y="8"/>
                      </a:lnTo>
                      <a:lnTo>
                        <a:pt x="155" y="6"/>
                      </a:lnTo>
                      <a:lnTo>
                        <a:pt x="113" y="90"/>
                      </a:lnTo>
                      <a:lnTo>
                        <a:pt x="86" y="153"/>
                      </a:lnTo>
                      <a:lnTo>
                        <a:pt x="69" y="210"/>
                      </a:lnTo>
                      <a:lnTo>
                        <a:pt x="59" y="240"/>
                      </a:lnTo>
                      <a:lnTo>
                        <a:pt x="53" y="244"/>
                      </a:lnTo>
                      <a:lnTo>
                        <a:pt x="20" y="238"/>
                      </a:lnTo>
                      <a:lnTo>
                        <a:pt x="17" y="228"/>
                      </a:lnTo>
                      <a:lnTo>
                        <a:pt x="42" y="169"/>
                      </a:lnTo>
                      <a:lnTo>
                        <a:pt x="72" y="107"/>
                      </a:lnTo>
                      <a:lnTo>
                        <a:pt x="110" y="36"/>
                      </a:lnTo>
                      <a:lnTo>
                        <a:pt x="125" y="0"/>
                      </a:lnTo>
                      <a:lnTo>
                        <a:pt x="10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29" name="Freeform 13"/>
                <p:cNvSpPr>
                  <a:spLocks/>
                </p:cNvSpPr>
                <p:nvPr/>
              </p:nvSpPr>
              <p:spPr bwMode="auto">
                <a:xfrm>
                  <a:off x="5060" y="3667"/>
                  <a:ext cx="99" cy="277"/>
                </a:xfrm>
                <a:custGeom>
                  <a:avLst/>
                  <a:gdLst>
                    <a:gd name="T0" fmla="*/ 79 w 99"/>
                    <a:gd name="T1" fmla="*/ 23 h 277"/>
                    <a:gd name="T2" fmla="*/ 93 w 99"/>
                    <a:gd name="T3" fmla="*/ 120 h 277"/>
                    <a:gd name="T4" fmla="*/ 99 w 99"/>
                    <a:gd name="T5" fmla="*/ 195 h 277"/>
                    <a:gd name="T6" fmla="*/ 99 w 99"/>
                    <a:gd name="T7" fmla="*/ 247 h 277"/>
                    <a:gd name="T8" fmla="*/ 96 w 99"/>
                    <a:gd name="T9" fmla="*/ 270 h 277"/>
                    <a:gd name="T10" fmla="*/ 87 w 99"/>
                    <a:gd name="T11" fmla="*/ 277 h 277"/>
                    <a:gd name="T12" fmla="*/ 31 w 99"/>
                    <a:gd name="T13" fmla="*/ 277 h 277"/>
                    <a:gd name="T14" fmla="*/ 21 w 99"/>
                    <a:gd name="T15" fmla="*/ 271 h 277"/>
                    <a:gd name="T16" fmla="*/ 13 w 99"/>
                    <a:gd name="T17" fmla="*/ 258 h 277"/>
                    <a:gd name="T18" fmla="*/ 9 w 99"/>
                    <a:gd name="T19" fmla="*/ 175 h 277"/>
                    <a:gd name="T20" fmla="*/ 9 w 99"/>
                    <a:gd name="T21" fmla="*/ 91 h 277"/>
                    <a:gd name="T22" fmla="*/ 0 w 99"/>
                    <a:gd name="T23" fmla="*/ 0 h 277"/>
                    <a:gd name="T24" fmla="*/ 15 w 99"/>
                    <a:gd name="T25" fmla="*/ 6 h 277"/>
                    <a:gd name="T26" fmla="*/ 22 w 99"/>
                    <a:gd name="T27" fmla="*/ 67 h 277"/>
                    <a:gd name="T28" fmla="*/ 28 w 99"/>
                    <a:gd name="T29" fmla="*/ 163 h 277"/>
                    <a:gd name="T30" fmla="*/ 34 w 99"/>
                    <a:gd name="T31" fmla="*/ 244 h 277"/>
                    <a:gd name="T32" fmla="*/ 36 w 99"/>
                    <a:gd name="T33" fmla="*/ 256 h 277"/>
                    <a:gd name="T34" fmla="*/ 45 w 99"/>
                    <a:gd name="T35" fmla="*/ 259 h 277"/>
                    <a:gd name="T36" fmla="*/ 75 w 99"/>
                    <a:gd name="T37" fmla="*/ 258 h 277"/>
                    <a:gd name="T38" fmla="*/ 79 w 99"/>
                    <a:gd name="T39" fmla="*/ 252 h 277"/>
                    <a:gd name="T40" fmla="*/ 82 w 99"/>
                    <a:gd name="T41" fmla="*/ 193 h 277"/>
                    <a:gd name="T42" fmla="*/ 76 w 99"/>
                    <a:gd name="T43" fmla="*/ 120 h 277"/>
                    <a:gd name="T44" fmla="*/ 66 w 99"/>
                    <a:gd name="T45" fmla="*/ 51 h 277"/>
                    <a:gd name="T46" fmla="*/ 60 w 99"/>
                    <a:gd name="T47" fmla="*/ 18 h 277"/>
                    <a:gd name="T48" fmla="*/ 79 w 99"/>
                    <a:gd name="T49" fmla="*/ 23 h 27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99"/>
                    <a:gd name="T76" fmla="*/ 0 h 277"/>
                    <a:gd name="T77" fmla="*/ 99 w 99"/>
                    <a:gd name="T78" fmla="*/ 277 h 27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99" h="277">
                      <a:moveTo>
                        <a:pt x="79" y="23"/>
                      </a:moveTo>
                      <a:lnTo>
                        <a:pt x="93" y="120"/>
                      </a:lnTo>
                      <a:lnTo>
                        <a:pt x="99" y="195"/>
                      </a:lnTo>
                      <a:lnTo>
                        <a:pt x="99" y="247"/>
                      </a:lnTo>
                      <a:lnTo>
                        <a:pt x="96" y="270"/>
                      </a:lnTo>
                      <a:lnTo>
                        <a:pt x="87" y="277"/>
                      </a:lnTo>
                      <a:lnTo>
                        <a:pt x="31" y="277"/>
                      </a:lnTo>
                      <a:lnTo>
                        <a:pt x="21" y="271"/>
                      </a:lnTo>
                      <a:lnTo>
                        <a:pt x="13" y="258"/>
                      </a:lnTo>
                      <a:lnTo>
                        <a:pt x="9" y="175"/>
                      </a:lnTo>
                      <a:lnTo>
                        <a:pt x="9" y="91"/>
                      </a:lnTo>
                      <a:lnTo>
                        <a:pt x="0" y="0"/>
                      </a:lnTo>
                      <a:lnTo>
                        <a:pt x="15" y="6"/>
                      </a:lnTo>
                      <a:lnTo>
                        <a:pt x="22" y="67"/>
                      </a:lnTo>
                      <a:lnTo>
                        <a:pt x="28" y="163"/>
                      </a:lnTo>
                      <a:lnTo>
                        <a:pt x="34" y="244"/>
                      </a:lnTo>
                      <a:lnTo>
                        <a:pt x="36" y="256"/>
                      </a:lnTo>
                      <a:lnTo>
                        <a:pt x="45" y="259"/>
                      </a:lnTo>
                      <a:lnTo>
                        <a:pt x="75" y="258"/>
                      </a:lnTo>
                      <a:lnTo>
                        <a:pt x="79" y="252"/>
                      </a:lnTo>
                      <a:lnTo>
                        <a:pt x="82" y="193"/>
                      </a:lnTo>
                      <a:lnTo>
                        <a:pt x="76" y="120"/>
                      </a:lnTo>
                      <a:lnTo>
                        <a:pt x="66" y="51"/>
                      </a:lnTo>
                      <a:lnTo>
                        <a:pt x="60" y="18"/>
                      </a:lnTo>
                      <a:lnTo>
                        <a:pt x="79" y="2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5809" name="Group 14"/>
              <p:cNvGrpSpPr>
                <a:grpSpLocks/>
              </p:cNvGrpSpPr>
              <p:nvPr/>
            </p:nvGrpSpPr>
            <p:grpSpPr bwMode="auto">
              <a:xfrm>
                <a:off x="4549" y="2599"/>
                <a:ext cx="918" cy="1020"/>
                <a:chOff x="4549" y="2599"/>
                <a:chExt cx="918" cy="1020"/>
              </a:xfrm>
            </p:grpSpPr>
            <p:sp>
              <p:nvSpPr>
                <p:cNvPr id="75825" name="Freeform 15"/>
                <p:cNvSpPr>
                  <a:spLocks/>
                </p:cNvSpPr>
                <p:nvPr/>
              </p:nvSpPr>
              <p:spPr bwMode="auto">
                <a:xfrm>
                  <a:off x="4561" y="3148"/>
                  <a:ext cx="866" cy="471"/>
                </a:xfrm>
                <a:custGeom>
                  <a:avLst/>
                  <a:gdLst>
                    <a:gd name="T0" fmla="*/ 0 w 866"/>
                    <a:gd name="T1" fmla="*/ 115 h 471"/>
                    <a:gd name="T2" fmla="*/ 15 w 866"/>
                    <a:gd name="T3" fmla="*/ 203 h 471"/>
                    <a:gd name="T4" fmla="*/ 30 w 866"/>
                    <a:gd name="T5" fmla="*/ 258 h 471"/>
                    <a:gd name="T6" fmla="*/ 43 w 866"/>
                    <a:gd name="T7" fmla="*/ 297 h 471"/>
                    <a:gd name="T8" fmla="*/ 60 w 866"/>
                    <a:gd name="T9" fmla="*/ 327 h 471"/>
                    <a:gd name="T10" fmla="*/ 81 w 866"/>
                    <a:gd name="T11" fmla="*/ 360 h 471"/>
                    <a:gd name="T12" fmla="*/ 102 w 866"/>
                    <a:gd name="T13" fmla="*/ 381 h 471"/>
                    <a:gd name="T14" fmla="*/ 132 w 866"/>
                    <a:gd name="T15" fmla="*/ 401 h 471"/>
                    <a:gd name="T16" fmla="*/ 165 w 866"/>
                    <a:gd name="T17" fmla="*/ 419 h 471"/>
                    <a:gd name="T18" fmla="*/ 195 w 866"/>
                    <a:gd name="T19" fmla="*/ 432 h 471"/>
                    <a:gd name="T20" fmla="*/ 235 w 866"/>
                    <a:gd name="T21" fmla="*/ 443 h 471"/>
                    <a:gd name="T22" fmla="*/ 278 w 866"/>
                    <a:gd name="T23" fmla="*/ 452 h 471"/>
                    <a:gd name="T24" fmla="*/ 334 w 866"/>
                    <a:gd name="T25" fmla="*/ 461 h 471"/>
                    <a:gd name="T26" fmla="*/ 391 w 866"/>
                    <a:gd name="T27" fmla="*/ 467 h 471"/>
                    <a:gd name="T28" fmla="*/ 442 w 866"/>
                    <a:gd name="T29" fmla="*/ 471 h 471"/>
                    <a:gd name="T30" fmla="*/ 493 w 866"/>
                    <a:gd name="T31" fmla="*/ 470 h 471"/>
                    <a:gd name="T32" fmla="*/ 526 w 866"/>
                    <a:gd name="T33" fmla="*/ 467 h 471"/>
                    <a:gd name="T34" fmla="*/ 563 w 866"/>
                    <a:gd name="T35" fmla="*/ 458 h 471"/>
                    <a:gd name="T36" fmla="*/ 595 w 866"/>
                    <a:gd name="T37" fmla="*/ 441 h 471"/>
                    <a:gd name="T38" fmla="*/ 634 w 866"/>
                    <a:gd name="T39" fmla="*/ 414 h 471"/>
                    <a:gd name="T40" fmla="*/ 676 w 866"/>
                    <a:gd name="T41" fmla="*/ 377 h 471"/>
                    <a:gd name="T42" fmla="*/ 721 w 866"/>
                    <a:gd name="T43" fmla="*/ 327 h 471"/>
                    <a:gd name="T44" fmla="*/ 759 w 866"/>
                    <a:gd name="T45" fmla="*/ 273 h 471"/>
                    <a:gd name="T46" fmla="*/ 795 w 866"/>
                    <a:gd name="T47" fmla="*/ 216 h 471"/>
                    <a:gd name="T48" fmla="*/ 839 w 866"/>
                    <a:gd name="T49" fmla="*/ 129 h 471"/>
                    <a:gd name="T50" fmla="*/ 861 w 866"/>
                    <a:gd name="T51" fmla="*/ 63 h 471"/>
                    <a:gd name="T52" fmla="*/ 866 w 866"/>
                    <a:gd name="T53" fmla="*/ 0 h 471"/>
                    <a:gd name="T54" fmla="*/ 843 w 866"/>
                    <a:gd name="T55" fmla="*/ 67 h 471"/>
                    <a:gd name="T56" fmla="*/ 809 w 866"/>
                    <a:gd name="T57" fmla="*/ 150 h 471"/>
                    <a:gd name="T58" fmla="*/ 768 w 866"/>
                    <a:gd name="T59" fmla="*/ 221 h 471"/>
                    <a:gd name="T60" fmla="*/ 724 w 866"/>
                    <a:gd name="T61" fmla="*/ 291 h 471"/>
                    <a:gd name="T62" fmla="*/ 673 w 866"/>
                    <a:gd name="T63" fmla="*/ 351 h 471"/>
                    <a:gd name="T64" fmla="*/ 622 w 866"/>
                    <a:gd name="T65" fmla="*/ 398 h 471"/>
                    <a:gd name="T66" fmla="*/ 577 w 866"/>
                    <a:gd name="T67" fmla="*/ 426 h 471"/>
                    <a:gd name="T68" fmla="*/ 545 w 866"/>
                    <a:gd name="T69" fmla="*/ 441 h 471"/>
                    <a:gd name="T70" fmla="*/ 500 w 866"/>
                    <a:gd name="T71" fmla="*/ 449 h 471"/>
                    <a:gd name="T72" fmla="*/ 430 w 866"/>
                    <a:gd name="T73" fmla="*/ 453 h 471"/>
                    <a:gd name="T74" fmla="*/ 356 w 866"/>
                    <a:gd name="T75" fmla="*/ 447 h 471"/>
                    <a:gd name="T76" fmla="*/ 286 w 866"/>
                    <a:gd name="T77" fmla="*/ 438 h 471"/>
                    <a:gd name="T78" fmla="*/ 215 w 866"/>
                    <a:gd name="T79" fmla="*/ 420 h 471"/>
                    <a:gd name="T80" fmla="*/ 153 w 866"/>
                    <a:gd name="T81" fmla="*/ 393 h 471"/>
                    <a:gd name="T82" fmla="*/ 109 w 866"/>
                    <a:gd name="T83" fmla="*/ 363 h 471"/>
                    <a:gd name="T84" fmla="*/ 78 w 866"/>
                    <a:gd name="T85" fmla="*/ 323 h 471"/>
                    <a:gd name="T86" fmla="*/ 57 w 866"/>
                    <a:gd name="T87" fmla="*/ 269 h 471"/>
                    <a:gd name="T88" fmla="*/ 37 w 866"/>
                    <a:gd name="T89" fmla="*/ 209 h 471"/>
                    <a:gd name="T90" fmla="*/ 22 w 866"/>
                    <a:gd name="T91" fmla="*/ 152 h 471"/>
                    <a:gd name="T92" fmla="*/ 0 w 866"/>
                    <a:gd name="T93" fmla="*/ 115 h 471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w 866"/>
                    <a:gd name="T142" fmla="*/ 0 h 471"/>
                    <a:gd name="T143" fmla="*/ 866 w 866"/>
                    <a:gd name="T144" fmla="*/ 471 h 471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T141" t="T142" r="T143" b="T144"/>
                  <a:pathLst>
                    <a:path w="866" h="471">
                      <a:moveTo>
                        <a:pt x="0" y="115"/>
                      </a:moveTo>
                      <a:lnTo>
                        <a:pt x="15" y="203"/>
                      </a:lnTo>
                      <a:lnTo>
                        <a:pt x="30" y="258"/>
                      </a:lnTo>
                      <a:lnTo>
                        <a:pt x="43" y="297"/>
                      </a:lnTo>
                      <a:lnTo>
                        <a:pt x="60" y="327"/>
                      </a:lnTo>
                      <a:lnTo>
                        <a:pt x="81" y="360"/>
                      </a:lnTo>
                      <a:lnTo>
                        <a:pt x="102" y="381"/>
                      </a:lnTo>
                      <a:lnTo>
                        <a:pt x="132" y="401"/>
                      </a:lnTo>
                      <a:lnTo>
                        <a:pt x="165" y="419"/>
                      </a:lnTo>
                      <a:lnTo>
                        <a:pt x="195" y="432"/>
                      </a:lnTo>
                      <a:lnTo>
                        <a:pt x="235" y="443"/>
                      </a:lnTo>
                      <a:lnTo>
                        <a:pt x="278" y="452"/>
                      </a:lnTo>
                      <a:lnTo>
                        <a:pt x="334" y="461"/>
                      </a:lnTo>
                      <a:lnTo>
                        <a:pt x="391" y="467"/>
                      </a:lnTo>
                      <a:lnTo>
                        <a:pt x="442" y="471"/>
                      </a:lnTo>
                      <a:lnTo>
                        <a:pt x="493" y="470"/>
                      </a:lnTo>
                      <a:lnTo>
                        <a:pt x="526" y="467"/>
                      </a:lnTo>
                      <a:lnTo>
                        <a:pt x="563" y="458"/>
                      </a:lnTo>
                      <a:lnTo>
                        <a:pt x="595" y="441"/>
                      </a:lnTo>
                      <a:lnTo>
                        <a:pt x="634" y="414"/>
                      </a:lnTo>
                      <a:lnTo>
                        <a:pt x="676" y="377"/>
                      </a:lnTo>
                      <a:lnTo>
                        <a:pt x="721" y="327"/>
                      </a:lnTo>
                      <a:lnTo>
                        <a:pt x="759" y="273"/>
                      </a:lnTo>
                      <a:lnTo>
                        <a:pt x="795" y="216"/>
                      </a:lnTo>
                      <a:lnTo>
                        <a:pt x="839" y="129"/>
                      </a:lnTo>
                      <a:lnTo>
                        <a:pt x="861" y="63"/>
                      </a:lnTo>
                      <a:lnTo>
                        <a:pt x="866" y="0"/>
                      </a:lnTo>
                      <a:lnTo>
                        <a:pt x="843" y="67"/>
                      </a:lnTo>
                      <a:lnTo>
                        <a:pt x="809" y="150"/>
                      </a:lnTo>
                      <a:lnTo>
                        <a:pt x="768" y="221"/>
                      </a:lnTo>
                      <a:lnTo>
                        <a:pt x="724" y="291"/>
                      </a:lnTo>
                      <a:lnTo>
                        <a:pt x="673" y="351"/>
                      </a:lnTo>
                      <a:lnTo>
                        <a:pt x="622" y="398"/>
                      </a:lnTo>
                      <a:lnTo>
                        <a:pt x="577" y="426"/>
                      </a:lnTo>
                      <a:lnTo>
                        <a:pt x="545" y="441"/>
                      </a:lnTo>
                      <a:lnTo>
                        <a:pt x="500" y="449"/>
                      </a:lnTo>
                      <a:lnTo>
                        <a:pt x="430" y="453"/>
                      </a:lnTo>
                      <a:lnTo>
                        <a:pt x="356" y="447"/>
                      </a:lnTo>
                      <a:lnTo>
                        <a:pt x="286" y="438"/>
                      </a:lnTo>
                      <a:lnTo>
                        <a:pt x="215" y="420"/>
                      </a:lnTo>
                      <a:lnTo>
                        <a:pt x="153" y="393"/>
                      </a:lnTo>
                      <a:lnTo>
                        <a:pt x="109" y="363"/>
                      </a:lnTo>
                      <a:lnTo>
                        <a:pt x="78" y="323"/>
                      </a:lnTo>
                      <a:lnTo>
                        <a:pt x="57" y="269"/>
                      </a:lnTo>
                      <a:lnTo>
                        <a:pt x="37" y="209"/>
                      </a:lnTo>
                      <a:lnTo>
                        <a:pt x="22" y="152"/>
                      </a:lnTo>
                      <a:lnTo>
                        <a:pt x="0" y="1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26" name="Freeform 16"/>
                <p:cNvSpPr>
                  <a:spLocks/>
                </p:cNvSpPr>
                <p:nvPr/>
              </p:nvSpPr>
              <p:spPr bwMode="auto">
                <a:xfrm>
                  <a:off x="4549" y="2599"/>
                  <a:ext cx="918" cy="788"/>
                </a:xfrm>
                <a:custGeom>
                  <a:avLst/>
                  <a:gdLst>
                    <a:gd name="T0" fmla="*/ 840 w 918"/>
                    <a:gd name="T1" fmla="*/ 684 h 788"/>
                    <a:gd name="T2" fmla="*/ 863 w 918"/>
                    <a:gd name="T3" fmla="*/ 646 h 788"/>
                    <a:gd name="T4" fmla="*/ 884 w 918"/>
                    <a:gd name="T5" fmla="*/ 588 h 788"/>
                    <a:gd name="T6" fmla="*/ 905 w 918"/>
                    <a:gd name="T7" fmla="*/ 509 h 788"/>
                    <a:gd name="T8" fmla="*/ 917 w 918"/>
                    <a:gd name="T9" fmla="*/ 429 h 788"/>
                    <a:gd name="T10" fmla="*/ 918 w 918"/>
                    <a:gd name="T11" fmla="*/ 342 h 788"/>
                    <a:gd name="T12" fmla="*/ 906 w 918"/>
                    <a:gd name="T13" fmla="*/ 275 h 788"/>
                    <a:gd name="T14" fmla="*/ 891 w 918"/>
                    <a:gd name="T15" fmla="*/ 224 h 788"/>
                    <a:gd name="T16" fmla="*/ 866 w 918"/>
                    <a:gd name="T17" fmla="*/ 179 h 788"/>
                    <a:gd name="T18" fmla="*/ 827 w 918"/>
                    <a:gd name="T19" fmla="*/ 135 h 788"/>
                    <a:gd name="T20" fmla="*/ 788 w 918"/>
                    <a:gd name="T21" fmla="*/ 105 h 788"/>
                    <a:gd name="T22" fmla="*/ 745 w 918"/>
                    <a:gd name="T23" fmla="*/ 74 h 788"/>
                    <a:gd name="T24" fmla="*/ 700 w 918"/>
                    <a:gd name="T25" fmla="*/ 50 h 788"/>
                    <a:gd name="T26" fmla="*/ 656 w 918"/>
                    <a:gd name="T27" fmla="*/ 30 h 788"/>
                    <a:gd name="T28" fmla="*/ 602 w 918"/>
                    <a:gd name="T29" fmla="*/ 15 h 788"/>
                    <a:gd name="T30" fmla="*/ 550 w 918"/>
                    <a:gd name="T31" fmla="*/ 6 h 788"/>
                    <a:gd name="T32" fmla="*/ 481 w 918"/>
                    <a:gd name="T33" fmla="*/ 0 h 788"/>
                    <a:gd name="T34" fmla="*/ 397 w 918"/>
                    <a:gd name="T35" fmla="*/ 2 h 788"/>
                    <a:gd name="T36" fmla="*/ 338 w 918"/>
                    <a:gd name="T37" fmla="*/ 12 h 788"/>
                    <a:gd name="T38" fmla="*/ 286 w 918"/>
                    <a:gd name="T39" fmla="*/ 35 h 788"/>
                    <a:gd name="T40" fmla="*/ 235 w 918"/>
                    <a:gd name="T41" fmla="*/ 60 h 788"/>
                    <a:gd name="T42" fmla="*/ 196 w 918"/>
                    <a:gd name="T43" fmla="*/ 93 h 788"/>
                    <a:gd name="T44" fmla="*/ 157 w 918"/>
                    <a:gd name="T45" fmla="*/ 135 h 788"/>
                    <a:gd name="T46" fmla="*/ 117 w 918"/>
                    <a:gd name="T47" fmla="*/ 188 h 788"/>
                    <a:gd name="T48" fmla="*/ 82 w 918"/>
                    <a:gd name="T49" fmla="*/ 245 h 788"/>
                    <a:gd name="T50" fmla="*/ 54 w 918"/>
                    <a:gd name="T51" fmla="*/ 302 h 788"/>
                    <a:gd name="T52" fmla="*/ 30 w 918"/>
                    <a:gd name="T53" fmla="*/ 365 h 788"/>
                    <a:gd name="T54" fmla="*/ 12 w 918"/>
                    <a:gd name="T55" fmla="*/ 431 h 788"/>
                    <a:gd name="T56" fmla="*/ 3 w 918"/>
                    <a:gd name="T57" fmla="*/ 491 h 788"/>
                    <a:gd name="T58" fmla="*/ 0 w 918"/>
                    <a:gd name="T59" fmla="*/ 552 h 788"/>
                    <a:gd name="T60" fmla="*/ 4 w 918"/>
                    <a:gd name="T61" fmla="*/ 616 h 788"/>
                    <a:gd name="T62" fmla="*/ 15 w 918"/>
                    <a:gd name="T63" fmla="*/ 681 h 788"/>
                    <a:gd name="T64" fmla="*/ 49 w 918"/>
                    <a:gd name="T65" fmla="*/ 788 h 788"/>
                    <a:gd name="T66" fmla="*/ 31 w 918"/>
                    <a:gd name="T67" fmla="*/ 654 h 788"/>
                    <a:gd name="T68" fmla="*/ 21 w 918"/>
                    <a:gd name="T69" fmla="*/ 564 h 788"/>
                    <a:gd name="T70" fmla="*/ 19 w 918"/>
                    <a:gd name="T71" fmla="*/ 501 h 788"/>
                    <a:gd name="T72" fmla="*/ 30 w 918"/>
                    <a:gd name="T73" fmla="*/ 435 h 788"/>
                    <a:gd name="T74" fmla="*/ 51 w 918"/>
                    <a:gd name="T75" fmla="*/ 366 h 788"/>
                    <a:gd name="T76" fmla="*/ 78 w 918"/>
                    <a:gd name="T77" fmla="*/ 294 h 788"/>
                    <a:gd name="T78" fmla="*/ 105 w 918"/>
                    <a:gd name="T79" fmla="*/ 243 h 788"/>
                    <a:gd name="T80" fmla="*/ 150 w 918"/>
                    <a:gd name="T81" fmla="*/ 180 h 788"/>
                    <a:gd name="T82" fmla="*/ 195 w 918"/>
                    <a:gd name="T83" fmla="*/ 123 h 788"/>
                    <a:gd name="T84" fmla="*/ 235 w 918"/>
                    <a:gd name="T85" fmla="*/ 87 h 788"/>
                    <a:gd name="T86" fmla="*/ 277 w 918"/>
                    <a:gd name="T87" fmla="*/ 62 h 788"/>
                    <a:gd name="T88" fmla="*/ 322 w 918"/>
                    <a:gd name="T89" fmla="*/ 41 h 788"/>
                    <a:gd name="T90" fmla="*/ 367 w 918"/>
                    <a:gd name="T91" fmla="*/ 26 h 788"/>
                    <a:gd name="T92" fmla="*/ 427 w 918"/>
                    <a:gd name="T93" fmla="*/ 21 h 788"/>
                    <a:gd name="T94" fmla="*/ 496 w 918"/>
                    <a:gd name="T95" fmla="*/ 23 h 788"/>
                    <a:gd name="T96" fmla="*/ 559 w 918"/>
                    <a:gd name="T97" fmla="*/ 29 h 788"/>
                    <a:gd name="T98" fmla="*/ 622 w 918"/>
                    <a:gd name="T99" fmla="*/ 41 h 788"/>
                    <a:gd name="T100" fmla="*/ 685 w 918"/>
                    <a:gd name="T101" fmla="*/ 66 h 788"/>
                    <a:gd name="T102" fmla="*/ 737 w 918"/>
                    <a:gd name="T103" fmla="*/ 93 h 788"/>
                    <a:gd name="T104" fmla="*/ 791 w 918"/>
                    <a:gd name="T105" fmla="*/ 132 h 788"/>
                    <a:gd name="T106" fmla="*/ 833 w 918"/>
                    <a:gd name="T107" fmla="*/ 173 h 788"/>
                    <a:gd name="T108" fmla="*/ 863 w 918"/>
                    <a:gd name="T109" fmla="*/ 215 h 788"/>
                    <a:gd name="T110" fmla="*/ 881 w 918"/>
                    <a:gd name="T111" fmla="*/ 267 h 788"/>
                    <a:gd name="T112" fmla="*/ 894 w 918"/>
                    <a:gd name="T113" fmla="*/ 327 h 788"/>
                    <a:gd name="T114" fmla="*/ 896 w 918"/>
                    <a:gd name="T115" fmla="*/ 390 h 788"/>
                    <a:gd name="T116" fmla="*/ 891 w 918"/>
                    <a:gd name="T117" fmla="*/ 455 h 788"/>
                    <a:gd name="T118" fmla="*/ 882 w 918"/>
                    <a:gd name="T119" fmla="*/ 510 h 788"/>
                    <a:gd name="T120" fmla="*/ 870 w 918"/>
                    <a:gd name="T121" fmla="*/ 585 h 788"/>
                    <a:gd name="T122" fmla="*/ 852 w 918"/>
                    <a:gd name="T123" fmla="*/ 643 h 788"/>
                    <a:gd name="T124" fmla="*/ 840 w 918"/>
                    <a:gd name="T125" fmla="*/ 684 h 78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18"/>
                    <a:gd name="T190" fmla="*/ 0 h 788"/>
                    <a:gd name="T191" fmla="*/ 918 w 918"/>
                    <a:gd name="T192" fmla="*/ 788 h 78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18" h="788">
                      <a:moveTo>
                        <a:pt x="840" y="684"/>
                      </a:moveTo>
                      <a:lnTo>
                        <a:pt x="863" y="646"/>
                      </a:lnTo>
                      <a:lnTo>
                        <a:pt x="884" y="588"/>
                      </a:lnTo>
                      <a:lnTo>
                        <a:pt x="905" y="509"/>
                      </a:lnTo>
                      <a:lnTo>
                        <a:pt x="917" y="429"/>
                      </a:lnTo>
                      <a:lnTo>
                        <a:pt x="918" y="342"/>
                      </a:lnTo>
                      <a:lnTo>
                        <a:pt x="906" y="275"/>
                      </a:lnTo>
                      <a:lnTo>
                        <a:pt x="891" y="224"/>
                      </a:lnTo>
                      <a:lnTo>
                        <a:pt x="866" y="179"/>
                      </a:lnTo>
                      <a:lnTo>
                        <a:pt x="827" y="135"/>
                      </a:lnTo>
                      <a:lnTo>
                        <a:pt x="788" y="105"/>
                      </a:lnTo>
                      <a:lnTo>
                        <a:pt x="745" y="74"/>
                      </a:lnTo>
                      <a:lnTo>
                        <a:pt x="700" y="50"/>
                      </a:lnTo>
                      <a:lnTo>
                        <a:pt x="656" y="30"/>
                      </a:lnTo>
                      <a:lnTo>
                        <a:pt x="602" y="15"/>
                      </a:lnTo>
                      <a:lnTo>
                        <a:pt x="550" y="6"/>
                      </a:lnTo>
                      <a:lnTo>
                        <a:pt x="481" y="0"/>
                      </a:lnTo>
                      <a:lnTo>
                        <a:pt x="397" y="2"/>
                      </a:lnTo>
                      <a:lnTo>
                        <a:pt x="338" y="12"/>
                      </a:lnTo>
                      <a:lnTo>
                        <a:pt x="286" y="35"/>
                      </a:lnTo>
                      <a:lnTo>
                        <a:pt x="235" y="60"/>
                      </a:lnTo>
                      <a:lnTo>
                        <a:pt x="196" y="93"/>
                      </a:lnTo>
                      <a:lnTo>
                        <a:pt x="157" y="135"/>
                      </a:lnTo>
                      <a:lnTo>
                        <a:pt x="117" y="188"/>
                      </a:lnTo>
                      <a:lnTo>
                        <a:pt x="82" y="245"/>
                      </a:lnTo>
                      <a:lnTo>
                        <a:pt x="54" y="302"/>
                      </a:lnTo>
                      <a:lnTo>
                        <a:pt x="30" y="365"/>
                      </a:lnTo>
                      <a:lnTo>
                        <a:pt x="12" y="431"/>
                      </a:lnTo>
                      <a:lnTo>
                        <a:pt x="3" y="491"/>
                      </a:lnTo>
                      <a:lnTo>
                        <a:pt x="0" y="552"/>
                      </a:lnTo>
                      <a:lnTo>
                        <a:pt x="4" y="616"/>
                      </a:lnTo>
                      <a:lnTo>
                        <a:pt x="15" y="681"/>
                      </a:lnTo>
                      <a:lnTo>
                        <a:pt x="49" y="788"/>
                      </a:lnTo>
                      <a:lnTo>
                        <a:pt x="31" y="654"/>
                      </a:lnTo>
                      <a:lnTo>
                        <a:pt x="21" y="564"/>
                      </a:lnTo>
                      <a:lnTo>
                        <a:pt x="19" y="501"/>
                      </a:lnTo>
                      <a:lnTo>
                        <a:pt x="30" y="435"/>
                      </a:lnTo>
                      <a:lnTo>
                        <a:pt x="51" y="366"/>
                      </a:lnTo>
                      <a:lnTo>
                        <a:pt x="78" y="294"/>
                      </a:lnTo>
                      <a:lnTo>
                        <a:pt x="105" y="243"/>
                      </a:lnTo>
                      <a:lnTo>
                        <a:pt x="150" y="180"/>
                      </a:lnTo>
                      <a:lnTo>
                        <a:pt x="195" y="123"/>
                      </a:lnTo>
                      <a:lnTo>
                        <a:pt x="235" y="87"/>
                      </a:lnTo>
                      <a:lnTo>
                        <a:pt x="277" y="62"/>
                      </a:lnTo>
                      <a:lnTo>
                        <a:pt x="322" y="41"/>
                      </a:lnTo>
                      <a:lnTo>
                        <a:pt x="367" y="26"/>
                      </a:lnTo>
                      <a:lnTo>
                        <a:pt x="427" y="21"/>
                      </a:lnTo>
                      <a:lnTo>
                        <a:pt x="496" y="23"/>
                      </a:lnTo>
                      <a:lnTo>
                        <a:pt x="559" y="29"/>
                      </a:lnTo>
                      <a:lnTo>
                        <a:pt x="622" y="41"/>
                      </a:lnTo>
                      <a:lnTo>
                        <a:pt x="685" y="66"/>
                      </a:lnTo>
                      <a:lnTo>
                        <a:pt x="737" y="93"/>
                      </a:lnTo>
                      <a:lnTo>
                        <a:pt x="791" y="132"/>
                      </a:lnTo>
                      <a:lnTo>
                        <a:pt x="833" y="173"/>
                      </a:lnTo>
                      <a:lnTo>
                        <a:pt x="863" y="215"/>
                      </a:lnTo>
                      <a:lnTo>
                        <a:pt x="881" y="267"/>
                      </a:lnTo>
                      <a:lnTo>
                        <a:pt x="894" y="327"/>
                      </a:lnTo>
                      <a:lnTo>
                        <a:pt x="896" y="390"/>
                      </a:lnTo>
                      <a:lnTo>
                        <a:pt x="891" y="455"/>
                      </a:lnTo>
                      <a:lnTo>
                        <a:pt x="882" y="510"/>
                      </a:lnTo>
                      <a:lnTo>
                        <a:pt x="870" y="585"/>
                      </a:lnTo>
                      <a:lnTo>
                        <a:pt x="852" y="643"/>
                      </a:lnTo>
                      <a:lnTo>
                        <a:pt x="840" y="68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grpSp>
            <p:nvGrpSpPr>
              <p:cNvPr id="75810" name="Group 17"/>
              <p:cNvGrpSpPr>
                <a:grpSpLocks/>
              </p:cNvGrpSpPr>
              <p:nvPr/>
            </p:nvGrpSpPr>
            <p:grpSpPr bwMode="auto">
              <a:xfrm>
                <a:off x="4637" y="2799"/>
                <a:ext cx="724" cy="646"/>
                <a:chOff x="4637" y="2799"/>
                <a:chExt cx="724" cy="646"/>
              </a:xfrm>
            </p:grpSpPr>
            <p:sp>
              <p:nvSpPr>
                <p:cNvPr id="75821" name="Freeform 18"/>
                <p:cNvSpPr>
                  <a:spLocks/>
                </p:cNvSpPr>
                <p:nvPr/>
              </p:nvSpPr>
              <p:spPr bwMode="auto">
                <a:xfrm>
                  <a:off x="4637" y="2799"/>
                  <a:ext cx="706" cy="646"/>
                </a:xfrm>
                <a:custGeom>
                  <a:avLst/>
                  <a:gdLst>
                    <a:gd name="T0" fmla="*/ 667 w 706"/>
                    <a:gd name="T1" fmla="*/ 258 h 646"/>
                    <a:gd name="T2" fmla="*/ 624 w 706"/>
                    <a:gd name="T3" fmla="*/ 446 h 646"/>
                    <a:gd name="T4" fmla="*/ 574 w 706"/>
                    <a:gd name="T5" fmla="*/ 630 h 646"/>
                    <a:gd name="T6" fmla="*/ 568 w 706"/>
                    <a:gd name="T7" fmla="*/ 643 h 646"/>
                    <a:gd name="T8" fmla="*/ 558 w 706"/>
                    <a:gd name="T9" fmla="*/ 646 h 646"/>
                    <a:gd name="T10" fmla="*/ 501 w 706"/>
                    <a:gd name="T11" fmla="*/ 633 h 646"/>
                    <a:gd name="T12" fmla="*/ 384 w 706"/>
                    <a:gd name="T13" fmla="*/ 615 h 646"/>
                    <a:gd name="T14" fmla="*/ 379 w 706"/>
                    <a:gd name="T15" fmla="*/ 615 h 646"/>
                    <a:gd name="T16" fmla="*/ 214 w 706"/>
                    <a:gd name="T17" fmla="*/ 594 h 646"/>
                    <a:gd name="T18" fmla="*/ 95 w 706"/>
                    <a:gd name="T19" fmla="*/ 585 h 646"/>
                    <a:gd name="T20" fmla="*/ 18 w 706"/>
                    <a:gd name="T21" fmla="*/ 588 h 646"/>
                    <a:gd name="T22" fmla="*/ 3 w 706"/>
                    <a:gd name="T23" fmla="*/ 582 h 646"/>
                    <a:gd name="T24" fmla="*/ 0 w 706"/>
                    <a:gd name="T25" fmla="*/ 573 h 646"/>
                    <a:gd name="T26" fmla="*/ 38 w 706"/>
                    <a:gd name="T27" fmla="*/ 374 h 646"/>
                    <a:gd name="T28" fmla="*/ 90 w 706"/>
                    <a:gd name="T29" fmla="*/ 154 h 646"/>
                    <a:gd name="T30" fmla="*/ 127 w 706"/>
                    <a:gd name="T31" fmla="*/ 52 h 646"/>
                    <a:gd name="T32" fmla="*/ 150 w 706"/>
                    <a:gd name="T33" fmla="*/ 9 h 646"/>
                    <a:gd name="T34" fmla="*/ 162 w 706"/>
                    <a:gd name="T35" fmla="*/ 0 h 646"/>
                    <a:gd name="T36" fmla="*/ 177 w 706"/>
                    <a:gd name="T37" fmla="*/ 0 h 646"/>
                    <a:gd name="T38" fmla="*/ 217 w 706"/>
                    <a:gd name="T39" fmla="*/ 10 h 646"/>
                    <a:gd name="T40" fmla="*/ 249 w 706"/>
                    <a:gd name="T41" fmla="*/ 18 h 646"/>
                    <a:gd name="T42" fmla="*/ 376 w 706"/>
                    <a:gd name="T43" fmla="*/ 31 h 646"/>
                    <a:gd name="T44" fmla="*/ 441 w 706"/>
                    <a:gd name="T45" fmla="*/ 34 h 646"/>
                    <a:gd name="T46" fmla="*/ 408 w 706"/>
                    <a:gd name="T47" fmla="*/ 49 h 646"/>
                    <a:gd name="T48" fmla="*/ 351 w 706"/>
                    <a:gd name="T49" fmla="*/ 45 h 646"/>
                    <a:gd name="T50" fmla="*/ 291 w 706"/>
                    <a:gd name="T51" fmla="*/ 39 h 646"/>
                    <a:gd name="T52" fmla="*/ 237 w 706"/>
                    <a:gd name="T53" fmla="*/ 31 h 646"/>
                    <a:gd name="T54" fmla="*/ 177 w 706"/>
                    <a:gd name="T55" fmla="*/ 19 h 646"/>
                    <a:gd name="T56" fmla="*/ 165 w 706"/>
                    <a:gd name="T57" fmla="*/ 19 h 646"/>
                    <a:gd name="T58" fmla="*/ 145 w 706"/>
                    <a:gd name="T59" fmla="*/ 61 h 646"/>
                    <a:gd name="T60" fmla="*/ 111 w 706"/>
                    <a:gd name="T61" fmla="*/ 141 h 646"/>
                    <a:gd name="T62" fmla="*/ 95 w 706"/>
                    <a:gd name="T63" fmla="*/ 213 h 646"/>
                    <a:gd name="T64" fmla="*/ 69 w 706"/>
                    <a:gd name="T65" fmla="*/ 318 h 646"/>
                    <a:gd name="T66" fmla="*/ 48 w 706"/>
                    <a:gd name="T67" fmla="*/ 409 h 646"/>
                    <a:gd name="T68" fmla="*/ 33 w 706"/>
                    <a:gd name="T69" fmla="*/ 488 h 646"/>
                    <a:gd name="T70" fmla="*/ 21 w 706"/>
                    <a:gd name="T71" fmla="*/ 561 h 646"/>
                    <a:gd name="T72" fmla="*/ 21 w 706"/>
                    <a:gd name="T73" fmla="*/ 571 h 646"/>
                    <a:gd name="T74" fmla="*/ 111 w 706"/>
                    <a:gd name="T75" fmla="*/ 571 h 646"/>
                    <a:gd name="T76" fmla="*/ 210 w 706"/>
                    <a:gd name="T77" fmla="*/ 577 h 646"/>
                    <a:gd name="T78" fmla="*/ 310 w 706"/>
                    <a:gd name="T79" fmla="*/ 591 h 646"/>
                    <a:gd name="T80" fmla="*/ 414 w 706"/>
                    <a:gd name="T81" fmla="*/ 606 h 646"/>
                    <a:gd name="T82" fmla="*/ 555 w 706"/>
                    <a:gd name="T83" fmla="*/ 624 h 646"/>
                    <a:gd name="T84" fmla="*/ 586 w 706"/>
                    <a:gd name="T85" fmla="*/ 526 h 646"/>
                    <a:gd name="T86" fmla="*/ 624 w 706"/>
                    <a:gd name="T87" fmla="*/ 370 h 646"/>
                    <a:gd name="T88" fmla="*/ 643 w 706"/>
                    <a:gd name="T89" fmla="*/ 291 h 646"/>
                    <a:gd name="T90" fmla="*/ 670 w 706"/>
                    <a:gd name="T91" fmla="*/ 199 h 646"/>
                    <a:gd name="T92" fmla="*/ 706 w 706"/>
                    <a:gd name="T93" fmla="*/ 99 h 646"/>
                    <a:gd name="T94" fmla="*/ 683 w 706"/>
                    <a:gd name="T95" fmla="*/ 187 h 646"/>
                    <a:gd name="T96" fmla="*/ 667 w 706"/>
                    <a:gd name="T97" fmla="*/ 258 h 64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06"/>
                    <a:gd name="T148" fmla="*/ 0 h 646"/>
                    <a:gd name="T149" fmla="*/ 706 w 706"/>
                    <a:gd name="T150" fmla="*/ 646 h 64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06" h="646">
                      <a:moveTo>
                        <a:pt x="667" y="258"/>
                      </a:moveTo>
                      <a:lnTo>
                        <a:pt x="624" y="446"/>
                      </a:lnTo>
                      <a:lnTo>
                        <a:pt x="574" y="630"/>
                      </a:lnTo>
                      <a:lnTo>
                        <a:pt x="568" y="643"/>
                      </a:lnTo>
                      <a:lnTo>
                        <a:pt x="558" y="646"/>
                      </a:lnTo>
                      <a:lnTo>
                        <a:pt x="501" y="633"/>
                      </a:lnTo>
                      <a:lnTo>
                        <a:pt x="384" y="615"/>
                      </a:lnTo>
                      <a:lnTo>
                        <a:pt x="379" y="615"/>
                      </a:lnTo>
                      <a:lnTo>
                        <a:pt x="214" y="594"/>
                      </a:lnTo>
                      <a:lnTo>
                        <a:pt x="95" y="585"/>
                      </a:lnTo>
                      <a:lnTo>
                        <a:pt x="18" y="588"/>
                      </a:lnTo>
                      <a:lnTo>
                        <a:pt x="3" y="582"/>
                      </a:lnTo>
                      <a:lnTo>
                        <a:pt x="0" y="573"/>
                      </a:lnTo>
                      <a:lnTo>
                        <a:pt x="38" y="374"/>
                      </a:lnTo>
                      <a:lnTo>
                        <a:pt x="90" y="154"/>
                      </a:lnTo>
                      <a:lnTo>
                        <a:pt x="127" y="52"/>
                      </a:lnTo>
                      <a:lnTo>
                        <a:pt x="150" y="9"/>
                      </a:lnTo>
                      <a:lnTo>
                        <a:pt x="162" y="0"/>
                      </a:lnTo>
                      <a:lnTo>
                        <a:pt x="177" y="0"/>
                      </a:lnTo>
                      <a:lnTo>
                        <a:pt x="217" y="10"/>
                      </a:lnTo>
                      <a:lnTo>
                        <a:pt x="249" y="18"/>
                      </a:lnTo>
                      <a:lnTo>
                        <a:pt x="376" y="31"/>
                      </a:lnTo>
                      <a:lnTo>
                        <a:pt x="441" y="34"/>
                      </a:lnTo>
                      <a:lnTo>
                        <a:pt x="408" y="49"/>
                      </a:lnTo>
                      <a:lnTo>
                        <a:pt x="351" y="45"/>
                      </a:lnTo>
                      <a:lnTo>
                        <a:pt x="291" y="39"/>
                      </a:lnTo>
                      <a:lnTo>
                        <a:pt x="237" y="31"/>
                      </a:lnTo>
                      <a:lnTo>
                        <a:pt x="177" y="19"/>
                      </a:lnTo>
                      <a:lnTo>
                        <a:pt x="165" y="19"/>
                      </a:lnTo>
                      <a:lnTo>
                        <a:pt x="145" y="61"/>
                      </a:lnTo>
                      <a:lnTo>
                        <a:pt x="111" y="141"/>
                      </a:lnTo>
                      <a:lnTo>
                        <a:pt x="95" y="213"/>
                      </a:lnTo>
                      <a:lnTo>
                        <a:pt x="69" y="318"/>
                      </a:lnTo>
                      <a:lnTo>
                        <a:pt x="48" y="409"/>
                      </a:lnTo>
                      <a:lnTo>
                        <a:pt x="33" y="488"/>
                      </a:lnTo>
                      <a:lnTo>
                        <a:pt x="21" y="561"/>
                      </a:lnTo>
                      <a:lnTo>
                        <a:pt x="21" y="571"/>
                      </a:lnTo>
                      <a:lnTo>
                        <a:pt x="111" y="571"/>
                      </a:lnTo>
                      <a:lnTo>
                        <a:pt x="210" y="577"/>
                      </a:lnTo>
                      <a:lnTo>
                        <a:pt x="310" y="591"/>
                      </a:lnTo>
                      <a:lnTo>
                        <a:pt x="414" y="606"/>
                      </a:lnTo>
                      <a:lnTo>
                        <a:pt x="555" y="624"/>
                      </a:lnTo>
                      <a:lnTo>
                        <a:pt x="586" y="526"/>
                      </a:lnTo>
                      <a:lnTo>
                        <a:pt x="624" y="370"/>
                      </a:lnTo>
                      <a:lnTo>
                        <a:pt x="643" y="291"/>
                      </a:lnTo>
                      <a:lnTo>
                        <a:pt x="670" y="199"/>
                      </a:lnTo>
                      <a:lnTo>
                        <a:pt x="706" y="99"/>
                      </a:lnTo>
                      <a:lnTo>
                        <a:pt x="683" y="187"/>
                      </a:lnTo>
                      <a:lnTo>
                        <a:pt x="667" y="2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grpSp>
              <p:nvGrpSpPr>
                <p:cNvPr id="75822" name="Group 19"/>
                <p:cNvGrpSpPr>
                  <a:grpSpLocks/>
                </p:cNvGrpSpPr>
                <p:nvPr/>
              </p:nvGrpSpPr>
              <p:grpSpPr bwMode="auto">
                <a:xfrm>
                  <a:off x="4732" y="2833"/>
                  <a:ext cx="629" cy="512"/>
                  <a:chOff x="4732" y="2833"/>
                  <a:chExt cx="629" cy="512"/>
                </a:xfrm>
              </p:grpSpPr>
              <p:sp>
                <p:nvSpPr>
                  <p:cNvPr id="75823" name="Freeform 20"/>
                  <p:cNvSpPr>
                    <a:spLocks/>
                  </p:cNvSpPr>
                  <p:nvPr/>
                </p:nvSpPr>
                <p:spPr bwMode="auto">
                  <a:xfrm>
                    <a:off x="4732" y="2833"/>
                    <a:ext cx="629" cy="512"/>
                  </a:xfrm>
                  <a:custGeom>
                    <a:avLst/>
                    <a:gdLst>
                      <a:gd name="T0" fmla="*/ 352 w 629"/>
                      <a:gd name="T1" fmla="*/ 0 h 512"/>
                      <a:gd name="T2" fmla="*/ 544 w 629"/>
                      <a:gd name="T3" fmla="*/ 5 h 512"/>
                      <a:gd name="T4" fmla="*/ 620 w 629"/>
                      <a:gd name="T5" fmla="*/ 12 h 512"/>
                      <a:gd name="T6" fmla="*/ 623 w 629"/>
                      <a:gd name="T7" fmla="*/ 35 h 512"/>
                      <a:gd name="T8" fmla="*/ 569 w 629"/>
                      <a:gd name="T9" fmla="*/ 206 h 512"/>
                      <a:gd name="T10" fmla="*/ 562 w 629"/>
                      <a:gd name="T11" fmla="*/ 183 h 512"/>
                      <a:gd name="T12" fmla="*/ 594 w 629"/>
                      <a:gd name="T13" fmla="*/ 47 h 512"/>
                      <a:gd name="T14" fmla="*/ 591 w 629"/>
                      <a:gd name="T15" fmla="*/ 24 h 512"/>
                      <a:gd name="T16" fmla="*/ 427 w 629"/>
                      <a:gd name="T17" fmla="*/ 21 h 512"/>
                      <a:gd name="T18" fmla="*/ 389 w 629"/>
                      <a:gd name="T19" fmla="*/ 33 h 512"/>
                      <a:gd name="T20" fmla="*/ 464 w 629"/>
                      <a:gd name="T21" fmla="*/ 71 h 512"/>
                      <a:gd name="T22" fmla="*/ 508 w 629"/>
                      <a:gd name="T23" fmla="*/ 108 h 512"/>
                      <a:gd name="T24" fmla="*/ 533 w 629"/>
                      <a:gd name="T25" fmla="*/ 159 h 512"/>
                      <a:gd name="T26" fmla="*/ 544 w 629"/>
                      <a:gd name="T27" fmla="*/ 218 h 512"/>
                      <a:gd name="T28" fmla="*/ 547 w 629"/>
                      <a:gd name="T29" fmla="*/ 272 h 512"/>
                      <a:gd name="T30" fmla="*/ 526 w 629"/>
                      <a:gd name="T31" fmla="*/ 358 h 512"/>
                      <a:gd name="T32" fmla="*/ 473 w 629"/>
                      <a:gd name="T33" fmla="*/ 424 h 512"/>
                      <a:gd name="T34" fmla="*/ 403 w 629"/>
                      <a:gd name="T35" fmla="*/ 480 h 512"/>
                      <a:gd name="T36" fmla="*/ 317 w 629"/>
                      <a:gd name="T37" fmla="*/ 507 h 512"/>
                      <a:gd name="T38" fmla="*/ 227 w 629"/>
                      <a:gd name="T39" fmla="*/ 512 h 512"/>
                      <a:gd name="T40" fmla="*/ 136 w 629"/>
                      <a:gd name="T41" fmla="*/ 494 h 512"/>
                      <a:gd name="T42" fmla="*/ 70 w 629"/>
                      <a:gd name="T43" fmla="*/ 454 h 512"/>
                      <a:gd name="T44" fmla="*/ 27 w 629"/>
                      <a:gd name="T45" fmla="*/ 391 h 512"/>
                      <a:gd name="T46" fmla="*/ 3 w 629"/>
                      <a:gd name="T47" fmla="*/ 312 h 512"/>
                      <a:gd name="T48" fmla="*/ 3 w 629"/>
                      <a:gd name="T49" fmla="*/ 236 h 512"/>
                      <a:gd name="T50" fmla="*/ 24 w 629"/>
                      <a:gd name="T51" fmla="*/ 171 h 512"/>
                      <a:gd name="T52" fmla="*/ 67 w 629"/>
                      <a:gd name="T53" fmla="*/ 114 h 512"/>
                      <a:gd name="T54" fmla="*/ 137 w 629"/>
                      <a:gd name="T55" fmla="*/ 65 h 512"/>
                      <a:gd name="T56" fmla="*/ 232 w 629"/>
                      <a:gd name="T57" fmla="*/ 21 h 512"/>
                      <a:gd name="T58" fmla="*/ 305 w 629"/>
                      <a:gd name="T59" fmla="*/ 11 h 512"/>
                      <a:gd name="T60" fmla="*/ 175 w 629"/>
                      <a:gd name="T61" fmla="*/ 65 h 512"/>
                      <a:gd name="T62" fmla="*/ 82 w 629"/>
                      <a:gd name="T63" fmla="*/ 126 h 512"/>
                      <a:gd name="T64" fmla="*/ 34 w 629"/>
                      <a:gd name="T65" fmla="*/ 201 h 512"/>
                      <a:gd name="T66" fmla="*/ 22 w 629"/>
                      <a:gd name="T67" fmla="*/ 300 h 512"/>
                      <a:gd name="T68" fmla="*/ 49 w 629"/>
                      <a:gd name="T69" fmla="*/ 381 h 512"/>
                      <a:gd name="T70" fmla="*/ 103 w 629"/>
                      <a:gd name="T71" fmla="*/ 450 h 512"/>
                      <a:gd name="T72" fmla="*/ 167 w 629"/>
                      <a:gd name="T73" fmla="*/ 480 h 512"/>
                      <a:gd name="T74" fmla="*/ 250 w 629"/>
                      <a:gd name="T75" fmla="*/ 492 h 512"/>
                      <a:gd name="T76" fmla="*/ 352 w 629"/>
                      <a:gd name="T77" fmla="*/ 474 h 512"/>
                      <a:gd name="T78" fmla="*/ 443 w 629"/>
                      <a:gd name="T79" fmla="*/ 427 h 512"/>
                      <a:gd name="T80" fmla="*/ 505 w 629"/>
                      <a:gd name="T81" fmla="*/ 358 h 512"/>
                      <a:gd name="T82" fmla="*/ 529 w 629"/>
                      <a:gd name="T83" fmla="*/ 273 h 512"/>
                      <a:gd name="T84" fmla="*/ 515 w 629"/>
                      <a:gd name="T85" fmla="*/ 180 h 512"/>
                      <a:gd name="T86" fmla="*/ 488 w 629"/>
                      <a:gd name="T87" fmla="*/ 120 h 512"/>
                      <a:gd name="T88" fmla="*/ 431 w 629"/>
                      <a:gd name="T89" fmla="*/ 77 h 512"/>
                      <a:gd name="T90" fmla="*/ 359 w 629"/>
                      <a:gd name="T91" fmla="*/ 45 h 512"/>
                      <a:gd name="T92" fmla="*/ 283 w 629"/>
                      <a:gd name="T93" fmla="*/ 38 h 512"/>
                      <a:gd name="T94" fmla="*/ 308 w 629"/>
                      <a:gd name="T95" fmla="*/ 11 h 512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629"/>
                      <a:gd name="T145" fmla="*/ 0 h 512"/>
                      <a:gd name="T146" fmla="*/ 629 w 629"/>
                      <a:gd name="T147" fmla="*/ 512 h 512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629" h="512">
                        <a:moveTo>
                          <a:pt x="295" y="0"/>
                        </a:moveTo>
                        <a:lnTo>
                          <a:pt x="352" y="0"/>
                        </a:lnTo>
                        <a:lnTo>
                          <a:pt x="434" y="0"/>
                        </a:lnTo>
                        <a:lnTo>
                          <a:pt x="544" y="5"/>
                        </a:lnTo>
                        <a:lnTo>
                          <a:pt x="606" y="8"/>
                        </a:lnTo>
                        <a:lnTo>
                          <a:pt x="620" y="12"/>
                        </a:lnTo>
                        <a:lnTo>
                          <a:pt x="629" y="18"/>
                        </a:lnTo>
                        <a:lnTo>
                          <a:pt x="623" y="35"/>
                        </a:lnTo>
                        <a:lnTo>
                          <a:pt x="603" y="87"/>
                        </a:lnTo>
                        <a:lnTo>
                          <a:pt x="569" y="206"/>
                        </a:lnTo>
                        <a:lnTo>
                          <a:pt x="547" y="281"/>
                        </a:lnTo>
                        <a:lnTo>
                          <a:pt x="562" y="183"/>
                        </a:lnTo>
                        <a:lnTo>
                          <a:pt x="581" y="101"/>
                        </a:lnTo>
                        <a:lnTo>
                          <a:pt x="594" y="47"/>
                        </a:lnTo>
                        <a:lnTo>
                          <a:pt x="599" y="30"/>
                        </a:lnTo>
                        <a:lnTo>
                          <a:pt x="591" y="24"/>
                        </a:lnTo>
                        <a:lnTo>
                          <a:pt x="523" y="23"/>
                        </a:lnTo>
                        <a:lnTo>
                          <a:pt x="427" y="21"/>
                        </a:lnTo>
                        <a:lnTo>
                          <a:pt x="346" y="21"/>
                        </a:lnTo>
                        <a:lnTo>
                          <a:pt x="389" y="33"/>
                        </a:lnTo>
                        <a:lnTo>
                          <a:pt x="431" y="51"/>
                        </a:lnTo>
                        <a:lnTo>
                          <a:pt x="464" y="71"/>
                        </a:lnTo>
                        <a:lnTo>
                          <a:pt x="487" y="89"/>
                        </a:lnTo>
                        <a:lnTo>
                          <a:pt x="508" y="108"/>
                        </a:lnTo>
                        <a:lnTo>
                          <a:pt x="521" y="137"/>
                        </a:lnTo>
                        <a:lnTo>
                          <a:pt x="533" y="159"/>
                        </a:lnTo>
                        <a:lnTo>
                          <a:pt x="541" y="189"/>
                        </a:lnTo>
                        <a:lnTo>
                          <a:pt x="544" y="218"/>
                        </a:lnTo>
                        <a:lnTo>
                          <a:pt x="545" y="243"/>
                        </a:lnTo>
                        <a:lnTo>
                          <a:pt x="547" y="272"/>
                        </a:lnTo>
                        <a:lnTo>
                          <a:pt x="539" y="313"/>
                        </a:lnTo>
                        <a:lnTo>
                          <a:pt x="526" y="358"/>
                        </a:lnTo>
                        <a:lnTo>
                          <a:pt x="506" y="388"/>
                        </a:lnTo>
                        <a:lnTo>
                          <a:pt x="473" y="424"/>
                        </a:lnTo>
                        <a:lnTo>
                          <a:pt x="440" y="451"/>
                        </a:lnTo>
                        <a:lnTo>
                          <a:pt x="403" y="480"/>
                        </a:lnTo>
                        <a:lnTo>
                          <a:pt x="364" y="494"/>
                        </a:lnTo>
                        <a:lnTo>
                          <a:pt x="317" y="507"/>
                        </a:lnTo>
                        <a:lnTo>
                          <a:pt x="275" y="512"/>
                        </a:lnTo>
                        <a:lnTo>
                          <a:pt x="227" y="512"/>
                        </a:lnTo>
                        <a:lnTo>
                          <a:pt x="182" y="506"/>
                        </a:lnTo>
                        <a:lnTo>
                          <a:pt x="136" y="494"/>
                        </a:lnTo>
                        <a:lnTo>
                          <a:pt x="106" y="480"/>
                        </a:lnTo>
                        <a:lnTo>
                          <a:pt x="70" y="454"/>
                        </a:lnTo>
                        <a:lnTo>
                          <a:pt x="47" y="421"/>
                        </a:lnTo>
                        <a:lnTo>
                          <a:pt x="27" y="391"/>
                        </a:lnTo>
                        <a:lnTo>
                          <a:pt x="13" y="355"/>
                        </a:lnTo>
                        <a:lnTo>
                          <a:pt x="3" y="312"/>
                        </a:lnTo>
                        <a:lnTo>
                          <a:pt x="0" y="273"/>
                        </a:lnTo>
                        <a:lnTo>
                          <a:pt x="3" y="236"/>
                        </a:lnTo>
                        <a:lnTo>
                          <a:pt x="9" y="200"/>
                        </a:lnTo>
                        <a:lnTo>
                          <a:pt x="24" y="171"/>
                        </a:lnTo>
                        <a:lnTo>
                          <a:pt x="41" y="146"/>
                        </a:lnTo>
                        <a:lnTo>
                          <a:pt x="67" y="114"/>
                        </a:lnTo>
                        <a:lnTo>
                          <a:pt x="101" y="90"/>
                        </a:lnTo>
                        <a:lnTo>
                          <a:pt x="137" y="65"/>
                        </a:lnTo>
                        <a:lnTo>
                          <a:pt x="190" y="39"/>
                        </a:lnTo>
                        <a:lnTo>
                          <a:pt x="232" y="21"/>
                        </a:lnTo>
                        <a:lnTo>
                          <a:pt x="272" y="9"/>
                        </a:lnTo>
                        <a:lnTo>
                          <a:pt x="305" y="11"/>
                        </a:lnTo>
                        <a:lnTo>
                          <a:pt x="247" y="36"/>
                        </a:lnTo>
                        <a:lnTo>
                          <a:pt x="175" y="65"/>
                        </a:lnTo>
                        <a:lnTo>
                          <a:pt x="124" y="96"/>
                        </a:lnTo>
                        <a:lnTo>
                          <a:pt x="82" y="126"/>
                        </a:lnTo>
                        <a:lnTo>
                          <a:pt x="50" y="167"/>
                        </a:lnTo>
                        <a:lnTo>
                          <a:pt x="34" y="201"/>
                        </a:lnTo>
                        <a:lnTo>
                          <a:pt x="22" y="252"/>
                        </a:lnTo>
                        <a:lnTo>
                          <a:pt x="22" y="300"/>
                        </a:lnTo>
                        <a:lnTo>
                          <a:pt x="34" y="339"/>
                        </a:lnTo>
                        <a:lnTo>
                          <a:pt x="49" y="381"/>
                        </a:lnTo>
                        <a:lnTo>
                          <a:pt x="73" y="421"/>
                        </a:lnTo>
                        <a:lnTo>
                          <a:pt x="103" y="450"/>
                        </a:lnTo>
                        <a:lnTo>
                          <a:pt x="131" y="467"/>
                        </a:lnTo>
                        <a:lnTo>
                          <a:pt x="167" y="480"/>
                        </a:lnTo>
                        <a:lnTo>
                          <a:pt x="208" y="489"/>
                        </a:lnTo>
                        <a:lnTo>
                          <a:pt x="250" y="492"/>
                        </a:lnTo>
                        <a:lnTo>
                          <a:pt x="301" y="486"/>
                        </a:lnTo>
                        <a:lnTo>
                          <a:pt x="352" y="474"/>
                        </a:lnTo>
                        <a:lnTo>
                          <a:pt x="397" y="457"/>
                        </a:lnTo>
                        <a:lnTo>
                          <a:pt x="443" y="427"/>
                        </a:lnTo>
                        <a:lnTo>
                          <a:pt x="472" y="397"/>
                        </a:lnTo>
                        <a:lnTo>
                          <a:pt x="505" y="358"/>
                        </a:lnTo>
                        <a:lnTo>
                          <a:pt x="523" y="313"/>
                        </a:lnTo>
                        <a:lnTo>
                          <a:pt x="529" y="273"/>
                        </a:lnTo>
                        <a:lnTo>
                          <a:pt x="524" y="227"/>
                        </a:lnTo>
                        <a:lnTo>
                          <a:pt x="515" y="180"/>
                        </a:lnTo>
                        <a:lnTo>
                          <a:pt x="505" y="149"/>
                        </a:lnTo>
                        <a:lnTo>
                          <a:pt x="488" y="120"/>
                        </a:lnTo>
                        <a:lnTo>
                          <a:pt x="463" y="96"/>
                        </a:lnTo>
                        <a:lnTo>
                          <a:pt x="431" y="77"/>
                        </a:lnTo>
                        <a:lnTo>
                          <a:pt x="395" y="57"/>
                        </a:lnTo>
                        <a:lnTo>
                          <a:pt x="359" y="45"/>
                        </a:lnTo>
                        <a:lnTo>
                          <a:pt x="319" y="38"/>
                        </a:lnTo>
                        <a:lnTo>
                          <a:pt x="283" y="38"/>
                        </a:lnTo>
                        <a:lnTo>
                          <a:pt x="250" y="38"/>
                        </a:lnTo>
                        <a:lnTo>
                          <a:pt x="308" y="11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5824" name="Freeform 21"/>
                  <p:cNvSpPr>
                    <a:spLocks/>
                  </p:cNvSpPr>
                  <p:nvPr/>
                </p:nvSpPr>
                <p:spPr bwMode="auto">
                  <a:xfrm>
                    <a:off x="4943" y="2835"/>
                    <a:ext cx="103" cy="45"/>
                  </a:xfrm>
                  <a:custGeom>
                    <a:avLst/>
                    <a:gdLst>
                      <a:gd name="T0" fmla="*/ 63 w 103"/>
                      <a:gd name="T1" fmla="*/ 3 h 45"/>
                      <a:gd name="T2" fmla="*/ 0 w 103"/>
                      <a:gd name="T3" fmla="*/ 45 h 45"/>
                      <a:gd name="T4" fmla="*/ 69 w 103"/>
                      <a:gd name="T5" fmla="*/ 31 h 45"/>
                      <a:gd name="T6" fmla="*/ 103 w 103"/>
                      <a:gd name="T7" fmla="*/ 33 h 45"/>
                      <a:gd name="T8" fmla="*/ 99 w 103"/>
                      <a:gd name="T9" fmla="*/ 28 h 45"/>
                      <a:gd name="T10" fmla="*/ 96 w 103"/>
                      <a:gd name="T11" fmla="*/ 0 h 45"/>
                      <a:gd name="T12" fmla="*/ 63 w 103"/>
                      <a:gd name="T13" fmla="*/ 3 h 4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3"/>
                      <a:gd name="T22" fmla="*/ 0 h 45"/>
                      <a:gd name="T23" fmla="*/ 103 w 103"/>
                      <a:gd name="T24" fmla="*/ 45 h 4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3" h="45">
                        <a:moveTo>
                          <a:pt x="63" y="3"/>
                        </a:moveTo>
                        <a:lnTo>
                          <a:pt x="0" y="45"/>
                        </a:lnTo>
                        <a:lnTo>
                          <a:pt x="69" y="31"/>
                        </a:lnTo>
                        <a:lnTo>
                          <a:pt x="103" y="33"/>
                        </a:lnTo>
                        <a:lnTo>
                          <a:pt x="99" y="28"/>
                        </a:lnTo>
                        <a:lnTo>
                          <a:pt x="96" y="0"/>
                        </a:lnTo>
                        <a:lnTo>
                          <a:pt x="63" y="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  <p:sp>
            <p:nvSpPr>
              <p:cNvPr id="75811" name="Freeform 22"/>
              <p:cNvSpPr>
                <a:spLocks/>
              </p:cNvSpPr>
              <p:nvPr/>
            </p:nvSpPr>
            <p:spPr bwMode="auto">
              <a:xfrm>
                <a:off x="4744" y="2857"/>
                <a:ext cx="526" cy="482"/>
              </a:xfrm>
              <a:custGeom>
                <a:avLst/>
                <a:gdLst>
                  <a:gd name="T0" fmla="*/ 110 w 526"/>
                  <a:gd name="T1" fmla="*/ 65 h 482"/>
                  <a:gd name="T2" fmla="*/ 160 w 526"/>
                  <a:gd name="T3" fmla="*/ 36 h 482"/>
                  <a:gd name="T4" fmla="*/ 232 w 526"/>
                  <a:gd name="T5" fmla="*/ 6 h 482"/>
                  <a:gd name="T6" fmla="*/ 292 w 526"/>
                  <a:gd name="T7" fmla="*/ 0 h 482"/>
                  <a:gd name="T8" fmla="*/ 352 w 526"/>
                  <a:gd name="T9" fmla="*/ 9 h 482"/>
                  <a:gd name="T10" fmla="*/ 403 w 526"/>
                  <a:gd name="T11" fmla="*/ 32 h 482"/>
                  <a:gd name="T12" fmla="*/ 457 w 526"/>
                  <a:gd name="T13" fmla="*/ 62 h 482"/>
                  <a:gd name="T14" fmla="*/ 493 w 526"/>
                  <a:gd name="T15" fmla="*/ 98 h 482"/>
                  <a:gd name="T16" fmla="*/ 512 w 526"/>
                  <a:gd name="T17" fmla="*/ 149 h 482"/>
                  <a:gd name="T18" fmla="*/ 524 w 526"/>
                  <a:gd name="T19" fmla="*/ 201 h 482"/>
                  <a:gd name="T20" fmla="*/ 526 w 526"/>
                  <a:gd name="T21" fmla="*/ 258 h 482"/>
                  <a:gd name="T22" fmla="*/ 508 w 526"/>
                  <a:gd name="T23" fmla="*/ 324 h 482"/>
                  <a:gd name="T24" fmla="*/ 469 w 526"/>
                  <a:gd name="T25" fmla="*/ 378 h 482"/>
                  <a:gd name="T26" fmla="*/ 418 w 526"/>
                  <a:gd name="T27" fmla="*/ 423 h 482"/>
                  <a:gd name="T28" fmla="*/ 367 w 526"/>
                  <a:gd name="T29" fmla="*/ 456 h 482"/>
                  <a:gd name="T30" fmla="*/ 277 w 526"/>
                  <a:gd name="T31" fmla="*/ 482 h 482"/>
                  <a:gd name="T32" fmla="*/ 193 w 526"/>
                  <a:gd name="T33" fmla="*/ 477 h 482"/>
                  <a:gd name="T34" fmla="*/ 128 w 526"/>
                  <a:gd name="T35" fmla="*/ 459 h 482"/>
                  <a:gd name="T36" fmla="*/ 83 w 526"/>
                  <a:gd name="T37" fmla="*/ 435 h 482"/>
                  <a:gd name="T38" fmla="*/ 52 w 526"/>
                  <a:gd name="T39" fmla="*/ 397 h 482"/>
                  <a:gd name="T40" fmla="*/ 23 w 526"/>
                  <a:gd name="T41" fmla="*/ 345 h 482"/>
                  <a:gd name="T42" fmla="*/ 4 w 526"/>
                  <a:gd name="T43" fmla="*/ 295 h 482"/>
                  <a:gd name="T44" fmla="*/ 0 w 526"/>
                  <a:gd name="T45" fmla="*/ 234 h 482"/>
                  <a:gd name="T46" fmla="*/ 9 w 526"/>
                  <a:gd name="T47" fmla="*/ 177 h 482"/>
                  <a:gd name="T48" fmla="*/ 37 w 526"/>
                  <a:gd name="T49" fmla="*/ 129 h 482"/>
                  <a:gd name="T50" fmla="*/ 85 w 526"/>
                  <a:gd name="T51" fmla="*/ 81 h 482"/>
                  <a:gd name="T52" fmla="*/ 110 w 526"/>
                  <a:gd name="T53" fmla="*/ 65 h 48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6"/>
                  <a:gd name="T82" fmla="*/ 0 h 482"/>
                  <a:gd name="T83" fmla="*/ 526 w 526"/>
                  <a:gd name="T84" fmla="*/ 482 h 48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6" h="482">
                    <a:moveTo>
                      <a:pt x="110" y="65"/>
                    </a:moveTo>
                    <a:lnTo>
                      <a:pt x="160" y="36"/>
                    </a:lnTo>
                    <a:lnTo>
                      <a:pt x="232" y="6"/>
                    </a:lnTo>
                    <a:lnTo>
                      <a:pt x="292" y="0"/>
                    </a:lnTo>
                    <a:lnTo>
                      <a:pt x="352" y="9"/>
                    </a:lnTo>
                    <a:lnTo>
                      <a:pt x="403" y="32"/>
                    </a:lnTo>
                    <a:lnTo>
                      <a:pt x="457" y="62"/>
                    </a:lnTo>
                    <a:lnTo>
                      <a:pt x="493" y="98"/>
                    </a:lnTo>
                    <a:lnTo>
                      <a:pt x="512" y="149"/>
                    </a:lnTo>
                    <a:lnTo>
                      <a:pt x="524" y="201"/>
                    </a:lnTo>
                    <a:lnTo>
                      <a:pt x="526" y="258"/>
                    </a:lnTo>
                    <a:lnTo>
                      <a:pt x="508" y="324"/>
                    </a:lnTo>
                    <a:lnTo>
                      <a:pt x="469" y="378"/>
                    </a:lnTo>
                    <a:lnTo>
                      <a:pt x="418" y="423"/>
                    </a:lnTo>
                    <a:lnTo>
                      <a:pt x="367" y="456"/>
                    </a:lnTo>
                    <a:lnTo>
                      <a:pt x="277" y="482"/>
                    </a:lnTo>
                    <a:lnTo>
                      <a:pt x="193" y="477"/>
                    </a:lnTo>
                    <a:lnTo>
                      <a:pt x="128" y="459"/>
                    </a:lnTo>
                    <a:lnTo>
                      <a:pt x="83" y="435"/>
                    </a:lnTo>
                    <a:lnTo>
                      <a:pt x="52" y="397"/>
                    </a:lnTo>
                    <a:lnTo>
                      <a:pt x="23" y="345"/>
                    </a:lnTo>
                    <a:lnTo>
                      <a:pt x="4" y="295"/>
                    </a:lnTo>
                    <a:lnTo>
                      <a:pt x="0" y="234"/>
                    </a:lnTo>
                    <a:lnTo>
                      <a:pt x="9" y="177"/>
                    </a:lnTo>
                    <a:lnTo>
                      <a:pt x="37" y="129"/>
                    </a:lnTo>
                    <a:lnTo>
                      <a:pt x="85" y="81"/>
                    </a:lnTo>
                    <a:lnTo>
                      <a:pt x="110" y="65"/>
                    </a:lnTo>
                    <a:close/>
                  </a:path>
                </a:pathLst>
              </a:cu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12" name="Freeform 23"/>
              <p:cNvSpPr>
                <a:spLocks/>
              </p:cNvSpPr>
              <p:nvPr/>
            </p:nvSpPr>
            <p:spPr bwMode="auto">
              <a:xfrm>
                <a:off x="4853" y="2950"/>
                <a:ext cx="288" cy="279"/>
              </a:xfrm>
              <a:custGeom>
                <a:avLst/>
                <a:gdLst>
                  <a:gd name="T0" fmla="*/ 30 w 288"/>
                  <a:gd name="T1" fmla="*/ 59 h 279"/>
                  <a:gd name="T2" fmla="*/ 63 w 288"/>
                  <a:gd name="T3" fmla="*/ 27 h 279"/>
                  <a:gd name="T4" fmla="*/ 100 w 288"/>
                  <a:gd name="T5" fmla="*/ 8 h 279"/>
                  <a:gd name="T6" fmla="*/ 153 w 288"/>
                  <a:gd name="T7" fmla="*/ 0 h 279"/>
                  <a:gd name="T8" fmla="*/ 213 w 288"/>
                  <a:gd name="T9" fmla="*/ 3 h 279"/>
                  <a:gd name="T10" fmla="*/ 258 w 288"/>
                  <a:gd name="T11" fmla="*/ 27 h 279"/>
                  <a:gd name="T12" fmla="*/ 276 w 288"/>
                  <a:gd name="T13" fmla="*/ 53 h 279"/>
                  <a:gd name="T14" fmla="*/ 288 w 288"/>
                  <a:gd name="T15" fmla="*/ 131 h 279"/>
                  <a:gd name="T16" fmla="*/ 280 w 288"/>
                  <a:gd name="T17" fmla="*/ 190 h 279"/>
                  <a:gd name="T18" fmla="*/ 252 w 288"/>
                  <a:gd name="T19" fmla="*/ 235 h 279"/>
                  <a:gd name="T20" fmla="*/ 213 w 288"/>
                  <a:gd name="T21" fmla="*/ 261 h 279"/>
                  <a:gd name="T22" fmla="*/ 160 w 288"/>
                  <a:gd name="T23" fmla="*/ 279 h 279"/>
                  <a:gd name="T24" fmla="*/ 102 w 288"/>
                  <a:gd name="T25" fmla="*/ 279 h 279"/>
                  <a:gd name="T26" fmla="*/ 51 w 288"/>
                  <a:gd name="T27" fmla="*/ 262 h 279"/>
                  <a:gd name="T28" fmla="*/ 21 w 288"/>
                  <a:gd name="T29" fmla="*/ 234 h 279"/>
                  <a:gd name="T30" fmla="*/ 6 w 288"/>
                  <a:gd name="T31" fmla="*/ 189 h 279"/>
                  <a:gd name="T32" fmla="*/ 0 w 288"/>
                  <a:gd name="T33" fmla="*/ 135 h 279"/>
                  <a:gd name="T34" fmla="*/ 12 w 288"/>
                  <a:gd name="T35" fmla="*/ 86 h 279"/>
                  <a:gd name="T36" fmla="*/ 30 w 288"/>
                  <a:gd name="T37" fmla="*/ 59 h 27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88"/>
                  <a:gd name="T58" fmla="*/ 0 h 279"/>
                  <a:gd name="T59" fmla="*/ 288 w 288"/>
                  <a:gd name="T60" fmla="*/ 279 h 27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88" h="279">
                    <a:moveTo>
                      <a:pt x="30" y="59"/>
                    </a:moveTo>
                    <a:lnTo>
                      <a:pt x="63" y="27"/>
                    </a:lnTo>
                    <a:lnTo>
                      <a:pt x="100" y="8"/>
                    </a:lnTo>
                    <a:lnTo>
                      <a:pt x="153" y="0"/>
                    </a:lnTo>
                    <a:lnTo>
                      <a:pt x="213" y="3"/>
                    </a:lnTo>
                    <a:lnTo>
                      <a:pt x="258" y="27"/>
                    </a:lnTo>
                    <a:lnTo>
                      <a:pt x="276" y="53"/>
                    </a:lnTo>
                    <a:lnTo>
                      <a:pt x="288" y="131"/>
                    </a:lnTo>
                    <a:lnTo>
                      <a:pt x="280" y="190"/>
                    </a:lnTo>
                    <a:lnTo>
                      <a:pt x="252" y="235"/>
                    </a:lnTo>
                    <a:lnTo>
                      <a:pt x="213" y="261"/>
                    </a:lnTo>
                    <a:lnTo>
                      <a:pt x="160" y="279"/>
                    </a:lnTo>
                    <a:lnTo>
                      <a:pt x="102" y="279"/>
                    </a:lnTo>
                    <a:lnTo>
                      <a:pt x="51" y="262"/>
                    </a:lnTo>
                    <a:lnTo>
                      <a:pt x="21" y="234"/>
                    </a:lnTo>
                    <a:lnTo>
                      <a:pt x="6" y="189"/>
                    </a:lnTo>
                    <a:lnTo>
                      <a:pt x="0" y="135"/>
                    </a:lnTo>
                    <a:lnTo>
                      <a:pt x="12" y="86"/>
                    </a:lnTo>
                    <a:lnTo>
                      <a:pt x="30" y="59"/>
                    </a:lnTo>
                    <a:close/>
                  </a:path>
                </a:pathLst>
              </a:custGeom>
              <a:solidFill>
                <a:srgbClr val="FF00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5813" name="Group 24"/>
              <p:cNvGrpSpPr>
                <a:grpSpLocks/>
              </p:cNvGrpSpPr>
              <p:nvPr/>
            </p:nvGrpSpPr>
            <p:grpSpPr bwMode="auto">
              <a:xfrm>
                <a:off x="4845" y="2941"/>
                <a:ext cx="308" cy="295"/>
                <a:chOff x="4845" y="2941"/>
                <a:chExt cx="308" cy="295"/>
              </a:xfrm>
            </p:grpSpPr>
            <p:sp>
              <p:nvSpPr>
                <p:cNvPr id="75819" name="Freeform 25"/>
                <p:cNvSpPr>
                  <a:spLocks/>
                </p:cNvSpPr>
                <p:nvPr/>
              </p:nvSpPr>
              <p:spPr bwMode="auto">
                <a:xfrm>
                  <a:off x="4871" y="2941"/>
                  <a:ext cx="282" cy="295"/>
                </a:xfrm>
                <a:custGeom>
                  <a:avLst/>
                  <a:gdLst>
                    <a:gd name="T0" fmla="*/ 66 w 282"/>
                    <a:gd name="T1" fmla="*/ 17 h 295"/>
                    <a:gd name="T2" fmla="*/ 99 w 282"/>
                    <a:gd name="T3" fmla="*/ 5 h 295"/>
                    <a:gd name="T4" fmla="*/ 141 w 282"/>
                    <a:gd name="T5" fmla="*/ 0 h 295"/>
                    <a:gd name="T6" fmla="*/ 181 w 282"/>
                    <a:gd name="T7" fmla="*/ 2 h 295"/>
                    <a:gd name="T8" fmla="*/ 219 w 282"/>
                    <a:gd name="T9" fmla="*/ 9 h 295"/>
                    <a:gd name="T10" fmla="*/ 244 w 282"/>
                    <a:gd name="T11" fmla="*/ 26 h 295"/>
                    <a:gd name="T12" fmla="*/ 262 w 282"/>
                    <a:gd name="T13" fmla="*/ 47 h 295"/>
                    <a:gd name="T14" fmla="*/ 273 w 282"/>
                    <a:gd name="T15" fmla="*/ 78 h 295"/>
                    <a:gd name="T16" fmla="*/ 280 w 282"/>
                    <a:gd name="T17" fmla="*/ 111 h 295"/>
                    <a:gd name="T18" fmla="*/ 282 w 282"/>
                    <a:gd name="T19" fmla="*/ 149 h 295"/>
                    <a:gd name="T20" fmla="*/ 279 w 282"/>
                    <a:gd name="T21" fmla="*/ 176 h 295"/>
                    <a:gd name="T22" fmla="*/ 270 w 282"/>
                    <a:gd name="T23" fmla="*/ 207 h 295"/>
                    <a:gd name="T24" fmla="*/ 253 w 282"/>
                    <a:gd name="T25" fmla="*/ 232 h 295"/>
                    <a:gd name="T26" fmla="*/ 235 w 282"/>
                    <a:gd name="T27" fmla="*/ 255 h 295"/>
                    <a:gd name="T28" fmla="*/ 213 w 282"/>
                    <a:gd name="T29" fmla="*/ 273 h 295"/>
                    <a:gd name="T30" fmla="*/ 183 w 282"/>
                    <a:gd name="T31" fmla="*/ 286 h 295"/>
                    <a:gd name="T32" fmla="*/ 150 w 282"/>
                    <a:gd name="T33" fmla="*/ 294 h 295"/>
                    <a:gd name="T34" fmla="*/ 108 w 282"/>
                    <a:gd name="T35" fmla="*/ 295 h 295"/>
                    <a:gd name="T36" fmla="*/ 72 w 282"/>
                    <a:gd name="T37" fmla="*/ 292 h 295"/>
                    <a:gd name="T38" fmla="*/ 45 w 282"/>
                    <a:gd name="T39" fmla="*/ 280 h 295"/>
                    <a:gd name="T40" fmla="*/ 15 w 282"/>
                    <a:gd name="T41" fmla="*/ 262 h 295"/>
                    <a:gd name="T42" fmla="*/ 0 w 282"/>
                    <a:gd name="T43" fmla="*/ 241 h 295"/>
                    <a:gd name="T44" fmla="*/ 48 w 282"/>
                    <a:gd name="T45" fmla="*/ 267 h 295"/>
                    <a:gd name="T46" fmla="*/ 99 w 282"/>
                    <a:gd name="T47" fmla="*/ 280 h 295"/>
                    <a:gd name="T48" fmla="*/ 139 w 282"/>
                    <a:gd name="T49" fmla="*/ 277 h 295"/>
                    <a:gd name="T50" fmla="*/ 177 w 282"/>
                    <a:gd name="T51" fmla="*/ 267 h 295"/>
                    <a:gd name="T52" fmla="*/ 207 w 282"/>
                    <a:gd name="T53" fmla="*/ 253 h 295"/>
                    <a:gd name="T54" fmla="*/ 232 w 282"/>
                    <a:gd name="T55" fmla="*/ 229 h 295"/>
                    <a:gd name="T56" fmla="*/ 252 w 282"/>
                    <a:gd name="T57" fmla="*/ 201 h 295"/>
                    <a:gd name="T58" fmla="*/ 259 w 282"/>
                    <a:gd name="T59" fmla="*/ 165 h 295"/>
                    <a:gd name="T60" fmla="*/ 261 w 282"/>
                    <a:gd name="T61" fmla="*/ 126 h 295"/>
                    <a:gd name="T62" fmla="*/ 255 w 282"/>
                    <a:gd name="T63" fmla="*/ 87 h 295"/>
                    <a:gd name="T64" fmla="*/ 244 w 282"/>
                    <a:gd name="T65" fmla="*/ 54 h 295"/>
                    <a:gd name="T66" fmla="*/ 219 w 282"/>
                    <a:gd name="T67" fmla="*/ 32 h 295"/>
                    <a:gd name="T68" fmla="*/ 180 w 282"/>
                    <a:gd name="T69" fmla="*/ 18 h 295"/>
                    <a:gd name="T70" fmla="*/ 141 w 282"/>
                    <a:gd name="T71" fmla="*/ 17 h 295"/>
                    <a:gd name="T72" fmla="*/ 93 w 282"/>
                    <a:gd name="T73" fmla="*/ 21 h 295"/>
                    <a:gd name="T74" fmla="*/ 48 w 282"/>
                    <a:gd name="T75" fmla="*/ 35 h 295"/>
                    <a:gd name="T76" fmla="*/ 66 w 282"/>
                    <a:gd name="T77" fmla="*/ 17 h 295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82"/>
                    <a:gd name="T118" fmla="*/ 0 h 295"/>
                    <a:gd name="T119" fmla="*/ 282 w 282"/>
                    <a:gd name="T120" fmla="*/ 295 h 295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82" h="295">
                      <a:moveTo>
                        <a:pt x="66" y="17"/>
                      </a:moveTo>
                      <a:lnTo>
                        <a:pt x="99" y="5"/>
                      </a:lnTo>
                      <a:lnTo>
                        <a:pt x="141" y="0"/>
                      </a:lnTo>
                      <a:lnTo>
                        <a:pt x="181" y="2"/>
                      </a:lnTo>
                      <a:lnTo>
                        <a:pt x="219" y="9"/>
                      </a:lnTo>
                      <a:lnTo>
                        <a:pt x="244" y="26"/>
                      </a:lnTo>
                      <a:lnTo>
                        <a:pt x="262" y="47"/>
                      </a:lnTo>
                      <a:lnTo>
                        <a:pt x="273" y="78"/>
                      </a:lnTo>
                      <a:lnTo>
                        <a:pt x="280" y="111"/>
                      </a:lnTo>
                      <a:lnTo>
                        <a:pt x="282" y="149"/>
                      </a:lnTo>
                      <a:lnTo>
                        <a:pt x="279" y="176"/>
                      </a:lnTo>
                      <a:lnTo>
                        <a:pt x="270" y="207"/>
                      </a:lnTo>
                      <a:lnTo>
                        <a:pt x="253" y="232"/>
                      </a:lnTo>
                      <a:lnTo>
                        <a:pt x="235" y="255"/>
                      </a:lnTo>
                      <a:lnTo>
                        <a:pt x="213" y="273"/>
                      </a:lnTo>
                      <a:lnTo>
                        <a:pt x="183" y="286"/>
                      </a:lnTo>
                      <a:lnTo>
                        <a:pt x="150" y="294"/>
                      </a:lnTo>
                      <a:lnTo>
                        <a:pt x="108" y="295"/>
                      </a:lnTo>
                      <a:lnTo>
                        <a:pt x="72" y="292"/>
                      </a:lnTo>
                      <a:lnTo>
                        <a:pt x="45" y="280"/>
                      </a:lnTo>
                      <a:lnTo>
                        <a:pt x="15" y="262"/>
                      </a:lnTo>
                      <a:lnTo>
                        <a:pt x="0" y="241"/>
                      </a:lnTo>
                      <a:lnTo>
                        <a:pt x="48" y="267"/>
                      </a:lnTo>
                      <a:lnTo>
                        <a:pt x="99" y="280"/>
                      </a:lnTo>
                      <a:lnTo>
                        <a:pt x="139" y="277"/>
                      </a:lnTo>
                      <a:lnTo>
                        <a:pt x="177" y="267"/>
                      </a:lnTo>
                      <a:lnTo>
                        <a:pt x="207" y="253"/>
                      </a:lnTo>
                      <a:lnTo>
                        <a:pt x="232" y="229"/>
                      </a:lnTo>
                      <a:lnTo>
                        <a:pt x="252" y="201"/>
                      </a:lnTo>
                      <a:lnTo>
                        <a:pt x="259" y="165"/>
                      </a:lnTo>
                      <a:lnTo>
                        <a:pt x="261" y="126"/>
                      </a:lnTo>
                      <a:lnTo>
                        <a:pt x="255" y="87"/>
                      </a:lnTo>
                      <a:lnTo>
                        <a:pt x="244" y="54"/>
                      </a:lnTo>
                      <a:lnTo>
                        <a:pt x="219" y="32"/>
                      </a:lnTo>
                      <a:lnTo>
                        <a:pt x="180" y="18"/>
                      </a:lnTo>
                      <a:lnTo>
                        <a:pt x="141" y="17"/>
                      </a:lnTo>
                      <a:lnTo>
                        <a:pt x="93" y="21"/>
                      </a:lnTo>
                      <a:lnTo>
                        <a:pt x="48" y="35"/>
                      </a:lnTo>
                      <a:lnTo>
                        <a:pt x="66" y="1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20" name="Freeform 26"/>
                <p:cNvSpPr>
                  <a:spLocks/>
                </p:cNvSpPr>
                <p:nvPr/>
              </p:nvSpPr>
              <p:spPr bwMode="auto">
                <a:xfrm>
                  <a:off x="4845" y="2950"/>
                  <a:ext cx="131" cy="268"/>
                </a:xfrm>
                <a:custGeom>
                  <a:avLst/>
                  <a:gdLst>
                    <a:gd name="T0" fmla="*/ 131 w 131"/>
                    <a:gd name="T1" fmla="*/ 0 h 268"/>
                    <a:gd name="T2" fmla="*/ 89 w 131"/>
                    <a:gd name="T3" fmla="*/ 8 h 268"/>
                    <a:gd name="T4" fmla="*/ 57 w 131"/>
                    <a:gd name="T5" fmla="*/ 26 h 268"/>
                    <a:gd name="T6" fmla="*/ 30 w 131"/>
                    <a:gd name="T7" fmla="*/ 50 h 268"/>
                    <a:gd name="T8" fmla="*/ 14 w 131"/>
                    <a:gd name="T9" fmla="*/ 78 h 268"/>
                    <a:gd name="T10" fmla="*/ 6 w 131"/>
                    <a:gd name="T11" fmla="*/ 111 h 268"/>
                    <a:gd name="T12" fmla="*/ 0 w 131"/>
                    <a:gd name="T13" fmla="*/ 141 h 268"/>
                    <a:gd name="T14" fmla="*/ 2 w 131"/>
                    <a:gd name="T15" fmla="*/ 170 h 268"/>
                    <a:gd name="T16" fmla="*/ 8 w 131"/>
                    <a:gd name="T17" fmla="*/ 199 h 268"/>
                    <a:gd name="T18" fmla="*/ 14 w 131"/>
                    <a:gd name="T19" fmla="*/ 220 h 268"/>
                    <a:gd name="T20" fmla="*/ 27 w 131"/>
                    <a:gd name="T21" fmla="*/ 243 h 268"/>
                    <a:gd name="T22" fmla="*/ 50 w 131"/>
                    <a:gd name="T23" fmla="*/ 259 h 268"/>
                    <a:gd name="T24" fmla="*/ 81 w 131"/>
                    <a:gd name="T25" fmla="*/ 268 h 268"/>
                    <a:gd name="T26" fmla="*/ 77 w 131"/>
                    <a:gd name="T27" fmla="*/ 268 h 268"/>
                    <a:gd name="T28" fmla="*/ 47 w 131"/>
                    <a:gd name="T29" fmla="*/ 240 h 268"/>
                    <a:gd name="T30" fmla="*/ 29 w 131"/>
                    <a:gd name="T31" fmla="*/ 211 h 268"/>
                    <a:gd name="T32" fmla="*/ 21 w 131"/>
                    <a:gd name="T33" fmla="*/ 176 h 268"/>
                    <a:gd name="T34" fmla="*/ 21 w 131"/>
                    <a:gd name="T35" fmla="*/ 134 h 268"/>
                    <a:gd name="T36" fmla="*/ 27 w 131"/>
                    <a:gd name="T37" fmla="*/ 98 h 268"/>
                    <a:gd name="T38" fmla="*/ 38 w 131"/>
                    <a:gd name="T39" fmla="*/ 71 h 268"/>
                    <a:gd name="T40" fmla="*/ 54 w 131"/>
                    <a:gd name="T41" fmla="*/ 48 h 268"/>
                    <a:gd name="T42" fmla="*/ 77 w 131"/>
                    <a:gd name="T43" fmla="*/ 32 h 268"/>
                    <a:gd name="T44" fmla="*/ 125 w 131"/>
                    <a:gd name="T45" fmla="*/ 3 h 268"/>
                    <a:gd name="T46" fmla="*/ 131 w 131"/>
                    <a:gd name="T47" fmla="*/ 0 h 2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31"/>
                    <a:gd name="T73" fmla="*/ 0 h 268"/>
                    <a:gd name="T74" fmla="*/ 131 w 131"/>
                    <a:gd name="T75" fmla="*/ 268 h 26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31" h="268">
                      <a:moveTo>
                        <a:pt x="131" y="0"/>
                      </a:moveTo>
                      <a:lnTo>
                        <a:pt x="89" y="8"/>
                      </a:lnTo>
                      <a:lnTo>
                        <a:pt x="57" y="26"/>
                      </a:lnTo>
                      <a:lnTo>
                        <a:pt x="30" y="50"/>
                      </a:lnTo>
                      <a:lnTo>
                        <a:pt x="14" y="78"/>
                      </a:lnTo>
                      <a:lnTo>
                        <a:pt x="6" y="111"/>
                      </a:lnTo>
                      <a:lnTo>
                        <a:pt x="0" y="141"/>
                      </a:lnTo>
                      <a:lnTo>
                        <a:pt x="2" y="170"/>
                      </a:lnTo>
                      <a:lnTo>
                        <a:pt x="8" y="199"/>
                      </a:lnTo>
                      <a:lnTo>
                        <a:pt x="14" y="220"/>
                      </a:lnTo>
                      <a:lnTo>
                        <a:pt x="27" y="243"/>
                      </a:lnTo>
                      <a:lnTo>
                        <a:pt x="50" y="259"/>
                      </a:lnTo>
                      <a:lnTo>
                        <a:pt x="81" y="268"/>
                      </a:lnTo>
                      <a:lnTo>
                        <a:pt x="77" y="268"/>
                      </a:lnTo>
                      <a:lnTo>
                        <a:pt x="47" y="240"/>
                      </a:lnTo>
                      <a:lnTo>
                        <a:pt x="29" y="211"/>
                      </a:lnTo>
                      <a:lnTo>
                        <a:pt x="21" y="176"/>
                      </a:lnTo>
                      <a:lnTo>
                        <a:pt x="21" y="134"/>
                      </a:lnTo>
                      <a:lnTo>
                        <a:pt x="27" y="98"/>
                      </a:lnTo>
                      <a:lnTo>
                        <a:pt x="38" y="71"/>
                      </a:lnTo>
                      <a:lnTo>
                        <a:pt x="54" y="48"/>
                      </a:lnTo>
                      <a:lnTo>
                        <a:pt x="77" y="32"/>
                      </a:lnTo>
                      <a:lnTo>
                        <a:pt x="125" y="3"/>
                      </a:lnTo>
                      <a:lnTo>
                        <a:pt x="1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5814" name="Freeform 27"/>
              <p:cNvSpPr>
                <a:spLocks/>
              </p:cNvSpPr>
              <p:nvPr/>
            </p:nvSpPr>
            <p:spPr bwMode="auto">
              <a:xfrm>
                <a:off x="4940" y="3039"/>
                <a:ext cx="111" cy="104"/>
              </a:xfrm>
              <a:custGeom>
                <a:avLst/>
                <a:gdLst>
                  <a:gd name="T0" fmla="*/ 18 w 111"/>
                  <a:gd name="T1" fmla="*/ 12 h 104"/>
                  <a:gd name="T2" fmla="*/ 34 w 111"/>
                  <a:gd name="T3" fmla="*/ 1 h 104"/>
                  <a:gd name="T4" fmla="*/ 63 w 111"/>
                  <a:gd name="T5" fmla="*/ 0 h 104"/>
                  <a:gd name="T6" fmla="*/ 88 w 111"/>
                  <a:gd name="T7" fmla="*/ 7 h 104"/>
                  <a:gd name="T8" fmla="*/ 108 w 111"/>
                  <a:gd name="T9" fmla="*/ 25 h 104"/>
                  <a:gd name="T10" fmla="*/ 111 w 111"/>
                  <a:gd name="T11" fmla="*/ 54 h 104"/>
                  <a:gd name="T12" fmla="*/ 105 w 111"/>
                  <a:gd name="T13" fmla="*/ 79 h 104"/>
                  <a:gd name="T14" fmla="*/ 90 w 111"/>
                  <a:gd name="T15" fmla="*/ 97 h 104"/>
                  <a:gd name="T16" fmla="*/ 63 w 111"/>
                  <a:gd name="T17" fmla="*/ 104 h 104"/>
                  <a:gd name="T18" fmla="*/ 39 w 111"/>
                  <a:gd name="T19" fmla="*/ 104 h 104"/>
                  <a:gd name="T20" fmla="*/ 18 w 111"/>
                  <a:gd name="T21" fmla="*/ 95 h 104"/>
                  <a:gd name="T22" fmla="*/ 4 w 111"/>
                  <a:gd name="T23" fmla="*/ 79 h 104"/>
                  <a:gd name="T24" fmla="*/ 0 w 111"/>
                  <a:gd name="T25" fmla="*/ 60 h 104"/>
                  <a:gd name="T26" fmla="*/ 7 w 111"/>
                  <a:gd name="T27" fmla="*/ 37 h 104"/>
                  <a:gd name="T28" fmla="*/ 13 w 111"/>
                  <a:gd name="T29" fmla="*/ 21 h 104"/>
                  <a:gd name="T30" fmla="*/ 18 w 111"/>
                  <a:gd name="T31" fmla="*/ 12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1"/>
                  <a:gd name="T49" fmla="*/ 0 h 104"/>
                  <a:gd name="T50" fmla="*/ 111 w 111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1" h="104">
                    <a:moveTo>
                      <a:pt x="18" y="12"/>
                    </a:moveTo>
                    <a:lnTo>
                      <a:pt x="34" y="1"/>
                    </a:lnTo>
                    <a:lnTo>
                      <a:pt x="63" y="0"/>
                    </a:lnTo>
                    <a:lnTo>
                      <a:pt x="88" y="7"/>
                    </a:lnTo>
                    <a:lnTo>
                      <a:pt x="108" y="25"/>
                    </a:lnTo>
                    <a:lnTo>
                      <a:pt x="111" y="54"/>
                    </a:lnTo>
                    <a:lnTo>
                      <a:pt x="105" y="79"/>
                    </a:lnTo>
                    <a:lnTo>
                      <a:pt x="90" y="97"/>
                    </a:lnTo>
                    <a:lnTo>
                      <a:pt x="63" y="104"/>
                    </a:lnTo>
                    <a:lnTo>
                      <a:pt x="39" y="104"/>
                    </a:lnTo>
                    <a:lnTo>
                      <a:pt x="18" y="95"/>
                    </a:lnTo>
                    <a:lnTo>
                      <a:pt x="4" y="79"/>
                    </a:lnTo>
                    <a:lnTo>
                      <a:pt x="0" y="60"/>
                    </a:lnTo>
                    <a:lnTo>
                      <a:pt x="7" y="37"/>
                    </a:lnTo>
                    <a:lnTo>
                      <a:pt x="13" y="21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75815" name="Group 28"/>
              <p:cNvGrpSpPr>
                <a:grpSpLocks/>
              </p:cNvGrpSpPr>
              <p:nvPr/>
            </p:nvGrpSpPr>
            <p:grpSpPr bwMode="auto">
              <a:xfrm>
                <a:off x="4932" y="3031"/>
                <a:ext cx="128" cy="121"/>
                <a:chOff x="4932" y="3031"/>
                <a:chExt cx="128" cy="121"/>
              </a:xfrm>
            </p:grpSpPr>
            <p:sp>
              <p:nvSpPr>
                <p:cNvPr id="75817" name="Freeform 29"/>
                <p:cNvSpPr>
                  <a:spLocks/>
                </p:cNvSpPr>
                <p:nvPr/>
              </p:nvSpPr>
              <p:spPr bwMode="auto">
                <a:xfrm>
                  <a:off x="4941" y="3034"/>
                  <a:ext cx="119" cy="118"/>
                </a:xfrm>
                <a:custGeom>
                  <a:avLst/>
                  <a:gdLst>
                    <a:gd name="T0" fmla="*/ 57 w 119"/>
                    <a:gd name="T1" fmla="*/ 0 h 118"/>
                    <a:gd name="T2" fmla="*/ 84 w 119"/>
                    <a:gd name="T3" fmla="*/ 2 h 118"/>
                    <a:gd name="T4" fmla="*/ 105 w 119"/>
                    <a:gd name="T5" fmla="*/ 12 h 118"/>
                    <a:gd name="T6" fmla="*/ 114 w 119"/>
                    <a:gd name="T7" fmla="*/ 27 h 118"/>
                    <a:gd name="T8" fmla="*/ 119 w 119"/>
                    <a:gd name="T9" fmla="*/ 50 h 118"/>
                    <a:gd name="T10" fmla="*/ 116 w 119"/>
                    <a:gd name="T11" fmla="*/ 72 h 118"/>
                    <a:gd name="T12" fmla="*/ 110 w 119"/>
                    <a:gd name="T13" fmla="*/ 90 h 118"/>
                    <a:gd name="T14" fmla="*/ 98 w 119"/>
                    <a:gd name="T15" fmla="*/ 106 h 118"/>
                    <a:gd name="T16" fmla="*/ 78 w 119"/>
                    <a:gd name="T17" fmla="*/ 115 h 118"/>
                    <a:gd name="T18" fmla="*/ 50 w 119"/>
                    <a:gd name="T19" fmla="*/ 118 h 118"/>
                    <a:gd name="T20" fmla="*/ 29 w 119"/>
                    <a:gd name="T21" fmla="*/ 114 h 118"/>
                    <a:gd name="T22" fmla="*/ 11 w 119"/>
                    <a:gd name="T23" fmla="*/ 106 h 118"/>
                    <a:gd name="T24" fmla="*/ 0 w 119"/>
                    <a:gd name="T25" fmla="*/ 94 h 118"/>
                    <a:gd name="T26" fmla="*/ 2 w 119"/>
                    <a:gd name="T27" fmla="*/ 62 h 118"/>
                    <a:gd name="T28" fmla="*/ 14 w 119"/>
                    <a:gd name="T29" fmla="*/ 84 h 118"/>
                    <a:gd name="T30" fmla="*/ 36 w 119"/>
                    <a:gd name="T31" fmla="*/ 99 h 118"/>
                    <a:gd name="T32" fmla="*/ 59 w 119"/>
                    <a:gd name="T33" fmla="*/ 102 h 118"/>
                    <a:gd name="T34" fmla="*/ 77 w 119"/>
                    <a:gd name="T35" fmla="*/ 97 h 118"/>
                    <a:gd name="T36" fmla="*/ 95 w 119"/>
                    <a:gd name="T37" fmla="*/ 86 h 118"/>
                    <a:gd name="T38" fmla="*/ 102 w 119"/>
                    <a:gd name="T39" fmla="*/ 68 h 118"/>
                    <a:gd name="T40" fmla="*/ 102 w 119"/>
                    <a:gd name="T41" fmla="*/ 47 h 118"/>
                    <a:gd name="T42" fmla="*/ 93 w 119"/>
                    <a:gd name="T43" fmla="*/ 29 h 118"/>
                    <a:gd name="T44" fmla="*/ 77 w 119"/>
                    <a:gd name="T45" fmla="*/ 15 h 118"/>
                    <a:gd name="T46" fmla="*/ 62 w 119"/>
                    <a:gd name="T47" fmla="*/ 11 h 118"/>
                    <a:gd name="T48" fmla="*/ 41 w 119"/>
                    <a:gd name="T49" fmla="*/ 3 h 118"/>
                    <a:gd name="T50" fmla="*/ 57 w 119"/>
                    <a:gd name="T51" fmla="*/ 0 h 11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119"/>
                    <a:gd name="T79" fmla="*/ 0 h 118"/>
                    <a:gd name="T80" fmla="*/ 119 w 119"/>
                    <a:gd name="T81" fmla="*/ 118 h 118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119" h="118">
                      <a:moveTo>
                        <a:pt x="57" y="0"/>
                      </a:moveTo>
                      <a:lnTo>
                        <a:pt x="84" y="2"/>
                      </a:lnTo>
                      <a:lnTo>
                        <a:pt x="105" y="12"/>
                      </a:lnTo>
                      <a:lnTo>
                        <a:pt x="114" y="27"/>
                      </a:lnTo>
                      <a:lnTo>
                        <a:pt x="119" y="50"/>
                      </a:lnTo>
                      <a:lnTo>
                        <a:pt x="116" y="72"/>
                      </a:lnTo>
                      <a:lnTo>
                        <a:pt x="110" y="90"/>
                      </a:lnTo>
                      <a:lnTo>
                        <a:pt x="98" y="106"/>
                      </a:lnTo>
                      <a:lnTo>
                        <a:pt x="78" y="115"/>
                      </a:lnTo>
                      <a:lnTo>
                        <a:pt x="50" y="118"/>
                      </a:lnTo>
                      <a:lnTo>
                        <a:pt x="29" y="114"/>
                      </a:lnTo>
                      <a:lnTo>
                        <a:pt x="11" y="106"/>
                      </a:lnTo>
                      <a:lnTo>
                        <a:pt x="0" y="94"/>
                      </a:lnTo>
                      <a:lnTo>
                        <a:pt x="2" y="62"/>
                      </a:lnTo>
                      <a:lnTo>
                        <a:pt x="14" y="84"/>
                      </a:lnTo>
                      <a:lnTo>
                        <a:pt x="36" y="99"/>
                      </a:lnTo>
                      <a:lnTo>
                        <a:pt x="59" y="102"/>
                      </a:lnTo>
                      <a:lnTo>
                        <a:pt x="77" y="97"/>
                      </a:lnTo>
                      <a:lnTo>
                        <a:pt x="95" y="86"/>
                      </a:lnTo>
                      <a:lnTo>
                        <a:pt x="102" y="68"/>
                      </a:lnTo>
                      <a:lnTo>
                        <a:pt x="102" y="47"/>
                      </a:lnTo>
                      <a:lnTo>
                        <a:pt x="93" y="29"/>
                      </a:lnTo>
                      <a:lnTo>
                        <a:pt x="77" y="15"/>
                      </a:lnTo>
                      <a:lnTo>
                        <a:pt x="62" y="11"/>
                      </a:lnTo>
                      <a:lnTo>
                        <a:pt x="41" y="3"/>
                      </a:lnTo>
                      <a:lnTo>
                        <a:pt x="5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75818" name="Freeform 30"/>
                <p:cNvSpPr>
                  <a:spLocks/>
                </p:cNvSpPr>
                <p:nvPr/>
              </p:nvSpPr>
              <p:spPr bwMode="auto">
                <a:xfrm>
                  <a:off x="4932" y="3031"/>
                  <a:ext cx="110" cy="111"/>
                </a:xfrm>
                <a:custGeom>
                  <a:avLst/>
                  <a:gdLst>
                    <a:gd name="T0" fmla="*/ 92 w 110"/>
                    <a:gd name="T1" fmla="*/ 8 h 111"/>
                    <a:gd name="T2" fmla="*/ 77 w 110"/>
                    <a:gd name="T3" fmla="*/ 0 h 111"/>
                    <a:gd name="T4" fmla="*/ 53 w 110"/>
                    <a:gd name="T5" fmla="*/ 0 h 111"/>
                    <a:gd name="T6" fmla="*/ 38 w 110"/>
                    <a:gd name="T7" fmla="*/ 3 h 111"/>
                    <a:gd name="T8" fmla="*/ 20 w 110"/>
                    <a:gd name="T9" fmla="*/ 15 h 111"/>
                    <a:gd name="T10" fmla="*/ 11 w 110"/>
                    <a:gd name="T11" fmla="*/ 30 h 111"/>
                    <a:gd name="T12" fmla="*/ 3 w 110"/>
                    <a:gd name="T13" fmla="*/ 50 h 111"/>
                    <a:gd name="T14" fmla="*/ 0 w 110"/>
                    <a:gd name="T15" fmla="*/ 68 h 111"/>
                    <a:gd name="T16" fmla="*/ 3 w 110"/>
                    <a:gd name="T17" fmla="*/ 87 h 111"/>
                    <a:gd name="T18" fmla="*/ 14 w 110"/>
                    <a:gd name="T19" fmla="*/ 99 h 111"/>
                    <a:gd name="T20" fmla="*/ 39 w 110"/>
                    <a:gd name="T21" fmla="*/ 111 h 111"/>
                    <a:gd name="T22" fmla="*/ 24 w 110"/>
                    <a:gd name="T23" fmla="*/ 87 h 111"/>
                    <a:gd name="T24" fmla="*/ 20 w 110"/>
                    <a:gd name="T25" fmla="*/ 62 h 111"/>
                    <a:gd name="T26" fmla="*/ 24 w 110"/>
                    <a:gd name="T27" fmla="*/ 41 h 111"/>
                    <a:gd name="T28" fmla="*/ 32 w 110"/>
                    <a:gd name="T29" fmla="*/ 27 h 111"/>
                    <a:gd name="T30" fmla="*/ 47 w 110"/>
                    <a:gd name="T31" fmla="*/ 17 h 111"/>
                    <a:gd name="T32" fmla="*/ 60 w 110"/>
                    <a:gd name="T33" fmla="*/ 14 h 111"/>
                    <a:gd name="T34" fmla="*/ 84 w 110"/>
                    <a:gd name="T35" fmla="*/ 18 h 111"/>
                    <a:gd name="T36" fmla="*/ 110 w 110"/>
                    <a:gd name="T37" fmla="*/ 30 h 111"/>
                    <a:gd name="T38" fmla="*/ 92 w 110"/>
                    <a:gd name="T39" fmla="*/ 8 h 111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0"/>
                    <a:gd name="T61" fmla="*/ 0 h 111"/>
                    <a:gd name="T62" fmla="*/ 110 w 110"/>
                    <a:gd name="T63" fmla="*/ 111 h 111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0" h="111">
                      <a:moveTo>
                        <a:pt x="92" y="8"/>
                      </a:moveTo>
                      <a:lnTo>
                        <a:pt x="77" y="0"/>
                      </a:lnTo>
                      <a:lnTo>
                        <a:pt x="53" y="0"/>
                      </a:lnTo>
                      <a:lnTo>
                        <a:pt x="38" y="3"/>
                      </a:lnTo>
                      <a:lnTo>
                        <a:pt x="20" y="15"/>
                      </a:lnTo>
                      <a:lnTo>
                        <a:pt x="11" y="30"/>
                      </a:lnTo>
                      <a:lnTo>
                        <a:pt x="3" y="50"/>
                      </a:lnTo>
                      <a:lnTo>
                        <a:pt x="0" y="68"/>
                      </a:lnTo>
                      <a:lnTo>
                        <a:pt x="3" y="87"/>
                      </a:lnTo>
                      <a:lnTo>
                        <a:pt x="14" y="99"/>
                      </a:lnTo>
                      <a:lnTo>
                        <a:pt x="39" y="111"/>
                      </a:lnTo>
                      <a:lnTo>
                        <a:pt x="24" y="87"/>
                      </a:lnTo>
                      <a:lnTo>
                        <a:pt x="20" y="62"/>
                      </a:lnTo>
                      <a:lnTo>
                        <a:pt x="24" y="41"/>
                      </a:lnTo>
                      <a:lnTo>
                        <a:pt x="32" y="27"/>
                      </a:lnTo>
                      <a:lnTo>
                        <a:pt x="47" y="17"/>
                      </a:lnTo>
                      <a:lnTo>
                        <a:pt x="60" y="14"/>
                      </a:lnTo>
                      <a:lnTo>
                        <a:pt x="84" y="18"/>
                      </a:lnTo>
                      <a:lnTo>
                        <a:pt x="110" y="30"/>
                      </a:lnTo>
                      <a:lnTo>
                        <a:pt x="92" y="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75816" name="Freeform 31"/>
              <p:cNvSpPr>
                <a:spLocks/>
              </p:cNvSpPr>
              <p:nvPr/>
            </p:nvSpPr>
            <p:spPr bwMode="auto">
              <a:xfrm>
                <a:off x="5338" y="3259"/>
                <a:ext cx="230" cy="654"/>
              </a:xfrm>
              <a:custGeom>
                <a:avLst/>
                <a:gdLst>
                  <a:gd name="T0" fmla="*/ 62 w 230"/>
                  <a:gd name="T1" fmla="*/ 0 h 654"/>
                  <a:gd name="T2" fmla="*/ 89 w 230"/>
                  <a:gd name="T3" fmla="*/ 113 h 654"/>
                  <a:gd name="T4" fmla="*/ 111 w 230"/>
                  <a:gd name="T5" fmla="*/ 212 h 654"/>
                  <a:gd name="T6" fmla="*/ 137 w 230"/>
                  <a:gd name="T7" fmla="*/ 318 h 654"/>
                  <a:gd name="T8" fmla="*/ 171 w 230"/>
                  <a:gd name="T9" fmla="*/ 429 h 654"/>
                  <a:gd name="T10" fmla="*/ 207 w 230"/>
                  <a:gd name="T11" fmla="*/ 543 h 654"/>
                  <a:gd name="T12" fmla="*/ 230 w 230"/>
                  <a:gd name="T13" fmla="*/ 613 h 654"/>
                  <a:gd name="T14" fmla="*/ 230 w 230"/>
                  <a:gd name="T15" fmla="*/ 628 h 654"/>
                  <a:gd name="T16" fmla="*/ 216 w 230"/>
                  <a:gd name="T17" fmla="*/ 645 h 654"/>
                  <a:gd name="T18" fmla="*/ 192 w 230"/>
                  <a:gd name="T19" fmla="*/ 654 h 654"/>
                  <a:gd name="T20" fmla="*/ 159 w 230"/>
                  <a:gd name="T21" fmla="*/ 654 h 654"/>
                  <a:gd name="T22" fmla="*/ 140 w 230"/>
                  <a:gd name="T23" fmla="*/ 640 h 654"/>
                  <a:gd name="T24" fmla="*/ 128 w 230"/>
                  <a:gd name="T25" fmla="*/ 613 h 654"/>
                  <a:gd name="T26" fmla="*/ 89 w 230"/>
                  <a:gd name="T27" fmla="*/ 459 h 654"/>
                  <a:gd name="T28" fmla="*/ 59 w 230"/>
                  <a:gd name="T29" fmla="*/ 351 h 654"/>
                  <a:gd name="T30" fmla="*/ 32 w 230"/>
                  <a:gd name="T31" fmla="*/ 240 h 654"/>
                  <a:gd name="T32" fmla="*/ 0 w 230"/>
                  <a:gd name="T33" fmla="*/ 120 h 654"/>
                  <a:gd name="T34" fmla="*/ 15 w 230"/>
                  <a:gd name="T35" fmla="*/ 96 h 654"/>
                  <a:gd name="T36" fmla="*/ 44 w 230"/>
                  <a:gd name="T37" fmla="*/ 219 h 654"/>
                  <a:gd name="T38" fmla="*/ 68 w 230"/>
                  <a:gd name="T39" fmla="*/ 314 h 654"/>
                  <a:gd name="T40" fmla="*/ 99 w 230"/>
                  <a:gd name="T41" fmla="*/ 435 h 654"/>
                  <a:gd name="T42" fmla="*/ 123 w 230"/>
                  <a:gd name="T43" fmla="*/ 529 h 654"/>
                  <a:gd name="T44" fmla="*/ 147 w 230"/>
                  <a:gd name="T45" fmla="*/ 618 h 654"/>
                  <a:gd name="T46" fmla="*/ 162 w 230"/>
                  <a:gd name="T47" fmla="*/ 631 h 654"/>
                  <a:gd name="T48" fmla="*/ 182 w 230"/>
                  <a:gd name="T49" fmla="*/ 639 h 654"/>
                  <a:gd name="T50" fmla="*/ 198 w 230"/>
                  <a:gd name="T51" fmla="*/ 633 h 654"/>
                  <a:gd name="T52" fmla="*/ 213 w 230"/>
                  <a:gd name="T53" fmla="*/ 616 h 654"/>
                  <a:gd name="T54" fmla="*/ 188 w 230"/>
                  <a:gd name="T55" fmla="*/ 543 h 654"/>
                  <a:gd name="T56" fmla="*/ 159 w 230"/>
                  <a:gd name="T57" fmla="*/ 454 h 654"/>
                  <a:gd name="T58" fmla="*/ 131 w 230"/>
                  <a:gd name="T59" fmla="*/ 357 h 654"/>
                  <a:gd name="T60" fmla="*/ 102 w 230"/>
                  <a:gd name="T61" fmla="*/ 248 h 654"/>
                  <a:gd name="T62" fmla="*/ 78 w 230"/>
                  <a:gd name="T63" fmla="*/ 135 h 654"/>
                  <a:gd name="T64" fmla="*/ 48 w 230"/>
                  <a:gd name="T65" fmla="*/ 21 h 654"/>
                  <a:gd name="T66" fmla="*/ 62 w 230"/>
                  <a:gd name="T67" fmla="*/ 0 h 6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0"/>
                  <a:gd name="T103" fmla="*/ 0 h 654"/>
                  <a:gd name="T104" fmla="*/ 230 w 230"/>
                  <a:gd name="T105" fmla="*/ 654 h 6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0" h="654">
                    <a:moveTo>
                      <a:pt x="62" y="0"/>
                    </a:moveTo>
                    <a:lnTo>
                      <a:pt x="89" y="113"/>
                    </a:lnTo>
                    <a:lnTo>
                      <a:pt x="111" y="212"/>
                    </a:lnTo>
                    <a:lnTo>
                      <a:pt x="137" y="318"/>
                    </a:lnTo>
                    <a:lnTo>
                      <a:pt x="171" y="429"/>
                    </a:lnTo>
                    <a:lnTo>
                      <a:pt x="207" y="543"/>
                    </a:lnTo>
                    <a:lnTo>
                      <a:pt x="230" y="613"/>
                    </a:lnTo>
                    <a:lnTo>
                      <a:pt x="230" y="628"/>
                    </a:lnTo>
                    <a:lnTo>
                      <a:pt x="216" y="645"/>
                    </a:lnTo>
                    <a:lnTo>
                      <a:pt x="192" y="654"/>
                    </a:lnTo>
                    <a:lnTo>
                      <a:pt x="159" y="654"/>
                    </a:lnTo>
                    <a:lnTo>
                      <a:pt x="140" y="640"/>
                    </a:lnTo>
                    <a:lnTo>
                      <a:pt x="128" y="613"/>
                    </a:lnTo>
                    <a:lnTo>
                      <a:pt x="89" y="459"/>
                    </a:lnTo>
                    <a:lnTo>
                      <a:pt x="59" y="351"/>
                    </a:lnTo>
                    <a:lnTo>
                      <a:pt x="32" y="240"/>
                    </a:lnTo>
                    <a:lnTo>
                      <a:pt x="0" y="120"/>
                    </a:lnTo>
                    <a:lnTo>
                      <a:pt x="15" y="96"/>
                    </a:lnTo>
                    <a:lnTo>
                      <a:pt x="44" y="219"/>
                    </a:lnTo>
                    <a:lnTo>
                      <a:pt x="68" y="314"/>
                    </a:lnTo>
                    <a:lnTo>
                      <a:pt x="99" y="435"/>
                    </a:lnTo>
                    <a:lnTo>
                      <a:pt x="123" y="529"/>
                    </a:lnTo>
                    <a:lnTo>
                      <a:pt x="147" y="618"/>
                    </a:lnTo>
                    <a:lnTo>
                      <a:pt x="162" y="631"/>
                    </a:lnTo>
                    <a:lnTo>
                      <a:pt x="182" y="639"/>
                    </a:lnTo>
                    <a:lnTo>
                      <a:pt x="198" y="633"/>
                    </a:lnTo>
                    <a:lnTo>
                      <a:pt x="213" y="616"/>
                    </a:lnTo>
                    <a:lnTo>
                      <a:pt x="188" y="543"/>
                    </a:lnTo>
                    <a:lnTo>
                      <a:pt x="159" y="454"/>
                    </a:lnTo>
                    <a:lnTo>
                      <a:pt x="131" y="357"/>
                    </a:lnTo>
                    <a:lnTo>
                      <a:pt x="102" y="248"/>
                    </a:lnTo>
                    <a:lnTo>
                      <a:pt x="78" y="135"/>
                    </a:lnTo>
                    <a:lnTo>
                      <a:pt x="48" y="2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5796" name="Group 32"/>
            <p:cNvGrpSpPr>
              <a:grpSpLocks/>
            </p:cNvGrpSpPr>
            <p:nvPr/>
          </p:nvGrpSpPr>
          <p:grpSpPr bwMode="auto">
            <a:xfrm>
              <a:off x="4297" y="2759"/>
              <a:ext cx="699" cy="360"/>
              <a:chOff x="4297" y="2759"/>
              <a:chExt cx="699" cy="360"/>
            </a:xfrm>
          </p:grpSpPr>
          <p:sp>
            <p:nvSpPr>
              <p:cNvPr id="75801" name="Freeform 33"/>
              <p:cNvSpPr>
                <a:spLocks/>
              </p:cNvSpPr>
              <p:nvPr/>
            </p:nvSpPr>
            <p:spPr bwMode="auto">
              <a:xfrm>
                <a:off x="4320" y="2767"/>
                <a:ext cx="174" cy="145"/>
              </a:xfrm>
              <a:custGeom>
                <a:avLst/>
                <a:gdLst>
                  <a:gd name="T0" fmla="*/ 169 w 174"/>
                  <a:gd name="T1" fmla="*/ 114 h 145"/>
                  <a:gd name="T2" fmla="*/ 174 w 174"/>
                  <a:gd name="T3" fmla="*/ 60 h 145"/>
                  <a:gd name="T4" fmla="*/ 30 w 174"/>
                  <a:gd name="T5" fmla="*/ 0 h 145"/>
                  <a:gd name="T6" fmla="*/ 28 w 174"/>
                  <a:gd name="T7" fmla="*/ 54 h 145"/>
                  <a:gd name="T8" fmla="*/ 24 w 174"/>
                  <a:gd name="T9" fmla="*/ 54 h 145"/>
                  <a:gd name="T10" fmla="*/ 0 w 174"/>
                  <a:gd name="T11" fmla="*/ 100 h 145"/>
                  <a:gd name="T12" fmla="*/ 112 w 174"/>
                  <a:gd name="T13" fmla="*/ 145 h 145"/>
                  <a:gd name="T14" fmla="*/ 169 w 174"/>
                  <a:gd name="T15" fmla="*/ 114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4"/>
                  <a:gd name="T25" fmla="*/ 0 h 145"/>
                  <a:gd name="T26" fmla="*/ 174 w 17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4" h="145">
                    <a:moveTo>
                      <a:pt x="169" y="114"/>
                    </a:moveTo>
                    <a:lnTo>
                      <a:pt x="174" y="60"/>
                    </a:lnTo>
                    <a:lnTo>
                      <a:pt x="30" y="0"/>
                    </a:lnTo>
                    <a:lnTo>
                      <a:pt x="28" y="54"/>
                    </a:lnTo>
                    <a:lnTo>
                      <a:pt x="24" y="54"/>
                    </a:lnTo>
                    <a:lnTo>
                      <a:pt x="0" y="100"/>
                    </a:lnTo>
                    <a:lnTo>
                      <a:pt x="112" y="145"/>
                    </a:lnTo>
                    <a:lnTo>
                      <a:pt x="169" y="114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2" name="Freeform 34"/>
              <p:cNvSpPr>
                <a:spLocks/>
              </p:cNvSpPr>
              <p:nvPr/>
            </p:nvSpPr>
            <p:spPr bwMode="auto">
              <a:xfrm>
                <a:off x="4297" y="2764"/>
                <a:ext cx="63" cy="106"/>
              </a:xfrm>
              <a:custGeom>
                <a:avLst/>
                <a:gdLst>
                  <a:gd name="T0" fmla="*/ 51 w 63"/>
                  <a:gd name="T1" fmla="*/ 0 h 106"/>
                  <a:gd name="T2" fmla="*/ 44 w 63"/>
                  <a:gd name="T3" fmla="*/ 49 h 106"/>
                  <a:gd name="T4" fmla="*/ 6 w 63"/>
                  <a:gd name="T5" fmla="*/ 31 h 106"/>
                  <a:gd name="T6" fmla="*/ 0 w 63"/>
                  <a:gd name="T7" fmla="*/ 40 h 106"/>
                  <a:gd name="T8" fmla="*/ 36 w 63"/>
                  <a:gd name="T9" fmla="*/ 63 h 106"/>
                  <a:gd name="T10" fmla="*/ 15 w 63"/>
                  <a:gd name="T11" fmla="*/ 106 h 106"/>
                  <a:gd name="T12" fmla="*/ 33 w 63"/>
                  <a:gd name="T13" fmla="*/ 105 h 106"/>
                  <a:gd name="T14" fmla="*/ 56 w 63"/>
                  <a:gd name="T15" fmla="*/ 57 h 106"/>
                  <a:gd name="T16" fmla="*/ 63 w 63"/>
                  <a:gd name="T17" fmla="*/ 9 h 106"/>
                  <a:gd name="T18" fmla="*/ 51 w 63"/>
                  <a:gd name="T19" fmla="*/ 0 h 1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3"/>
                  <a:gd name="T31" fmla="*/ 0 h 106"/>
                  <a:gd name="T32" fmla="*/ 63 w 63"/>
                  <a:gd name="T33" fmla="*/ 106 h 1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3" h="106">
                    <a:moveTo>
                      <a:pt x="51" y="0"/>
                    </a:moveTo>
                    <a:lnTo>
                      <a:pt x="44" y="49"/>
                    </a:lnTo>
                    <a:lnTo>
                      <a:pt x="6" y="31"/>
                    </a:lnTo>
                    <a:lnTo>
                      <a:pt x="0" y="40"/>
                    </a:lnTo>
                    <a:lnTo>
                      <a:pt x="36" y="63"/>
                    </a:lnTo>
                    <a:lnTo>
                      <a:pt x="15" y="106"/>
                    </a:lnTo>
                    <a:lnTo>
                      <a:pt x="33" y="105"/>
                    </a:lnTo>
                    <a:lnTo>
                      <a:pt x="56" y="57"/>
                    </a:lnTo>
                    <a:lnTo>
                      <a:pt x="63" y="9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3" name="Freeform 35"/>
              <p:cNvSpPr>
                <a:spLocks/>
              </p:cNvSpPr>
              <p:nvPr/>
            </p:nvSpPr>
            <p:spPr bwMode="auto">
              <a:xfrm>
                <a:off x="4309" y="2759"/>
                <a:ext cx="687" cy="360"/>
              </a:xfrm>
              <a:custGeom>
                <a:avLst/>
                <a:gdLst>
                  <a:gd name="T0" fmla="*/ 246 w 687"/>
                  <a:gd name="T1" fmla="*/ 140 h 360"/>
                  <a:gd name="T2" fmla="*/ 676 w 687"/>
                  <a:gd name="T3" fmla="*/ 330 h 360"/>
                  <a:gd name="T4" fmla="*/ 687 w 687"/>
                  <a:gd name="T5" fmla="*/ 332 h 360"/>
                  <a:gd name="T6" fmla="*/ 684 w 687"/>
                  <a:gd name="T7" fmla="*/ 347 h 360"/>
                  <a:gd name="T8" fmla="*/ 672 w 687"/>
                  <a:gd name="T9" fmla="*/ 360 h 360"/>
                  <a:gd name="T10" fmla="*/ 658 w 687"/>
                  <a:gd name="T11" fmla="*/ 360 h 360"/>
                  <a:gd name="T12" fmla="*/ 654 w 687"/>
                  <a:gd name="T13" fmla="*/ 353 h 360"/>
                  <a:gd name="T14" fmla="*/ 171 w 687"/>
                  <a:gd name="T15" fmla="*/ 134 h 360"/>
                  <a:gd name="T16" fmla="*/ 129 w 687"/>
                  <a:gd name="T17" fmla="*/ 162 h 360"/>
                  <a:gd name="T18" fmla="*/ 0 w 687"/>
                  <a:gd name="T19" fmla="*/ 110 h 360"/>
                  <a:gd name="T20" fmla="*/ 15 w 687"/>
                  <a:gd name="T21" fmla="*/ 101 h 360"/>
                  <a:gd name="T22" fmla="*/ 123 w 687"/>
                  <a:gd name="T23" fmla="*/ 146 h 360"/>
                  <a:gd name="T24" fmla="*/ 167 w 687"/>
                  <a:gd name="T25" fmla="*/ 120 h 360"/>
                  <a:gd name="T26" fmla="*/ 48 w 687"/>
                  <a:gd name="T27" fmla="*/ 66 h 360"/>
                  <a:gd name="T28" fmla="*/ 174 w 687"/>
                  <a:gd name="T29" fmla="*/ 111 h 360"/>
                  <a:gd name="T30" fmla="*/ 176 w 687"/>
                  <a:gd name="T31" fmla="*/ 72 h 360"/>
                  <a:gd name="T32" fmla="*/ 48 w 687"/>
                  <a:gd name="T33" fmla="*/ 18 h 360"/>
                  <a:gd name="T34" fmla="*/ 39 w 687"/>
                  <a:gd name="T35" fmla="*/ 0 h 360"/>
                  <a:gd name="T36" fmla="*/ 192 w 687"/>
                  <a:gd name="T37" fmla="*/ 65 h 360"/>
                  <a:gd name="T38" fmla="*/ 191 w 687"/>
                  <a:gd name="T39" fmla="*/ 113 h 360"/>
                  <a:gd name="T40" fmla="*/ 246 w 687"/>
                  <a:gd name="T41" fmla="*/ 140 h 36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87"/>
                  <a:gd name="T64" fmla="*/ 0 h 360"/>
                  <a:gd name="T65" fmla="*/ 687 w 687"/>
                  <a:gd name="T66" fmla="*/ 360 h 36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87" h="360">
                    <a:moveTo>
                      <a:pt x="246" y="140"/>
                    </a:moveTo>
                    <a:lnTo>
                      <a:pt x="676" y="330"/>
                    </a:lnTo>
                    <a:lnTo>
                      <a:pt x="687" y="332"/>
                    </a:lnTo>
                    <a:lnTo>
                      <a:pt x="684" y="347"/>
                    </a:lnTo>
                    <a:lnTo>
                      <a:pt x="672" y="360"/>
                    </a:lnTo>
                    <a:lnTo>
                      <a:pt x="658" y="360"/>
                    </a:lnTo>
                    <a:lnTo>
                      <a:pt x="654" y="353"/>
                    </a:lnTo>
                    <a:lnTo>
                      <a:pt x="171" y="134"/>
                    </a:lnTo>
                    <a:lnTo>
                      <a:pt x="129" y="162"/>
                    </a:lnTo>
                    <a:lnTo>
                      <a:pt x="0" y="110"/>
                    </a:lnTo>
                    <a:lnTo>
                      <a:pt x="15" y="101"/>
                    </a:lnTo>
                    <a:lnTo>
                      <a:pt x="123" y="146"/>
                    </a:lnTo>
                    <a:lnTo>
                      <a:pt x="167" y="120"/>
                    </a:lnTo>
                    <a:lnTo>
                      <a:pt x="48" y="66"/>
                    </a:lnTo>
                    <a:lnTo>
                      <a:pt x="174" y="111"/>
                    </a:lnTo>
                    <a:lnTo>
                      <a:pt x="176" y="72"/>
                    </a:lnTo>
                    <a:lnTo>
                      <a:pt x="48" y="18"/>
                    </a:lnTo>
                    <a:lnTo>
                      <a:pt x="39" y="0"/>
                    </a:lnTo>
                    <a:lnTo>
                      <a:pt x="192" y="65"/>
                    </a:lnTo>
                    <a:lnTo>
                      <a:pt x="191" y="113"/>
                    </a:lnTo>
                    <a:lnTo>
                      <a:pt x="246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75797" name="Group 36"/>
            <p:cNvGrpSpPr>
              <a:grpSpLocks/>
            </p:cNvGrpSpPr>
            <p:nvPr/>
          </p:nvGrpSpPr>
          <p:grpSpPr bwMode="auto">
            <a:xfrm>
              <a:off x="4595" y="2256"/>
              <a:ext cx="493" cy="522"/>
              <a:chOff x="4595" y="2256"/>
              <a:chExt cx="493" cy="522"/>
            </a:xfrm>
          </p:grpSpPr>
          <p:sp>
            <p:nvSpPr>
              <p:cNvPr id="75798" name="Freeform 37"/>
              <p:cNvSpPr>
                <a:spLocks/>
              </p:cNvSpPr>
              <p:nvPr/>
            </p:nvSpPr>
            <p:spPr bwMode="auto">
              <a:xfrm>
                <a:off x="4606" y="2264"/>
                <a:ext cx="177" cy="166"/>
              </a:xfrm>
              <a:custGeom>
                <a:avLst/>
                <a:gdLst>
                  <a:gd name="T0" fmla="*/ 150 w 177"/>
                  <a:gd name="T1" fmla="*/ 159 h 166"/>
                  <a:gd name="T2" fmla="*/ 177 w 177"/>
                  <a:gd name="T3" fmla="*/ 112 h 166"/>
                  <a:gd name="T4" fmla="*/ 67 w 177"/>
                  <a:gd name="T5" fmla="*/ 0 h 166"/>
                  <a:gd name="T6" fmla="*/ 44 w 177"/>
                  <a:gd name="T7" fmla="*/ 49 h 166"/>
                  <a:gd name="T8" fmla="*/ 40 w 177"/>
                  <a:gd name="T9" fmla="*/ 47 h 166"/>
                  <a:gd name="T10" fmla="*/ 0 w 177"/>
                  <a:gd name="T11" fmla="*/ 80 h 166"/>
                  <a:gd name="T12" fmla="*/ 86 w 177"/>
                  <a:gd name="T13" fmla="*/ 166 h 166"/>
                  <a:gd name="T14" fmla="*/ 150 w 177"/>
                  <a:gd name="T15" fmla="*/ 159 h 1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77"/>
                  <a:gd name="T25" fmla="*/ 0 h 166"/>
                  <a:gd name="T26" fmla="*/ 177 w 177"/>
                  <a:gd name="T27" fmla="*/ 166 h 1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77" h="166">
                    <a:moveTo>
                      <a:pt x="150" y="159"/>
                    </a:moveTo>
                    <a:lnTo>
                      <a:pt x="177" y="112"/>
                    </a:lnTo>
                    <a:lnTo>
                      <a:pt x="67" y="0"/>
                    </a:lnTo>
                    <a:lnTo>
                      <a:pt x="44" y="49"/>
                    </a:lnTo>
                    <a:lnTo>
                      <a:pt x="40" y="47"/>
                    </a:lnTo>
                    <a:lnTo>
                      <a:pt x="0" y="80"/>
                    </a:lnTo>
                    <a:lnTo>
                      <a:pt x="86" y="166"/>
                    </a:lnTo>
                    <a:lnTo>
                      <a:pt x="150" y="15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799" name="Freeform 38"/>
              <p:cNvSpPr>
                <a:spLocks/>
              </p:cNvSpPr>
              <p:nvPr/>
            </p:nvSpPr>
            <p:spPr bwMode="auto">
              <a:xfrm>
                <a:off x="4598" y="2260"/>
                <a:ext cx="82" cy="90"/>
              </a:xfrm>
              <a:custGeom>
                <a:avLst/>
                <a:gdLst>
                  <a:gd name="T0" fmla="*/ 74 w 82"/>
                  <a:gd name="T1" fmla="*/ 0 h 90"/>
                  <a:gd name="T2" fmla="*/ 48 w 82"/>
                  <a:gd name="T3" fmla="*/ 43 h 90"/>
                  <a:gd name="T4" fmla="*/ 21 w 82"/>
                  <a:gd name="T5" fmla="*/ 11 h 90"/>
                  <a:gd name="T6" fmla="*/ 11 w 82"/>
                  <a:gd name="T7" fmla="*/ 17 h 90"/>
                  <a:gd name="T8" fmla="*/ 36 w 82"/>
                  <a:gd name="T9" fmla="*/ 53 h 90"/>
                  <a:gd name="T10" fmla="*/ 0 w 82"/>
                  <a:gd name="T11" fmla="*/ 84 h 90"/>
                  <a:gd name="T12" fmla="*/ 16 w 82"/>
                  <a:gd name="T13" fmla="*/ 90 h 90"/>
                  <a:gd name="T14" fmla="*/ 56 w 82"/>
                  <a:gd name="T15" fmla="*/ 55 h 90"/>
                  <a:gd name="T16" fmla="*/ 82 w 82"/>
                  <a:gd name="T17" fmla="*/ 13 h 90"/>
                  <a:gd name="T18" fmla="*/ 74 w 82"/>
                  <a:gd name="T19" fmla="*/ 0 h 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2"/>
                  <a:gd name="T31" fmla="*/ 0 h 90"/>
                  <a:gd name="T32" fmla="*/ 82 w 82"/>
                  <a:gd name="T33" fmla="*/ 90 h 9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2" h="90">
                    <a:moveTo>
                      <a:pt x="74" y="0"/>
                    </a:moveTo>
                    <a:lnTo>
                      <a:pt x="48" y="43"/>
                    </a:lnTo>
                    <a:lnTo>
                      <a:pt x="21" y="11"/>
                    </a:lnTo>
                    <a:lnTo>
                      <a:pt x="11" y="17"/>
                    </a:lnTo>
                    <a:lnTo>
                      <a:pt x="36" y="53"/>
                    </a:lnTo>
                    <a:lnTo>
                      <a:pt x="0" y="84"/>
                    </a:lnTo>
                    <a:lnTo>
                      <a:pt x="16" y="90"/>
                    </a:lnTo>
                    <a:lnTo>
                      <a:pt x="56" y="55"/>
                    </a:lnTo>
                    <a:lnTo>
                      <a:pt x="82" y="13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800" name="Freeform 39"/>
              <p:cNvSpPr>
                <a:spLocks/>
              </p:cNvSpPr>
              <p:nvPr/>
            </p:nvSpPr>
            <p:spPr bwMode="auto">
              <a:xfrm>
                <a:off x="4595" y="2256"/>
                <a:ext cx="493" cy="522"/>
              </a:xfrm>
              <a:custGeom>
                <a:avLst/>
                <a:gdLst>
                  <a:gd name="T0" fmla="*/ 216 w 493"/>
                  <a:gd name="T1" fmla="*/ 210 h 522"/>
                  <a:gd name="T2" fmla="*/ 488 w 493"/>
                  <a:gd name="T3" fmla="*/ 498 h 522"/>
                  <a:gd name="T4" fmla="*/ 493 w 493"/>
                  <a:gd name="T5" fmla="*/ 507 h 522"/>
                  <a:gd name="T6" fmla="*/ 493 w 493"/>
                  <a:gd name="T7" fmla="*/ 515 h 522"/>
                  <a:gd name="T8" fmla="*/ 485 w 493"/>
                  <a:gd name="T9" fmla="*/ 522 h 522"/>
                  <a:gd name="T10" fmla="*/ 473 w 493"/>
                  <a:gd name="T11" fmla="*/ 521 h 522"/>
                  <a:gd name="T12" fmla="*/ 461 w 493"/>
                  <a:gd name="T13" fmla="*/ 515 h 522"/>
                  <a:gd name="T14" fmla="*/ 148 w 493"/>
                  <a:gd name="T15" fmla="*/ 175 h 522"/>
                  <a:gd name="T16" fmla="*/ 99 w 493"/>
                  <a:gd name="T17" fmla="*/ 184 h 522"/>
                  <a:gd name="T18" fmla="*/ 0 w 493"/>
                  <a:gd name="T19" fmla="*/ 86 h 522"/>
                  <a:gd name="T20" fmla="*/ 17 w 493"/>
                  <a:gd name="T21" fmla="*/ 83 h 522"/>
                  <a:gd name="T22" fmla="*/ 99 w 493"/>
                  <a:gd name="T23" fmla="*/ 167 h 522"/>
                  <a:gd name="T24" fmla="*/ 150 w 493"/>
                  <a:gd name="T25" fmla="*/ 160 h 522"/>
                  <a:gd name="T26" fmla="*/ 62 w 493"/>
                  <a:gd name="T27" fmla="*/ 64 h 522"/>
                  <a:gd name="T28" fmla="*/ 160 w 493"/>
                  <a:gd name="T29" fmla="*/ 155 h 522"/>
                  <a:gd name="T30" fmla="*/ 178 w 493"/>
                  <a:gd name="T31" fmla="*/ 120 h 522"/>
                  <a:gd name="T32" fmla="*/ 80 w 493"/>
                  <a:gd name="T33" fmla="*/ 20 h 522"/>
                  <a:gd name="T34" fmla="*/ 79 w 493"/>
                  <a:gd name="T35" fmla="*/ 0 h 522"/>
                  <a:gd name="T36" fmla="*/ 195 w 493"/>
                  <a:gd name="T37" fmla="*/ 119 h 522"/>
                  <a:gd name="T38" fmla="*/ 176 w 493"/>
                  <a:gd name="T39" fmla="*/ 163 h 522"/>
                  <a:gd name="T40" fmla="*/ 216 w 493"/>
                  <a:gd name="T41" fmla="*/ 210 h 5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93"/>
                  <a:gd name="T64" fmla="*/ 0 h 522"/>
                  <a:gd name="T65" fmla="*/ 493 w 493"/>
                  <a:gd name="T66" fmla="*/ 522 h 5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93" h="522">
                    <a:moveTo>
                      <a:pt x="216" y="210"/>
                    </a:moveTo>
                    <a:lnTo>
                      <a:pt x="488" y="498"/>
                    </a:lnTo>
                    <a:lnTo>
                      <a:pt x="493" y="507"/>
                    </a:lnTo>
                    <a:lnTo>
                      <a:pt x="493" y="515"/>
                    </a:lnTo>
                    <a:lnTo>
                      <a:pt x="485" y="522"/>
                    </a:lnTo>
                    <a:lnTo>
                      <a:pt x="473" y="521"/>
                    </a:lnTo>
                    <a:lnTo>
                      <a:pt x="461" y="515"/>
                    </a:lnTo>
                    <a:lnTo>
                      <a:pt x="148" y="175"/>
                    </a:lnTo>
                    <a:lnTo>
                      <a:pt x="99" y="184"/>
                    </a:lnTo>
                    <a:lnTo>
                      <a:pt x="0" y="86"/>
                    </a:lnTo>
                    <a:lnTo>
                      <a:pt x="17" y="83"/>
                    </a:lnTo>
                    <a:lnTo>
                      <a:pt x="99" y="167"/>
                    </a:lnTo>
                    <a:lnTo>
                      <a:pt x="150" y="160"/>
                    </a:lnTo>
                    <a:lnTo>
                      <a:pt x="62" y="64"/>
                    </a:lnTo>
                    <a:lnTo>
                      <a:pt x="160" y="155"/>
                    </a:lnTo>
                    <a:lnTo>
                      <a:pt x="178" y="120"/>
                    </a:lnTo>
                    <a:lnTo>
                      <a:pt x="80" y="20"/>
                    </a:lnTo>
                    <a:lnTo>
                      <a:pt x="79" y="0"/>
                    </a:lnTo>
                    <a:lnTo>
                      <a:pt x="195" y="119"/>
                    </a:lnTo>
                    <a:lnTo>
                      <a:pt x="176" y="163"/>
                    </a:lnTo>
                    <a:lnTo>
                      <a:pt x="216" y="2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75781" name="Group 40"/>
          <p:cNvGrpSpPr>
            <a:grpSpLocks/>
          </p:cNvGrpSpPr>
          <p:nvPr/>
        </p:nvGrpSpPr>
        <p:grpSpPr bwMode="auto">
          <a:xfrm>
            <a:off x="684213" y="4005263"/>
            <a:ext cx="1296987" cy="1862137"/>
            <a:chOff x="2880" y="2306"/>
            <a:chExt cx="1078" cy="1691"/>
          </a:xfrm>
        </p:grpSpPr>
        <p:sp>
          <p:nvSpPr>
            <p:cNvPr id="75782" name="Freeform 41"/>
            <p:cNvSpPr>
              <a:spLocks/>
            </p:cNvSpPr>
            <p:nvPr/>
          </p:nvSpPr>
          <p:spPr bwMode="auto">
            <a:xfrm>
              <a:off x="3096" y="2735"/>
              <a:ext cx="367" cy="265"/>
            </a:xfrm>
            <a:custGeom>
              <a:avLst/>
              <a:gdLst>
                <a:gd name="T0" fmla="*/ 240 w 367"/>
                <a:gd name="T1" fmla="*/ 115 h 265"/>
                <a:gd name="T2" fmla="*/ 218 w 367"/>
                <a:gd name="T3" fmla="*/ 84 h 265"/>
                <a:gd name="T4" fmla="*/ 195 w 367"/>
                <a:gd name="T5" fmla="*/ 58 h 265"/>
                <a:gd name="T6" fmla="*/ 167 w 367"/>
                <a:gd name="T7" fmla="*/ 33 h 265"/>
                <a:gd name="T8" fmla="*/ 140 w 367"/>
                <a:gd name="T9" fmla="*/ 19 h 265"/>
                <a:gd name="T10" fmla="*/ 114 w 367"/>
                <a:gd name="T11" fmla="*/ 6 h 265"/>
                <a:gd name="T12" fmla="*/ 88 w 367"/>
                <a:gd name="T13" fmla="*/ 0 h 265"/>
                <a:gd name="T14" fmla="*/ 63 w 367"/>
                <a:gd name="T15" fmla="*/ 0 h 265"/>
                <a:gd name="T16" fmla="*/ 39 w 367"/>
                <a:gd name="T17" fmla="*/ 8 h 265"/>
                <a:gd name="T18" fmla="*/ 22 w 367"/>
                <a:gd name="T19" fmla="*/ 25 h 265"/>
                <a:gd name="T20" fmla="*/ 9 w 367"/>
                <a:gd name="T21" fmla="*/ 47 h 265"/>
                <a:gd name="T22" fmla="*/ 0 w 367"/>
                <a:gd name="T23" fmla="*/ 77 h 265"/>
                <a:gd name="T24" fmla="*/ 0 w 367"/>
                <a:gd name="T25" fmla="*/ 117 h 265"/>
                <a:gd name="T26" fmla="*/ 3 w 367"/>
                <a:gd name="T27" fmla="*/ 152 h 265"/>
                <a:gd name="T28" fmla="*/ 14 w 367"/>
                <a:gd name="T29" fmla="*/ 181 h 265"/>
                <a:gd name="T30" fmla="*/ 33 w 367"/>
                <a:gd name="T31" fmla="*/ 210 h 265"/>
                <a:gd name="T32" fmla="*/ 60 w 367"/>
                <a:gd name="T33" fmla="*/ 236 h 265"/>
                <a:gd name="T34" fmla="*/ 84 w 367"/>
                <a:gd name="T35" fmla="*/ 248 h 265"/>
                <a:gd name="T36" fmla="*/ 112 w 367"/>
                <a:gd name="T37" fmla="*/ 259 h 265"/>
                <a:gd name="T38" fmla="*/ 148 w 367"/>
                <a:gd name="T39" fmla="*/ 265 h 265"/>
                <a:gd name="T40" fmla="*/ 177 w 367"/>
                <a:gd name="T41" fmla="*/ 263 h 265"/>
                <a:gd name="T42" fmla="*/ 197 w 367"/>
                <a:gd name="T43" fmla="*/ 255 h 265"/>
                <a:gd name="T44" fmla="*/ 215 w 367"/>
                <a:gd name="T45" fmla="*/ 244 h 265"/>
                <a:gd name="T46" fmla="*/ 232 w 367"/>
                <a:gd name="T47" fmla="*/ 228 h 265"/>
                <a:gd name="T48" fmla="*/ 243 w 367"/>
                <a:gd name="T49" fmla="*/ 202 h 265"/>
                <a:gd name="T50" fmla="*/ 247 w 367"/>
                <a:gd name="T51" fmla="*/ 174 h 265"/>
                <a:gd name="T52" fmla="*/ 251 w 367"/>
                <a:gd name="T53" fmla="*/ 152 h 265"/>
                <a:gd name="T54" fmla="*/ 295 w 367"/>
                <a:gd name="T55" fmla="*/ 159 h 265"/>
                <a:gd name="T56" fmla="*/ 333 w 367"/>
                <a:gd name="T57" fmla="*/ 174 h 265"/>
                <a:gd name="T58" fmla="*/ 356 w 367"/>
                <a:gd name="T59" fmla="*/ 180 h 265"/>
                <a:gd name="T60" fmla="*/ 367 w 367"/>
                <a:gd name="T61" fmla="*/ 169 h 265"/>
                <a:gd name="T62" fmla="*/ 367 w 367"/>
                <a:gd name="T63" fmla="*/ 155 h 265"/>
                <a:gd name="T64" fmla="*/ 358 w 367"/>
                <a:gd name="T65" fmla="*/ 143 h 265"/>
                <a:gd name="T66" fmla="*/ 341 w 367"/>
                <a:gd name="T67" fmla="*/ 136 h 265"/>
                <a:gd name="T68" fmla="*/ 336 w 367"/>
                <a:gd name="T69" fmla="*/ 137 h 265"/>
                <a:gd name="T70" fmla="*/ 304 w 367"/>
                <a:gd name="T71" fmla="*/ 137 h 265"/>
                <a:gd name="T72" fmla="*/ 259 w 367"/>
                <a:gd name="T73" fmla="*/ 130 h 265"/>
                <a:gd name="T74" fmla="*/ 240 w 367"/>
                <a:gd name="T75" fmla="*/ 115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67"/>
                <a:gd name="T115" fmla="*/ 0 h 265"/>
                <a:gd name="T116" fmla="*/ 367 w 367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67" h="265">
                  <a:moveTo>
                    <a:pt x="240" y="115"/>
                  </a:moveTo>
                  <a:lnTo>
                    <a:pt x="218" y="84"/>
                  </a:lnTo>
                  <a:lnTo>
                    <a:pt x="195" y="58"/>
                  </a:lnTo>
                  <a:lnTo>
                    <a:pt x="167" y="33"/>
                  </a:lnTo>
                  <a:lnTo>
                    <a:pt x="140" y="19"/>
                  </a:lnTo>
                  <a:lnTo>
                    <a:pt x="114" y="6"/>
                  </a:lnTo>
                  <a:lnTo>
                    <a:pt x="88" y="0"/>
                  </a:lnTo>
                  <a:lnTo>
                    <a:pt x="63" y="0"/>
                  </a:lnTo>
                  <a:lnTo>
                    <a:pt x="39" y="8"/>
                  </a:lnTo>
                  <a:lnTo>
                    <a:pt x="22" y="25"/>
                  </a:lnTo>
                  <a:lnTo>
                    <a:pt x="9" y="47"/>
                  </a:lnTo>
                  <a:lnTo>
                    <a:pt x="0" y="77"/>
                  </a:lnTo>
                  <a:lnTo>
                    <a:pt x="0" y="117"/>
                  </a:lnTo>
                  <a:lnTo>
                    <a:pt x="3" y="152"/>
                  </a:lnTo>
                  <a:lnTo>
                    <a:pt x="14" y="181"/>
                  </a:lnTo>
                  <a:lnTo>
                    <a:pt x="33" y="210"/>
                  </a:lnTo>
                  <a:lnTo>
                    <a:pt x="60" y="236"/>
                  </a:lnTo>
                  <a:lnTo>
                    <a:pt x="84" y="248"/>
                  </a:lnTo>
                  <a:lnTo>
                    <a:pt x="112" y="259"/>
                  </a:lnTo>
                  <a:lnTo>
                    <a:pt x="148" y="265"/>
                  </a:lnTo>
                  <a:lnTo>
                    <a:pt x="177" y="263"/>
                  </a:lnTo>
                  <a:lnTo>
                    <a:pt x="197" y="255"/>
                  </a:lnTo>
                  <a:lnTo>
                    <a:pt x="215" y="244"/>
                  </a:lnTo>
                  <a:lnTo>
                    <a:pt x="232" y="228"/>
                  </a:lnTo>
                  <a:lnTo>
                    <a:pt x="243" y="202"/>
                  </a:lnTo>
                  <a:lnTo>
                    <a:pt x="247" y="174"/>
                  </a:lnTo>
                  <a:lnTo>
                    <a:pt x="251" y="152"/>
                  </a:lnTo>
                  <a:lnTo>
                    <a:pt x="295" y="159"/>
                  </a:lnTo>
                  <a:lnTo>
                    <a:pt x="333" y="174"/>
                  </a:lnTo>
                  <a:lnTo>
                    <a:pt x="356" y="180"/>
                  </a:lnTo>
                  <a:lnTo>
                    <a:pt x="367" y="169"/>
                  </a:lnTo>
                  <a:lnTo>
                    <a:pt x="367" y="155"/>
                  </a:lnTo>
                  <a:lnTo>
                    <a:pt x="358" y="143"/>
                  </a:lnTo>
                  <a:lnTo>
                    <a:pt x="341" y="136"/>
                  </a:lnTo>
                  <a:lnTo>
                    <a:pt x="336" y="137"/>
                  </a:lnTo>
                  <a:lnTo>
                    <a:pt x="304" y="137"/>
                  </a:lnTo>
                  <a:lnTo>
                    <a:pt x="259" y="130"/>
                  </a:lnTo>
                  <a:lnTo>
                    <a:pt x="24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3" name="Freeform 42"/>
            <p:cNvSpPr>
              <a:spLocks/>
            </p:cNvSpPr>
            <p:nvPr/>
          </p:nvSpPr>
          <p:spPr bwMode="auto">
            <a:xfrm>
              <a:off x="3230" y="3032"/>
              <a:ext cx="262" cy="453"/>
            </a:xfrm>
            <a:custGeom>
              <a:avLst/>
              <a:gdLst>
                <a:gd name="T0" fmla="*/ 22 w 262"/>
                <a:gd name="T1" fmla="*/ 13 h 453"/>
                <a:gd name="T2" fmla="*/ 44 w 262"/>
                <a:gd name="T3" fmla="*/ 8 h 453"/>
                <a:gd name="T4" fmla="*/ 70 w 262"/>
                <a:gd name="T5" fmla="*/ 0 h 453"/>
                <a:gd name="T6" fmla="*/ 99 w 262"/>
                <a:gd name="T7" fmla="*/ 0 h 453"/>
                <a:gd name="T8" fmla="*/ 122 w 262"/>
                <a:gd name="T9" fmla="*/ 2 h 453"/>
                <a:gd name="T10" fmla="*/ 145 w 262"/>
                <a:gd name="T11" fmla="*/ 13 h 453"/>
                <a:gd name="T12" fmla="*/ 166 w 262"/>
                <a:gd name="T13" fmla="*/ 30 h 453"/>
                <a:gd name="T14" fmla="*/ 189 w 262"/>
                <a:gd name="T15" fmla="*/ 53 h 453"/>
                <a:gd name="T16" fmla="*/ 206 w 262"/>
                <a:gd name="T17" fmla="*/ 78 h 453"/>
                <a:gd name="T18" fmla="*/ 226 w 262"/>
                <a:gd name="T19" fmla="*/ 109 h 453"/>
                <a:gd name="T20" fmla="*/ 241 w 262"/>
                <a:gd name="T21" fmla="*/ 143 h 453"/>
                <a:gd name="T22" fmla="*/ 251 w 262"/>
                <a:gd name="T23" fmla="*/ 175 h 453"/>
                <a:gd name="T24" fmla="*/ 260 w 262"/>
                <a:gd name="T25" fmla="*/ 212 h 453"/>
                <a:gd name="T26" fmla="*/ 262 w 262"/>
                <a:gd name="T27" fmla="*/ 247 h 453"/>
                <a:gd name="T28" fmla="*/ 260 w 262"/>
                <a:gd name="T29" fmla="*/ 286 h 453"/>
                <a:gd name="T30" fmla="*/ 255 w 262"/>
                <a:gd name="T31" fmla="*/ 321 h 453"/>
                <a:gd name="T32" fmla="*/ 241 w 262"/>
                <a:gd name="T33" fmla="*/ 359 h 453"/>
                <a:gd name="T34" fmla="*/ 219 w 262"/>
                <a:gd name="T35" fmla="*/ 388 h 453"/>
                <a:gd name="T36" fmla="*/ 195 w 262"/>
                <a:gd name="T37" fmla="*/ 414 h 453"/>
                <a:gd name="T38" fmla="*/ 174 w 262"/>
                <a:gd name="T39" fmla="*/ 434 h 453"/>
                <a:gd name="T40" fmla="*/ 151 w 262"/>
                <a:gd name="T41" fmla="*/ 445 h 453"/>
                <a:gd name="T42" fmla="*/ 145 w 262"/>
                <a:gd name="T43" fmla="*/ 448 h 453"/>
                <a:gd name="T44" fmla="*/ 121 w 262"/>
                <a:gd name="T45" fmla="*/ 453 h 453"/>
                <a:gd name="T46" fmla="*/ 115 w 262"/>
                <a:gd name="T47" fmla="*/ 453 h 453"/>
                <a:gd name="T48" fmla="*/ 91 w 262"/>
                <a:gd name="T49" fmla="*/ 449 h 453"/>
                <a:gd name="T50" fmla="*/ 63 w 262"/>
                <a:gd name="T51" fmla="*/ 444 h 453"/>
                <a:gd name="T52" fmla="*/ 40 w 262"/>
                <a:gd name="T53" fmla="*/ 429 h 453"/>
                <a:gd name="T54" fmla="*/ 21 w 262"/>
                <a:gd name="T55" fmla="*/ 407 h 453"/>
                <a:gd name="T56" fmla="*/ 10 w 262"/>
                <a:gd name="T57" fmla="*/ 377 h 453"/>
                <a:gd name="T58" fmla="*/ 0 w 262"/>
                <a:gd name="T59" fmla="*/ 332 h 453"/>
                <a:gd name="T60" fmla="*/ 4 w 262"/>
                <a:gd name="T61" fmla="*/ 301 h 453"/>
                <a:gd name="T62" fmla="*/ 15 w 262"/>
                <a:gd name="T63" fmla="*/ 271 h 453"/>
                <a:gd name="T64" fmla="*/ 33 w 262"/>
                <a:gd name="T65" fmla="*/ 249 h 453"/>
                <a:gd name="T66" fmla="*/ 44 w 262"/>
                <a:gd name="T67" fmla="*/ 231 h 453"/>
                <a:gd name="T68" fmla="*/ 52 w 262"/>
                <a:gd name="T69" fmla="*/ 206 h 453"/>
                <a:gd name="T70" fmla="*/ 48 w 262"/>
                <a:gd name="T71" fmla="*/ 184 h 453"/>
                <a:gd name="T72" fmla="*/ 37 w 262"/>
                <a:gd name="T73" fmla="*/ 169 h 453"/>
                <a:gd name="T74" fmla="*/ 15 w 262"/>
                <a:gd name="T75" fmla="*/ 142 h 453"/>
                <a:gd name="T76" fmla="*/ 4 w 262"/>
                <a:gd name="T77" fmla="*/ 116 h 453"/>
                <a:gd name="T78" fmla="*/ 0 w 262"/>
                <a:gd name="T79" fmla="*/ 89 h 453"/>
                <a:gd name="T80" fmla="*/ 0 w 262"/>
                <a:gd name="T81" fmla="*/ 57 h 453"/>
                <a:gd name="T82" fmla="*/ 10 w 262"/>
                <a:gd name="T83" fmla="*/ 37 h 453"/>
                <a:gd name="T84" fmla="*/ 15 w 262"/>
                <a:gd name="T85" fmla="*/ 26 h 453"/>
                <a:gd name="T86" fmla="*/ 22 w 262"/>
                <a:gd name="T87" fmla="*/ 13 h 4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2"/>
                <a:gd name="T133" fmla="*/ 0 h 453"/>
                <a:gd name="T134" fmla="*/ 262 w 262"/>
                <a:gd name="T135" fmla="*/ 453 h 4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2" h="453">
                  <a:moveTo>
                    <a:pt x="22" y="13"/>
                  </a:moveTo>
                  <a:lnTo>
                    <a:pt x="44" y="8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122" y="2"/>
                  </a:lnTo>
                  <a:lnTo>
                    <a:pt x="145" y="13"/>
                  </a:lnTo>
                  <a:lnTo>
                    <a:pt x="166" y="30"/>
                  </a:lnTo>
                  <a:lnTo>
                    <a:pt x="189" y="53"/>
                  </a:lnTo>
                  <a:lnTo>
                    <a:pt x="206" y="78"/>
                  </a:lnTo>
                  <a:lnTo>
                    <a:pt x="226" y="109"/>
                  </a:lnTo>
                  <a:lnTo>
                    <a:pt x="241" y="143"/>
                  </a:lnTo>
                  <a:lnTo>
                    <a:pt x="251" y="175"/>
                  </a:lnTo>
                  <a:lnTo>
                    <a:pt x="260" y="212"/>
                  </a:lnTo>
                  <a:lnTo>
                    <a:pt x="262" y="247"/>
                  </a:lnTo>
                  <a:lnTo>
                    <a:pt x="260" y="286"/>
                  </a:lnTo>
                  <a:lnTo>
                    <a:pt x="255" y="321"/>
                  </a:lnTo>
                  <a:lnTo>
                    <a:pt x="241" y="359"/>
                  </a:lnTo>
                  <a:lnTo>
                    <a:pt x="219" y="388"/>
                  </a:lnTo>
                  <a:lnTo>
                    <a:pt x="195" y="414"/>
                  </a:lnTo>
                  <a:lnTo>
                    <a:pt x="174" y="434"/>
                  </a:lnTo>
                  <a:lnTo>
                    <a:pt x="151" y="445"/>
                  </a:lnTo>
                  <a:lnTo>
                    <a:pt x="145" y="448"/>
                  </a:lnTo>
                  <a:lnTo>
                    <a:pt x="121" y="453"/>
                  </a:lnTo>
                  <a:lnTo>
                    <a:pt x="115" y="453"/>
                  </a:lnTo>
                  <a:lnTo>
                    <a:pt x="91" y="449"/>
                  </a:lnTo>
                  <a:lnTo>
                    <a:pt x="63" y="444"/>
                  </a:lnTo>
                  <a:lnTo>
                    <a:pt x="40" y="429"/>
                  </a:lnTo>
                  <a:lnTo>
                    <a:pt x="21" y="407"/>
                  </a:lnTo>
                  <a:lnTo>
                    <a:pt x="10" y="377"/>
                  </a:lnTo>
                  <a:lnTo>
                    <a:pt x="0" y="332"/>
                  </a:lnTo>
                  <a:lnTo>
                    <a:pt x="4" y="301"/>
                  </a:lnTo>
                  <a:lnTo>
                    <a:pt x="15" y="271"/>
                  </a:lnTo>
                  <a:lnTo>
                    <a:pt x="33" y="249"/>
                  </a:lnTo>
                  <a:lnTo>
                    <a:pt x="44" y="231"/>
                  </a:lnTo>
                  <a:lnTo>
                    <a:pt x="52" y="206"/>
                  </a:lnTo>
                  <a:lnTo>
                    <a:pt x="48" y="184"/>
                  </a:lnTo>
                  <a:lnTo>
                    <a:pt x="37" y="169"/>
                  </a:lnTo>
                  <a:lnTo>
                    <a:pt x="15" y="142"/>
                  </a:lnTo>
                  <a:lnTo>
                    <a:pt x="4" y="116"/>
                  </a:lnTo>
                  <a:lnTo>
                    <a:pt x="0" y="89"/>
                  </a:lnTo>
                  <a:lnTo>
                    <a:pt x="0" y="57"/>
                  </a:lnTo>
                  <a:lnTo>
                    <a:pt x="10" y="37"/>
                  </a:lnTo>
                  <a:lnTo>
                    <a:pt x="15" y="26"/>
                  </a:lnTo>
                  <a:lnTo>
                    <a:pt x="22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4" name="Freeform 43"/>
            <p:cNvSpPr>
              <a:spLocks/>
            </p:cNvSpPr>
            <p:nvPr/>
          </p:nvSpPr>
          <p:spPr bwMode="auto">
            <a:xfrm>
              <a:off x="2880" y="3015"/>
              <a:ext cx="424" cy="184"/>
            </a:xfrm>
            <a:custGeom>
              <a:avLst/>
              <a:gdLst>
                <a:gd name="T0" fmla="*/ 382 w 424"/>
                <a:gd name="T1" fmla="*/ 30 h 184"/>
                <a:gd name="T2" fmla="*/ 424 w 424"/>
                <a:gd name="T3" fmla="*/ 49 h 184"/>
                <a:gd name="T4" fmla="*/ 385 w 424"/>
                <a:gd name="T5" fmla="*/ 96 h 184"/>
                <a:gd name="T6" fmla="*/ 338 w 424"/>
                <a:gd name="T7" fmla="*/ 102 h 184"/>
                <a:gd name="T8" fmla="*/ 239 w 424"/>
                <a:gd name="T9" fmla="*/ 59 h 184"/>
                <a:gd name="T10" fmla="*/ 119 w 424"/>
                <a:gd name="T11" fmla="*/ 36 h 184"/>
                <a:gd name="T12" fmla="*/ 74 w 424"/>
                <a:gd name="T13" fmla="*/ 35 h 184"/>
                <a:gd name="T14" fmla="*/ 53 w 424"/>
                <a:gd name="T15" fmla="*/ 43 h 184"/>
                <a:gd name="T16" fmla="*/ 68 w 424"/>
                <a:gd name="T17" fmla="*/ 69 h 184"/>
                <a:gd name="T18" fmla="*/ 158 w 424"/>
                <a:gd name="T19" fmla="*/ 88 h 184"/>
                <a:gd name="T20" fmla="*/ 199 w 424"/>
                <a:gd name="T21" fmla="*/ 88 h 184"/>
                <a:gd name="T22" fmla="*/ 211 w 424"/>
                <a:gd name="T23" fmla="*/ 85 h 184"/>
                <a:gd name="T24" fmla="*/ 223 w 424"/>
                <a:gd name="T25" fmla="*/ 82 h 184"/>
                <a:gd name="T26" fmla="*/ 233 w 424"/>
                <a:gd name="T27" fmla="*/ 73 h 184"/>
                <a:gd name="T28" fmla="*/ 246 w 424"/>
                <a:gd name="T29" fmla="*/ 71 h 184"/>
                <a:gd name="T30" fmla="*/ 260 w 424"/>
                <a:gd name="T31" fmla="*/ 64 h 184"/>
                <a:gd name="T32" fmla="*/ 274 w 424"/>
                <a:gd name="T33" fmla="*/ 65 h 184"/>
                <a:gd name="T34" fmla="*/ 286 w 424"/>
                <a:gd name="T35" fmla="*/ 69 h 184"/>
                <a:gd name="T36" fmla="*/ 290 w 424"/>
                <a:gd name="T37" fmla="*/ 80 h 184"/>
                <a:gd name="T38" fmla="*/ 290 w 424"/>
                <a:gd name="T39" fmla="*/ 91 h 184"/>
                <a:gd name="T40" fmla="*/ 277 w 424"/>
                <a:gd name="T41" fmla="*/ 93 h 184"/>
                <a:gd name="T42" fmla="*/ 265 w 424"/>
                <a:gd name="T43" fmla="*/ 94 h 184"/>
                <a:gd name="T44" fmla="*/ 277 w 424"/>
                <a:gd name="T45" fmla="*/ 99 h 184"/>
                <a:gd name="T46" fmla="*/ 288 w 424"/>
                <a:gd name="T47" fmla="*/ 106 h 184"/>
                <a:gd name="T48" fmla="*/ 296 w 424"/>
                <a:gd name="T49" fmla="*/ 119 h 184"/>
                <a:gd name="T50" fmla="*/ 293 w 424"/>
                <a:gd name="T51" fmla="*/ 130 h 184"/>
                <a:gd name="T52" fmla="*/ 282 w 424"/>
                <a:gd name="T53" fmla="*/ 140 h 184"/>
                <a:gd name="T54" fmla="*/ 270 w 424"/>
                <a:gd name="T55" fmla="*/ 139 h 184"/>
                <a:gd name="T56" fmla="*/ 279 w 424"/>
                <a:gd name="T57" fmla="*/ 147 h 184"/>
                <a:gd name="T58" fmla="*/ 282 w 424"/>
                <a:gd name="T59" fmla="*/ 160 h 184"/>
                <a:gd name="T60" fmla="*/ 280 w 424"/>
                <a:gd name="T61" fmla="*/ 171 h 184"/>
                <a:gd name="T62" fmla="*/ 272 w 424"/>
                <a:gd name="T63" fmla="*/ 181 h 184"/>
                <a:gd name="T64" fmla="*/ 259 w 424"/>
                <a:gd name="T65" fmla="*/ 184 h 184"/>
                <a:gd name="T66" fmla="*/ 249 w 424"/>
                <a:gd name="T67" fmla="*/ 182 h 184"/>
                <a:gd name="T68" fmla="*/ 238 w 424"/>
                <a:gd name="T69" fmla="*/ 178 h 184"/>
                <a:gd name="T70" fmla="*/ 228 w 424"/>
                <a:gd name="T71" fmla="*/ 172 h 184"/>
                <a:gd name="T72" fmla="*/ 218 w 424"/>
                <a:gd name="T73" fmla="*/ 162 h 184"/>
                <a:gd name="T74" fmla="*/ 211 w 424"/>
                <a:gd name="T75" fmla="*/ 152 h 184"/>
                <a:gd name="T76" fmla="*/ 205 w 424"/>
                <a:gd name="T77" fmla="*/ 140 h 184"/>
                <a:gd name="T78" fmla="*/ 196 w 424"/>
                <a:gd name="T79" fmla="*/ 131 h 184"/>
                <a:gd name="T80" fmla="*/ 110 w 424"/>
                <a:gd name="T81" fmla="*/ 109 h 184"/>
                <a:gd name="T82" fmla="*/ 57 w 424"/>
                <a:gd name="T83" fmla="*/ 98 h 184"/>
                <a:gd name="T84" fmla="*/ 8 w 424"/>
                <a:gd name="T85" fmla="*/ 67 h 184"/>
                <a:gd name="T86" fmla="*/ 8 w 424"/>
                <a:gd name="T87" fmla="*/ 34 h 184"/>
                <a:gd name="T88" fmla="*/ 42 w 424"/>
                <a:gd name="T89" fmla="*/ 7 h 184"/>
                <a:gd name="T90" fmla="*/ 149 w 424"/>
                <a:gd name="T91" fmla="*/ 3 h 184"/>
                <a:gd name="T92" fmla="*/ 259 w 424"/>
                <a:gd name="T93" fmla="*/ 17 h 184"/>
                <a:gd name="T94" fmla="*/ 330 w 424"/>
                <a:gd name="T95" fmla="*/ 24 h 18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24"/>
                <a:gd name="T145" fmla="*/ 0 h 184"/>
                <a:gd name="T146" fmla="*/ 424 w 424"/>
                <a:gd name="T147" fmla="*/ 184 h 18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24" h="184">
                  <a:moveTo>
                    <a:pt x="355" y="28"/>
                  </a:moveTo>
                  <a:lnTo>
                    <a:pt x="382" y="30"/>
                  </a:lnTo>
                  <a:lnTo>
                    <a:pt x="411" y="35"/>
                  </a:lnTo>
                  <a:lnTo>
                    <a:pt x="424" y="49"/>
                  </a:lnTo>
                  <a:lnTo>
                    <a:pt x="414" y="70"/>
                  </a:lnTo>
                  <a:lnTo>
                    <a:pt x="385" y="96"/>
                  </a:lnTo>
                  <a:lnTo>
                    <a:pt x="359" y="108"/>
                  </a:lnTo>
                  <a:lnTo>
                    <a:pt x="338" y="102"/>
                  </a:lnTo>
                  <a:lnTo>
                    <a:pt x="293" y="80"/>
                  </a:lnTo>
                  <a:lnTo>
                    <a:pt x="239" y="59"/>
                  </a:lnTo>
                  <a:lnTo>
                    <a:pt x="174" y="43"/>
                  </a:lnTo>
                  <a:lnTo>
                    <a:pt x="119" y="36"/>
                  </a:lnTo>
                  <a:lnTo>
                    <a:pt x="111" y="35"/>
                  </a:lnTo>
                  <a:lnTo>
                    <a:pt x="74" y="35"/>
                  </a:lnTo>
                  <a:lnTo>
                    <a:pt x="70" y="34"/>
                  </a:lnTo>
                  <a:lnTo>
                    <a:pt x="53" y="43"/>
                  </a:lnTo>
                  <a:lnTo>
                    <a:pt x="52" y="56"/>
                  </a:lnTo>
                  <a:lnTo>
                    <a:pt x="68" y="69"/>
                  </a:lnTo>
                  <a:lnTo>
                    <a:pt x="106" y="78"/>
                  </a:lnTo>
                  <a:lnTo>
                    <a:pt x="158" y="88"/>
                  </a:lnTo>
                  <a:lnTo>
                    <a:pt x="193" y="88"/>
                  </a:lnTo>
                  <a:lnTo>
                    <a:pt x="199" y="88"/>
                  </a:lnTo>
                  <a:lnTo>
                    <a:pt x="205" y="86"/>
                  </a:lnTo>
                  <a:lnTo>
                    <a:pt x="211" y="85"/>
                  </a:lnTo>
                  <a:lnTo>
                    <a:pt x="216" y="85"/>
                  </a:lnTo>
                  <a:lnTo>
                    <a:pt x="223" y="82"/>
                  </a:lnTo>
                  <a:lnTo>
                    <a:pt x="227" y="76"/>
                  </a:lnTo>
                  <a:lnTo>
                    <a:pt x="233" y="73"/>
                  </a:lnTo>
                  <a:lnTo>
                    <a:pt x="239" y="73"/>
                  </a:lnTo>
                  <a:lnTo>
                    <a:pt x="246" y="71"/>
                  </a:lnTo>
                  <a:lnTo>
                    <a:pt x="253" y="69"/>
                  </a:lnTo>
                  <a:lnTo>
                    <a:pt x="260" y="64"/>
                  </a:lnTo>
                  <a:lnTo>
                    <a:pt x="265" y="64"/>
                  </a:lnTo>
                  <a:lnTo>
                    <a:pt x="274" y="65"/>
                  </a:lnTo>
                  <a:lnTo>
                    <a:pt x="280" y="66"/>
                  </a:lnTo>
                  <a:lnTo>
                    <a:pt x="286" y="69"/>
                  </a:lnTo>
                  <a:lnTo>
                    <a:pt x="291" y="73"/>
                  </a:lnTo>
                  <a:lnTo>
                    <a:pt x="290" y="80"/>
                  </a:lnTo>
                  <a:lnTo>
                    <a:pt x="288" y="85"/>
                  </a:lnTo>
                  <a:lnTo>
                    <a:pt x="290" y="91"/>
                  </a:lnTo>
                  <a:lnTo>
                    <a:pt x="284" y="93"/>
                  </a:lnTo>
                  <a:lnTo>
                    <a:pt x="277" y="93"/>
                  </a:lnTo>
                  <a:lnTo>
                    <a:pt x="272" y="92"/>
                  </a:lnTo>
                  <a:lnTo>
                    <a:pt x="265" y="94"/>
                  </a:lnTo>
                  <a:lnTo>
                    <a:pt x="271" y="98"/>
                  </a:lnTo>
                  <a:lnTo>
                    <a:pt x="277" y="99"/>
                  </a:lnTo>
                  <a:lnTo>
                    <a:pt x="281" y="101"/>
                  </a:lnTo>
                  <a:lnTo>
                    <a:pt x="288" y="106"/>
                  </a:lnTo>
                  <a:lnTo>
                    <a:pt x="291" y="113"/>
                  </a:lnTo>
                  <a:lnTo>
                    <a:pt x="296" y="119"/>
                  </a:lnTo>
                  <a:lnTo>
                    <a:pt x="295" y="124"/>
                  </a:lnTo>
                  <a:lnTo>
                    <a:pt x="293" y="130"/>
                  </a:lnTo>
                  <a:lnTo>
                    <a:pt x="290" y="135"/>
                  </a:lnTo>
                  <a:lnTo>
                    <a:pt x="282" y="140"/>
                  </a:lnTo>
                  <a:lnTo>
                    <a:pt x="275" y="139"/>
                  </a:lnTo>
                  <a:lnTo>
                    <a:pt x="270" y="139"/>
                  </a:lnTo>
                  <a:lnTo>
                    <a:pt x="274" y="141"/>
                  </a:lnTo>
                  <a:lnTo>
                    <a:pt x="279" y="147"/>
                  </a:lnTo>
                  <a:lnTo>
                    <a:pt x="282" y="155"/>
                  </a:lnTo>
                  <a:lnTo>
                    <a:pt x="282" y="160"/>
                  </a:lnTo>
                  <a:lnTo>
                    <a:pt x="281" y="166"/>
                  </a:lnTo>
                  <a:lnTo>
                    <a:pt x="280" y="171"/>
                  </a:lnTo>
                  <a:lnTo>
                    <a:pt x="277" y="176"/>
                  </a:lnTo>
                  <a:lnTo>
                    <a:pt x="272" y="181"/>
                  </a:lnTo>
                  <a:lnTo>
                    <a:pt x="265" y="183"/>
                  </a:lnTo>
                  <a:lnTo>
                    <a:pt x="259" y="184"/>
                  </a:lnTo>
                  <a:lnTo>
                    <a:pt x="253" y="183"/>
                  </a:lnTo>
                  <a:lnTo>
                    <a:pt x="249" y="182"/>
                  </a:lnTo>
                  <a:lnTo>
                    <a:pt x="243" y="181"/>
                  </a:lnTo>
                  <a:lnTo>
                    <a:pt x="238" y="178"/>
                  </a:lnTo>
                  <a:lnTo>
                    <a:pt x="232" y="176"/>
                  </a:lnTo>
                  <a:lnTo>
                    <a:pt x="228" y="172"/>
                  </a:lnTo>
                  <a:lnTo>
                    <a:pt x="222" y="170"/>
                  </a:lnTo>
                  <a:lnTo>
                    <a:pt x="218" y="162"/>
                  </a:lnTo>
                  <a:lnTo>
                    <a:pt x="216" y="157"/>
                  </a:lnTo>
                  <a:lnTo>
                    <a:pt x="211" y="152"/>
                  </a:lnTo>
                  <a:lnTo>
                    <a:pt x="207" y="145"/>
                  </a:lnTo>
                  <a:lnTo>
                    <a:pt x="205" y="140"/>
                  </a:lnTo>
                  <a:lnTo>
                    <a:pt x="201" y="136"/>
                  </a:lnTo>
                  <a:lnTo>
                    <a:pt x="196" y="131"/>
                  </a:lnTo>
                  <a:lnTo>
                    <a:pt x="175" y="119"/>
                  </a:lnTo>
                  <a:lnTo>
                    <a:pt x="110" y="109"/>
                  </a:lnTo>
                  <a:lnTo>
                    <a:pt x="105" y="109"/>
                  </a:lnTo>
                  <a:lnTo>
                    <a:pt x="57" y="98"/>
                  </a:lnTo>
                  <a:lnTo>
                    <a:pt x="22" y="85"/>
                  </a:lnTo>
                  <a:lnTo>
                    <a:pt x="8" y="67"/>
                  </a:lnTo>
                  <a:lnTo>
                    <a:pt x="0" y="50"/>
                  </a:lnTo>
                  <a:lnTo>
                    <a:pt x="8" y="34"/>
                  </a:lnTo>
                  <a:lnTo>
                    <a:pt x="16" y="19"/>
                  </a:lnTo>
                  <a:lnTo>
                    <a:pt x="42" y="7"/>
                  </a:lnTo>
                  <a:lnTo>
                    <a:pt x="93" y="0"/>
                  </a:lnTo>
                  <a:lnTo>
                    <a:pt x="149" y="3"/>
                  </a:lnTo>
                  <a:lnTo>
                    <a:pt x="212" y="9"/>
                  </a:lnTo>
                  <a:lnTo>
                    <a:pt x="259" y="17"/>
                  </a:lnTo>
                  <a:lnTo>
                    <a:pt x="297" y="22"/>
                  </a:lnTo>
                  <a:lnTo>
                    <a:pt x="330" y="24"/>
                  </a:lnTo>
                  <a:lnTo>
                    <a:pt x="355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5" name="Freeform 44"/>
            <p:cNvSpPr>
              <a:spLocks/>
            </p:cNvSpPr>
            <p:nvPr/>
          </p:nvSpPr>
          <p:spPr bwMode="auto">
            <a:xfrm>
              <a:off x="3315" y="2981"/>
              <a:ext cx="537" cy="184"/>
            </a:xfrm>
            <a:custGeom>
              <a:avLst/>
              <a:gdLst>
                <a:gd name="T0" fmla="*/ 52 w 537"/>
                <a:gd name="T1" fmla="*/ 69 h 184"/>
                <a:gd name="T2" fmla="*/ 148 w 537"/>
                <a:gd name="T3" fmla="*/ 97 h 184"/>
                <a:gd name="T4" fmla="*/ 251 w 537"/>
                <a:gd name="T5" fmla="*/ 120 h 184"/>
                <a:gd name="T6" fmla="*/ 352 w 537"/>
                <a:gd name="T7" fmla="*/ 112 h 184"/>
                <a:gd name="T8" fmla="*/ 449 w 537"/>
                <a:gd name="T9" fmla="*/ 82 h 184"/>
                <a:gd name="T10" fmla="*/ 478 w 537"/>
                <a:gd name="T11" fmla="*/ 75 h 184"/>
                <a:gd name="T12" fmla="*/ 483 w 537"/>
                <a:gd name="T13" fmla="*/ 64 h 184"/>
                <a:gd name="T14" fmla="*/ 481 w 537"/>
                <a:gd name="T15" fmla="*/ 52 h 184"/>
                <a:gd name="T16" fmla="*/ 474 w 537"/>
                <a:gd name="T17" fmla="*/ 41 h 184"/>
                <a:gd name="T18" fmla="*/ 468 w 537"/>
                <a:gd name="T19" fmla="*/ 31 h 184"/>
                <a:gd name="T20" fmla="*/ 468 w 537"/>
                <a:gd name="T21" fmla="*/ 20 h 184"/>
                <a:gd name="T22" fmla="*/ 472 w 537"/>
                <a:gd name="T23" fmla="*/ 9 h 184"/>
                <a:gd name="T24" fmla="*/ 483 w 537"/>
                <a:gd name="T25" fmla="*/ 2 h 184"/>
                <a:gd name="T26" fmla="*/ 494 w 537"/>
                <a:gd name="T27" fmla="*/ 0 h 184"/>
                <a:gd name="T28" fmla="*/ 505 w 537"/>
                <a:gd name="T29" fmla="*/ 4 h 184"/>
                <a:gd name="T30" fmla="*/ 515 w 537"/>
                <a:gd name="T31" fmla="*/ 12 h 184"/>
                <a:gd name="T32" fmla="*/ 516 w 537"/>
                <a:gd name="T33" fmla="*/ 23 h 184"/>
                <a:gd name="T34" fmla="*/ 522 w 537"/>
                <a:gd name="T35" fmla="*/ 34 h 184"/>
                <a:gd name="T36" fmla="*/ 522 w 537"/>
                <a:gd name="T37" fmla="*/ 45 h 184"/>
                <a:gd name="T38" fmla="*/ 520 w 537"/>
                <a:gd name="T39" fmla="*/ 56 h 184"/>
                <a:gd name="T40" fmla="*/ 512 w 537"/>
                <a:gd name="T41" fmla="*/ 67 h 184"/>
                <a:gd name="T42" fmla="*/ 516 w 537"/>
                <a:gd name="T43" fmla="*/ 78 h 184"/>
                <a:gd name="T44" fmla="*/ 526 w 537"/>
                <a:gd name="T45" fmla="*/ 90 h 184"/>
                <a:gd name="T46" fmla="*/ 533 w 537"/>
                <a:gd name="T47" fmla="*/ 98 h 184"/>
                <a:gd name="T48" fmla="*/ 537 w 537"/>
                <a:gd name="T49" fmla="*/ 109 h 184"/>
                <a:gd name="T50" fmla="*/ 535 w 537"/>
                <a:gd name="T51" fmla="*/ 120 h 184"/>
                <a:gd name="T52" fmla="*/ 531 w 537"/>
                <a:gd name="T53" fmla="*/ 132 h 184"/>
                <a:gd name="T54" fmla="*/ 526 w 537"/>
                <a:gd name="T55" fmla="*/ 143 h 184"/>
                <a:gd name="T56" fmla="*/ 518 w 537"/>
                <a:gd name="T57" fmla="*/ 151 h 184"/>
                <a:gd name="T58" fmla="*/ 509 w 537"/>
                <a:gd name="T59" fmla="*/ 165 h 184"/>
                <a:gd name="T60" fmla="*/ 494 w 537"/>
                <a:gd name="T61" fmla="*/ 176 h 184"/>
                <a:gd name="T62" fmla="*/ 483 w 537"/>
                <a:gd name="T63" fmla="*/ 183 h 184"/>
                <a:gd name="T64" fmla="*/ 470 w 537"/>
                <a:gd name="T65" fmla="*/ 184 h 184"/>
                <a:gd name="T66" fmla="*/ 457 w 537"/>
                <a:gd name="T67" fmla="*/ 181 h 184"/>
                <a:gd name="T68" fmla="*/ 452 w 537"/>
                <a:gd name="T69" fmla="*/ 172 h 184"/>
                <a:gd name="T70" fmla="*/ 455 w 537"/>
                <a:gd name="T71" fmla="*/ 159 h 184"/>
                <a:gd name="T72" fmla="*/ 467 w 537"/>
                <a:gd name="T73" fmla="*/ 154 h 184"/>
                <a:gd name="T74" fmla="*/ 464 w 537"/>
                <a:gd name="T75" fmla="*/ 143 h 184"/>
                <a:gd name="T76" fmla="*/ 460 w 537"/>
                <a:gd name="T77" fmla="*/ 132 h 184"/>
                <a:gd name="T78" fmla="*/ 464 w 537"/>
                <a:gd name="T79" fmla="*/ 120 h 184"/>
                <a:gd name="T80" fmla="*/ 427 w 537"/>
                <a:gd name="T81" fmla="*/ 124 h 184"/>
                <a:gd name="T82" fmla="*/ 319 w 537"/>
                <a:gd name="T83" fmla="*/ 157 h 184"/>
                <a:gd name="T84" fmla="*/ 241 w 537"/>
                <a:gd name="T85" fmla="*/ 157 h 184"/>
                <a:gd name="T86" fmla="*/ 152 w 537"/>
                <a:gd name="T87" fmla="*/ 135 h 184"/>
                <a:gd name="T88" fmla="*/ 52 w 537"/>
                <a:gd name="T89" fmla="*/ 130 h 184"/>
                <a:gd name="T90" fmla="*/ 10 w 537"/>
                <a:gd name="T91" fmla="*/ 109 h 184"/>
                <a:gd name="T92" fmla="*/ 6 w 537"/>
                <a:gd name="T93" fmla="*/ 78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7"/>
                <a:gd name="T142" fmla="*/ 0 h 184"/>
                <a:gd name="T143" fmla="*/ 537 w 537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7" h="184">
                  <a:moveTo>
                    <a:pt x="17" y="65"/>
                  </a:moveTo>
                  <a:lnTo>
                    <a:pt x="52" y="69"/>
                  </a:lnTo>
                  <a:lnTo>
                    <a:pt x="89" y="78"/>
                  </a:lnTo>
                  <a:lnTo>
                    <a:pt x="148" y="97"/>
                  </a:lnTo>
                  <a:lnTo>
                    <a:pt x="211" y="109"/>
                  </a:lnTo>
                  <a:lnTo>
                    <a:pt x="251" y="120"/>
                  </a:lnTo>
                  <a:lnTo>
                    <a:pt x="300" y="120"/>
                  </a:lnTo>
                  <a:lnTo>
                    <a:pt x="352" y="112"/>
                  </a:lnTo>
                  <a:lnTo>
                    <a:pt x="396" y="98"/>
                  </a:lnTo>
                  <a:lnTo>
                    <a:pt x="449" y="82"/>
                  </a:lnTo>
                  <a:lnTo>
                    <a:pt x="472" y="76"/>
                  </a:lnTo>
                  <a:lnTo>
                    <a:pt x="478" y="75"/>
                  </a:lnTo>
                  <a:lnTo>
                    <a:pt x="481" y="69"/>
                  </a:lnTo>
                  <a:lnTo>
                    <a:pt x="483" y="64"/>
                  </a:lnTo>
                  <a:lnTo>
                    <a:pt x="483" y="57"/>
                  </a:lnTo>
                  <a:lnTo>
                    <a:pt x="481" y="52"/>
                  </a:lnTo>
                  <a:lnTo>
                    <a:pt x="475" y="46"/>
                  </a:lnTo>
                  <a:lnTo>
                    <a:pt x="474" y="41"/>
                  </a:lnTo>
                  <a:lnTo>
                    <a:pt x="468" y="38"/>
                  </a:lnTo>
                  <a:lnTo>
                    <a:pt x="468" y="31"/>
                  </a:lnTo>
                  <a:lnTo>
                    <a:pt x="468" y="26"/>
                  </a:lnTo>
                  <a:lnTo>
                    <a:pt x="468" y="20"/>
                  </a:lnTo>
                  <a:lnTo>
                    <a:pt x="468" y="15"/>
                  </a:lnTo>
                  <a:lnTo>
                    <a:pt x="472" y="9"/>
                  </a:lnTo>
                  <a:lnTo>
                    <a:pt x="478" y="5"/>
                  </a:lnTo>
                  <a:lnTo>
                    <a:pt x="483" y="2"/>
                  </a:lnTo>
                  <a:lnTo>
                    <a:pt x="489" y="2"/>
                  </a:lnTo>
                  <a:lnTo>
                    <a:pt x="494" y="0"/>
                  </a:lnTo>
                  <a:lnTo>
                    <a:pt x="500" y="2"/>
                  </a:lnTo>
                  <a:lnTo>
                    <a:pt x="505" y="4"/>
                  </a:lnTo>
                  <a:lnTo>
                    <a:pt x="509" y="9"/>
                  </a:lnTo>
                  <a:lnTo>
                    <a:pt x="515" y="12"/>
                  </a:lnTo>
                  <a:lnTo>
                    <a:pt x="516" y="17"/>
                  </a:lnTo>
                  <a:lnTo>
                    <a:pt x="516" y="23"/>
                  </a:lnTo>
                  <a:lnTo>
                    <a:pt x="518" y="28"/>
                  </a:lnTo>
                  <a:lnTo>
                    <a:pt x="522" y="34"/>
                  </a:lnTo>
                  <a:lnTo>
                    <a:pt x="522" y="39"/>
                  </a:lnTo>
                  <a:lnTo>
                    <a:pt x="522" y="45"/>
                  </a:lnTo>
                  <a:lnTo>
                    <a:pt x="522" y="50"/>
                  </a:lnTo>
                  <a:lnTo>
                    <a:pt x="520" y="56"/>
                  </a:lnTo>
                  <a:lnTo>
                    <a:pt x="516" y="61"/>
                  </a:lnTo>
                  <a:lnTo>
                    <a:pt x="512" y="67"/>
                  </a:lnTo>
                  <a:lnTo>
                    <a:pt x="515" y="72"/>
                  </a:lnTo>
                  <a:lnTo>
                    <a:pt x="516" y="78"/>
                  </a:lnTo>
                  <a:lnTo>
                    <a:pt x="520" y="83"/>
                  </a:lnTo>
                  <a:lnTo>
                    <a:pt x="526" y="90"/>
                  </a:lnTo>
                  <a:lnTo>
                    <a:pt x="531" y="93"/>
                  </a:lnTo>
                  <a:lnTo>
                    <a:pt x="533" y="98"/>
                  </a:lnTo>
                  <a:lnTo>
                    <a:pt x="537" y="104"/>
                  </a:lnTo>
                  <a:lnTo>
                    <a:pt x="537" y="109"/>
                  </a:lnTo>
                  <a:lnTo>
                    <a:pt x="535" y="115"/>
                  </a:lnTo>
                  <a:lnTo>
                    <a:pt x="535" y="120"/>
                  </a:lnTo>
                  <a:lnTo>
                    <a:pt x="533" y="127"/>
                  </a:lnTo>
                  <a:lnTo>
                    <a:pt x="531" y="132"/>
                  </a:lnTo>
                  <a:lnTo>
                    <a:pt x="527" y="138"/>
                  </a:lnTo>
                  <a:lnTo>
                    <a:pt x="526" y="143"/>
                  </a:lnTo>
                  <a:lnTo>
                    <a:pt x="523" y="150"/>
                  </a:lnTo>
                  <a:lnTo>
                    <a:pt x="518" y="151"/>
                  </a:lnTo>
                  <a:lnTo>
                    <a:pt x="516" y="157"/>
                  </a:lnTo>
                  <a:lnTo>
                    <a:pt x="509" y="165"/>
                  </a:lnTo>
                  <a:lnTo>
                    <a:pt x="501" y="172"/>
                  </a:lnTo>
                  <a:lnTo>
                    <a:pt x="494" y="176"/>
                  </a:lnTo>
                  <a:lnTo>
                    <a:pt x="489" y="180"/>
                  </a:lnTo>
                  <a:lnTo>
                    <a:pt x="483" y="183"/>
                  </a:lnTo>
                  <a:lnTo>
                    <a:pt x="475" y="184"/>
                  </a:lnTo>
                  <a:lnTo>
                    <a:pt x="470" y="184"/>
                  </a:lnTo>
                  <a:lnTo>
                    <a:pt x="464" y="184"/>
                  </a:lnTo>
                  <a:lnTo>
                    <a:pt x="457" y="181"/>
                  </a:lnTo>
                  <a:lnTo>
                    <a:pt x="452" y="177"/>
                  </a:lnTo>
                  <a:lnTo>
                    <a:pt x="452" y="172"/>
                  </a:lnTo>
                  <a:lnTo>
                    <a:pt x="452" y="166"/>
                  </a:lnTo>
                  <a:lnTo>
                    <a:pt x="455" y="159"/>
                  </a:lnTo>
                  <a:lnTo>
                    <a:pt x="460" y="157"/>
                  </a:lnTo>
                  <a:lnTo>
                    <a:pt x="467" y="154"/>
                  </a:lnTo>
                  <a:lnTo>
                    <a:pt x="470" y="147"/>
                  </a:lnTo>
                  <a:lnTo>
                    <a:pt x="464" y="143"/>
                  </a:lnTo>
                  <a:lnTo>
                    <a:pt x="460" y="138"/>
                  </a:lnTo>
                  <a:lnTo>
                    <a:pt x="460" y="132"/>
                  </a:lnTo>
                  <a:lnTo>
                    <a:pt x="460" y="127"/>
                  </a:lnTo>
                  <a:lnTo>
                    <a:pt x="464" y="120"/>
                  </a:lnTo>
                  <a:lnTo>
                    <a:pt x="467" y="115"/>
                  </a:lnTo>
                  <a:lnTo>
                    <a:pt x="427" y="124"/>
                  </a:lnTo>
                  <a:lnTo>
                    <a:pt x="358" y="147"/>
                  </a:lnTo>
                  <a:lnTo>
                    <a:pt x="319" y="157"/>
                  </a:lnTo>
                  <a:lnTo>
                    <a:pt x="278" y="159"/>
                  </a:lnTo>
                  <a:lnTo>
                    <a:pt x="241" y="157"/>
                  </a:lnTo>
                  <a:lnTo>
                    <a:pt x="196" y="145"/>
                  </a:lnTo>
                  <a:lnTo>
                    <a:pt x="152" y="135"/>
                  </a:lnTo>
                  <a:lnTo>
                    <a:pt x="106" y="132"/>
                  </a:lnTo>
                  <a:lnTo>
                    <a:pt x="52" y="130"/>
                  </a:lnTo>
                  <a:lnTo>
                    <a:pt x="28" y="124"/>
                  </a:lnTo>
                  <a:lnTo>
                    <a:pt x="10" y="109"/>
                  </a:lnTo>
                  <a:lnTo>
                    <a:pt x="0" y="93"/>
                  </a:lnTo>
                  <a:lnTo>
                    <a:pt x="6" y="78"/>
                  </a:lnTo>
                  <a:lnTo>
                    <a:pt x="17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6" name="Freeform 45"/>
            <p:cNvSpPr>
              <a:spLocks/>
            </p:cNvSpPr>
            <p:nvPr/>
          </p:nvSpPr>
          <p:spPr bwMode="auto">
            <a:xfrm>
              <a:off x="3352" y="3390"/>
              <a:ext cx="293" cy="607"/>
            </a:xfrm>
            <a:custGeom>
              <a:avLst/>
              <a:gdLst>
                <a:gd name="T0" fmla="*/ 37 w 293"/>
                <a:gd name="T1" fmla="*/ 4 h 607"/>
                <a:gd name="T2" fmla="*/ 56 w 293"/>
                <a:gd name="T3" fmla="*/ 17 h 607"/>
                <a:gd name="T4" fmla="*/ 78 w 293"/>
                <a:gd name="T5" fmla="*/ 41 h 607"/>
                <a:gd name="T6" fmla="*/ 103 w 293"/>
                <a:gd name="T7" fmla="*/ 72 h 607"/>
                <a:gd name="T8" fmla="*/ 137 w 293"/>
                <a:gd name="T9" fmla="*/ 112 h 607"/>
                <a:gd name="T10" fmla="*/ 167 w 293"/>
                <a:gd name="T11" fmla="*/ 149 h 607"/>
                <a:gd name="T12" fmla="*/ 186 w 293"/>
                <a:gd name="T13" fmla="*/ 172 h 607"/>
                <a:gd name="T14" fmla="*/ 197 w 293"/>
                <a:gd name="T15" fmla="*/ 191 h 607"/>
                <a:gd name="T16" fmla="*/ 200 w 293"/>
                <a:gd name="T17" fmla="*/ 205 h 607"/>
                <a:gd name="T18" fmla="*/ 200 w 293"/>
                <a:gd name="T19" fmla="*/ 226 h 607"/>
                <a:gd name="T20" fmla="*/ 193 w 293"/>
                <a:gd name="T21" fmla="*/ 241 h 607"/>
                <a:gd name="T22" fmla="*/ 178 w 293"/>
                <a:gd name="T23" fmla="*/ 265 h 607"/>
                <a:gd name="T24" fmla="*/ 152 w 293"/>
                <a:gd name="T25" fmla="*/ 301 h 607"/>
                <a:gd name="T26" fmla="*/ 125 w 293"/>
                <a:gd name="T27" fmla="*/ 340 h 607"/>
                <a:gd name="T28" fmla="*/ 106 w 293"/>
                <a:gd name="T29" fmla="*/ 377 h 607"/>
                <a:gd name="T30" fmla="*/ 95 w 293"/>
                <a:gd name="T31" fmla="*/ 409 h 607"/>
                <a:gd name="T32" fmla="*/ 89 w 293"/>
                <a:gd name="T33" fmla="*/ 440 h 607"/>
                <a:gd name="T34" fmla="*/ 89 w 293"/>
                <a:gd name="T35" fmla="*/ 469 h 607"/>
                <a:gd name="T36" fmla="*/ 93 w 293"/>
                <a:gd name="T37" fmla="*/ 490 h 607"/>
                <a:gd name="T38" fmla="*/ 111 w 293"/>
                <a:gd name="T39" fmla="*/ 502 h 607"/>
                <a:gd name="T40" fmla="*/ 134 w 293"/>
                <a:gd name="T41" fmla="*/ 505 h 607"/>
                <a:gd name="T42" fmla="*/ 171 w 293"/>
                <a:gd name="T43" fmla="*/ 506 h 607"/>
                <a:gd name="T44" fmla="*/ 215 w 293"/>
                <a:gd name="T45" fmla="*/ 513 h 607"/>
                <a:gd name="T46" fmla="*/ 249 w 293"/>
                <a:gd name="T47" fmla="*/ 525 h 607"/>
                <a:gd name="T48" fmla="*/ 277 w 293"/>
                <a:gd name="T49" fmla="*/ 542 h 607"/>
                <a:gd name="T50" fmla="*/ 292 w 293"/>
                <a:gd name="T51" fmla="*/ 558 h 607"/>
                <a:gd name="T52" fmla="*/ 293 w 293"/>
                <a:gd name="T53" fmla="*/ 573 h 607"/>
                <a:gd name="T54" fmla="*/ 282 w 293"/>
                <a:gd name="T55" fmla="*/ 592 h 607"/>
                <a:gd name="T56" fmla="*/ 260 w 293"/>
                <a:gd name="T57" fmla="*/ 607 h 607"/>
                <a:gd name="T58" fmla="*/ 245 w 293"/>
                <a:gd name="T59" fmla="*/ 605 h 607"/>
                <a:gd name="T60" fmla="*/ 237 w 293"/>
                <a:gd name="T61" fmla="*/ 590 h 607"/>
                <a:gd name="T62" fmla="*/ 225 w 293"/>
                <a:gd name="T63" fmla="*/ 569 h 607"/>
                <a:gd name="T64" fmla="*/ 197 w 293"/>
                <a:gd name="T65" fmla="*/ 553 h 607"/>
                <a:gd name="T66" fmla="*/ 162 w 293"/>
                <a:gd name="T67" fmla="*/ 540 h 607"/>
                <a:gd name="T68" fmla="*/ 126 w 293"/>
                <a:gd name="T69" fmla="*/ 539 h 607"/>
                <a:gd name="T70" fmla="*/ 93 w 293"/>
                <a:gd name="T71" fmla="*/ 547 h 607"/>
                <a:gd name="T72" fmla="*/ 78 w 293"/>
                <a:gd name="T73" fmla="*/ 550 h 607"/>
                <a:gd name="T74" fmla="*/ 58 w 293"/>
                <a:gd name="T75" fmla="*/ 547 h 607"/>
                <a:gd name="T76" fmla="*/ 47 w 293"/>
                <a:gd name="T77" fmla="*/ 535 h 607"/>
                <a:gd name="T78" fmla="*/ 41 w 293"/>
                <a:gd name="T79" fmla="*/ 520 h 607"/>
                <a:gd name="T80" fmla="*/ 45 w 293"/>
                <a:gd name="T81" fmla="*/ 503 h 607"/>
                <a:gd name="T82" fmla="*/ 55 w 293"/>
                <a:gd name="T83" fmla="*/ 466 h 607"/>
                <a:gd name="T84" fmla="*/ 62 w 293"/>
                <a:gd name="T85" fmla="*/ 418 h 607"/>
                <a:gd name="T86" fmla="*/ 74 w 293"/>
                <a:gd name="T87" fmla="*/ 361 h 607"/>
                <a:gd name="T88" fmla="*/ 85 w 293"/>
                <a:gd name="T89" fmla="*/ 315 h 607"/>
                <a:gd name="T90" fmla="*/ 100 w 293"/>
                <a:gd name="T91" fmla="*/ 280 h 607"/>
                <a:gd name="T92" fmla="*/ 121 w 293"/>
                <a:gd name="T93" fmla="*/ 249 h 607"/>
                <a:gd name="T94" fmla="*/ 136 w 293"/>
                <a:gd name="T95" fmla="*/ 224 h 607"/>
                <a:gd name="T96" fmla="*/ 145 w 293"/>
                <a:gd name="T97" fmla="*/ 209 h 607"/>
                <a:gd name="T98" fmla="*/ 141 w 293"/>
                <a:gd name="T99" fmla="*/ 197 h 607"/>
                <a:gd name="T100" fmla="*/ 115 w 293"/>
                <a:gd name="T101" fmla="*/ 172 h 607"/>
                <a:gd name="T102" fmla="*/ 78 w 293"/>
                <a:gd name="T103" fmla="*/ 145 h 607"/>
                <a:gd name="T104" fmla="*/ 52 w 293"/>
                <a:gd name="T105" fmla="*/ 120 h 607"/>
                <a:gd name="T106" fmla="*/ 30 w 293"/>
                <a:gd name="T107" fmla="*/ 98 h 607"/>
                <a:gd name="T108" fmla="*/ 11 w 293"/>
                <a:gd name="T109" fmla="*/ 68 h 607"/>
                <a:gd name="T110" fmla="*/ 0 w 293"/>
                <a:gd name="T111" fmla="*/ 34 h 607"/>
                <a:gd name="T112" fmla="*/ 10 w 293"/>
                <a:gd name="T113" fmla="*/ 9 h 607"/>
                <a:gd name="T114" fmla="*/ 19 w 293"/>
                <a:gd name="T115" fmla="*/ 0 h 607"/>
                <a:gd name="T116" fmla="*/ 37 w 293"/>
                <a:gd name="T117" fmla="*/ 4 h 6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3"/>
                <a:gd name="T178" fmla="*/ 0 h 607"/>
                <a:gd name="T179" fmla="*/ 293 w 293"/>
                <a:gd name="T180" fmla="*/ 607 h 6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3" h="607">
                  <a:moveTo>
                    <a:pt x="37" y="4"/>
                  </a:moveTo>
                  <a:lnTo>
                    <a:pt x="56" y="17"/>
                  </a:lnTo>
                  <a:lnTo>
                    <a:pt x="78" y="41"/>
                  </a:lnTo>
                  <a:lnTo>
                    <a:pt x="103" y="72"/>
                  </a:lnTo>
                  <a:lnTo>
                    <a:pt x="137" y="112"/>
                  </a:lnTo>
                  <a:lnTo>
                    <a:pt x="167" y="149"/>
                  </a:lnTo>
                  <a:lnTo>
                    <a:pt x="186" y="172"/>
                  </a:lnTo>
                  <a:lnTo>
                    <a:pt x="197" y="191"/>
                  </a:lnTo>
                  <a:lnTo>
                    <a:pt x="200" y="205"/>
                  </a:lnTo>
                  <a:lnTo>
                    <a:pt x="200" y="226"/>
                  </a:lnTo>
                  <a:lnTo>
                    <a:pt x="193" y="241"/>
                  </a:lnTo>
                  <a:lnTo>
                    <a:pt x="178" y="265"/>
                  </a:lnTo>
                  <a:lnTo>
                    <a:pt x="152" y="301"/>
                  </a:lnTo>
                  <a:lnTo>
                    <a:pt x="125" y="340"/>
                  </a:lnTo>
                  <a:lnTo>
                    <a:pt x="106" y="377"/>
                  </a:lnTo>
                  <a:lnTo>
                    <a:pt x="95" y="409"/>
                  </a:lnTo>
                  <a:lnTo>
                    <a:pt x="89" y="440"/>
                  </a:lnTo>
                  <a:lnTo>
                    <a:pt x="89" y="469"/>
                  </a:lnTo>
                  <a:lnTo>
                    <a:pt x="93" y="490"/>
                  </a:lnTo>
                  <a:lnTo>
                    <a:pt x="111" y="502"/>
                  </a:lnTo>
                  <a:lnTo>
                    <a:pt x="134" y="505"/>
                  </a:lnTo>
                  <a:lnTo>
                    <a:pt x="171" y="506"/>
                  </a:lnTo>
                  <a:lnTo>
                    <a:pt x="215" y="513"/>
                  </a:lnTo>
                  <a:lnTo>
                    <a:pt x="249" y="525"/>
                  </a:lnTo>
                  <a:lnTo>
                    <a:pt x="277" y="542"/>
                  </a:lnTo>
                  <a:lnTo>
                    <a:pt x="292" y="558"/>
                  </a:lnTo>
                  <a:lnTo>
                    <a:pt x="293" y="573"/>
                  </a:lnTo>
                  <a:lnTo>
                    <a:pt x="282" y="592"/>
                  </a:lnTo>
                  <a:lnTo>
                    <a:pt x="260" y="607"/>
                  </a:lnTo>
                  <a:lnTo>
                    <a:pt x="245" y="605"/>
                  </a:lnTo>
                  <a:lnTo>
                    <a:pt x="237" y="590"/>
                  </a:lnTo>
                  <a:lnTo>
                    <a:pt x="225" y="569"/>
                  </a:lnTo>
                  <a:lnTo>
                    <a:pt x="197" y="553"/>
                  </a:lnTo>
                  <a:lnTo>
                    <a:pt x="162" y="540"/>
                  </a:lnTo>
                  <a:lnTo>
                    <a:pt x="126" y="539"/>
                  </a:lnTo>
                  <a:lnTo>
                    <a:pt x="93" y="547"/>
                  </a:lnTo>
                  <a:lnTo>
                    <a:pt x="78" y="550"/>
                  </a:lnTo>
                  <a:lnTo>
                    <a:pt x="58" y="547"/>
                  </a:lnTo>
                  <a:lnTo>
                    <a:pt x="47" y="535"/>
                  </a:lnTo>
                  <a:lnTo>
                    <a:pt x="41" y="520"/>
                  </a:lnTo>
                  <a:lnTo>
                    <a:pt x="45" y="503"/>
                  </a:lnTo>
                  <a:lnTo>
                    <a:pt x="55" y="466"/>
                  </a:lnTo>
                  <a:lnTo>
                    <a:pt x="62" y="418"/>
                  </a:lnTo>
                  <a:lnTo>
                    <a:pt x="74" y="361"/>
                  </a:lnTo>
                  <a:lnTo>
                    <a:pt x="85" y="315"/>
                  </a:lnTo>
                  <a:lnTo>
                    <a:pt x="100" y="280"/>
                  </a:lnTo>
                  <a:lnTo>
                    <a:pt x="121" y="249"/>
                  </a:lnTo>
                  <a:lnTo>
                    <a:pt x="136" y="224"/>
                  </a:lnTo>
                  <a:lnTo>
                    <a:pt x="145" y="209"/>
                  </a:lnTo>
                  <a:lnTo>
                    <a:pt x="141" y="197"/>
                  </a:lnTo>
                  <a:lnTo>
                    <a:pt x="115" y="172"/>
                  </a:lnTo>
                  <a:lnTo>
                    <a:pt x="78" y="145"/>
                  </a:lnTo>
                  <a:lnTo>
                    <a:pt x="52" y="120"/>
                  </a:lnTo>
                  <a:lnTo>
                    <a:pt x="30" y="98"/>
                  </a:lnTo>
                  <a:lnTo>
                    <a:pt x="11" y="68"/>
                  </a:lnTo>
                  <a:lnTo>
                    <a:pt x="0" y="34"/>
                  </a:lnTo>
                  <a:lnTo>
                    <a:pt x="10" y="9"/>
                  </a:lnTo>
                  <a:lnTo>
                    <a:pt x="19" y="0"/>
                  </a:ln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7" name="Freeform 46"/>
            <p:cNvSpPr>
              <a:spLocks/>
            </p:cNvSpPr>
            <p:nvPr/>
          </p:nvSpPr>
          <p:spPr bwMode="auto">
            <a:xfrm>
              <a:off x="3058" y="3366"/>
              <a:ext cx="264" cy="601"/>
            </a:xfrm>
            <a:custGeom>
              <a:avLst/>
              <a:gdLst>
                <a:gd name="T0" fmla="*/ 197 w 264"/>
                <a:gd name="T1" fmla="*/ 23 h 601"/>
                <a:gd name="T2" fmla="*/ 217 w 264"/>
                <a:gd name="T3" fmla="*/ 7 h 601"/>
                <a:gd name="T4" fmla="*/ 238 w 264"/>
                <a:gd name="T5" fmla="*/ 0 h 601"/>
                <a:gd name="T6" fmla="*/ 258 w 264"/>
                <a:gd name="T7" fmla="*/ 12 h 601"/>
                <a:gd name="T8" fmla="*/ 264 w 264"/>
                <a:gd name="T9" fmla="*/ 33 h 601"/>
                <a:gd name="T10" fmla="*/ 262 w 264"/>
                <a:gd name="T11" fmla="*/ 60 h 601"/>
                <a:gd name="T12" fmla="*/ 249 w 264"/>
                <a:gd name="T13" fmla="*/ 78 h 601"/>
                <a:gd name="T14" fmla="*/ 216 w 264"/>
                <a:gd name="T15" fmla="*/ 104 h 601"/>
                <a:gd name="T16" fmla="*/ 190 w 264"/>
                <a:gd name="T17" fmla="*/ 129 h 601"/>
                <a:gd name="T18" fmla="*/ 168 w 264"/>
                <a:gd name="T19" fmla="*/ 156 h 601"/>
                <a:gd name="T20" fmla="*/ 151 w 264"/>
                <a:gd name="T21" fmla="*/ 188 h 601"/>
                <a:gd name="T22" fmla="*/ 143 w 264"/>
                <a:gd name="T23" fmla="*/ 217 h 601"/>
                <a:gd name="T24" fmla="*/ 147 w 264"/>
                <a:gd name="T25" fmla="*/ 245 h 601"/>
                <a:gd name="T26" fmla="*/ 162 w 264"/>
                <a:gd name="T27" fmla="*/ 269 h 601"/>
                <a:gd name="T28" fmla="*/ 190 w 264"/>
                <a:gd name="T29" fmla="*/ 300 h 601"/>
                <a:gd name="T30" fmla="*/ 216 w 264"/>
                <a:gd name="T31" fmla="*/ 332 h 601"/>
                <a:gd name="T32" fmla="*/ 228 w 264"/>
                <a:gd name="T33" fmla="*/ 356 h 601"/>
                <a:gd name="T34" fmla="*/ 236 w 264"/>
                <a:gd name="T35" fmla="*/ 396 h 601"/>
                <a:gd name="T36" fmla="*/ 242 w 264"/>
                <a:gd name="T37" fmla="*/ 444 h 601"/>
                <a:gd name="T38" fmla="*/ 239 w 264"/>
                <a:gd name="T39" fmla="*/ 486 h 601"/>
                <a:gd name="T40" fmla="*/ 236 w 264"/>
                <a:gd name="T41" fmla="*/ 519 h 601"/>
                <a:gd name="T42" fmla="*/ 232 w 264"/>
                <a:gd name="T43" fmla="*/ 541 h 601"/>
                <a:gd name="T44" fmla="*/ 221 w 264"/>
                <a:gd name="T45" fmla="*/ 552 h 601"/>
                <a:gd name="T46" fmla="*/ 216 w 264"/>
                <a:gd name="T47" fmla="*/ 552 h 601"/>
                <a:gd name="T48" fmla="*/ 205 w 264"/>
                <a:gd name="T49" fmla="*/ 556 h 601"/>
                <a:gd name="T50" fmla="*/ 175 w 264"/>
                <a:gd name="T51" fmla="*/ 552 h 601"/>
                <a:gd name="T52" fmla="*/ 147 w 264"/>
                <a:gd name="T53" fmla="*/ 552 h 601"/>
                <a:gd name="T54" fmla="*/ 142 w 264"/>
                <a:gd name="T55" fmla="*/ 555 h 601"/>
                <a:gd name="T56" fmla="*/ 106 w 264"/>
                <a:gd name="T57" fmla="*/ 562 h 601"/>
                <a:gd name="T58" fmla="*/ 74 w 264"/>
                <a:gd name="T59" fmla="*/ 581 h 601"/>
                <a:gd name="T60" fmla="*/ 53 w 264"/>
                <a:gd name="T61" fmla="*/ 601 h 601"/>
                <a:gd name="T62" fmla="*/ 38 w 264"/>
                <a:gd name="T63" fmla="*/ 599 h 601"/>
                <a:gd name="T64" fmla="*/ 15 w 264"/>
                <a:gd name="T65" fmla="*/ 581 h 601"/>
                <a:gd name="T66" fmla="*/ 0 w 264"/>
                <a:gd name="T67" fmla="*/ 549 h 601"/>
                <a:gd name="T68" fmla="*/ 8 w 264"/>
                <a:gd name="T69" fmla="*/ 538 h 601"/>
                <a:gd name="T70" fmla="*/ 50 w 264"/>
                <a:gd name="T71" fmla="*/ 522 h 601"/>
                <a:gd name="T72" fmla="*/ 121 w 264"/>
                <a:gd name="T73" fmla="*/ 512 h 601"/>
                <a:gd name="T74" fmla="*/ 176 w 264"/>
                <a:gd name="T75" fmla="*/ 511 h 601"/>
                <a:gd name="T76" fmla="*/ 195 w 264"/>
                <a:gd name="T77" fmla="*/ 503 h 601"/>
                <a:gd name="T78" fmla="*/ 206 w 264"/>
                <a:gd name="T79" fmla="*/ 486 h 601"/>
                <a:gd name="T80" fmla="*/ 212 w 264"/>
                <a:gd name="T81" fmla="*/ 460 h 601"/>
                <a:gd name="T82" fmla="*/ 212 w 264"/>
                <a:gd name="T83" fmla="*/ 425 h 601"/>
                <a:gd name="T84" fmla="*/ 201 w 264"/>
                <a:gd name="T85" fmla="*/ 390 h 601"/>
                <a:gd name="T86" fmla="*/ 176 w 264"/>
                <a:gd name="T87" fmla="*/ 355 h 601"/>
                <a:gd name="T88" fmla="*/ 153 w 264"/>
                <a:gd name="T89" fmla="*/ 326 h 601"/>
                <a:gd name="T90" fmla="*/ 132 w 264"/>
                <a:gd name="T91" fmla="*/ 302 h 601"/>
                <a:gd name="T92" fmla="*/ 113 w 264"/>
                <a:gd name="T93" fmla="*/ 277 h 601"/>
                <a:gd name="T94" fmla="*/ 102 w 264"/>
                <a:gd name="T95" fmla="*/ 248 h 601"/>
                <a:gd name="T96" fmla="*/ 101 w 264"/>
                <a:gd name="T97" fmla="*/ 225 h 601"/>
                <a:gd name="T98" fmla="*/ 102 w 264"/>
                <a:gd name="T99" fmla="*/ 192 h 601"/>
                <a:gd name="T100" fmla="*/ 112 w 264"/>
                <a:gd name="T101" fmla="*/ 162 h 601"/>
                <a:gd name="T102" fmla="*/ 125 w 264"/>
                <a:gd name="T103" fmla="*/ 134 h 601"/>
                <a:gd name="T104" fmla="*/ 139 w 264"/>
                <a:gd name="T105" fmla="*/ 103 h 601"/>
                <a:gd name="T106" fmla="*/ 158 w 264"/>
                <a:gd name="T107" fmla="*/ 73 h 601"/>
                <a:gd name="T108" fmla="*/ 179 w 264"/>
                <a:gd name="T109" fmla="*/ 47 h 601"/>
                <a:gd name="T110" fmla="*/ 197 w 264"/>
                <a:gd name="T111" fmla="*/ 23 h 6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4"/>
                <a:gd name="T169" fmla="*/ 0 h 601"/>
                <a:gd name="T170" fmla="*/ 264 w 264"/>
                <a:gd name="T171" fmla="*/ 601 h 6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4" h="601">
                  <a:moveTo>
                    <a:pt x="197" y="23"/>
                  </a:moveTo>
                  <a:lnTo>
                    <a:pt x="217" y="7"/>
                  </a:lnTo>
                  <a:lnTo>
                    <a:pt x="238" y="0"/>
                  </a:lnTo>
                  <a:lnTo>
                    <a:pt x="258" y="12"/>
                  </a:lnTo>
                  <a:lnTo>
                    <a:pt x="264" y="33"/>
                  </a:lnTo>
                  <a:lnTo>
                    <a:pt x="262" y="60"/>
                  </a:lnTo>
                  <a:lnTo>
                    <a:pt x="249" y="78"/>
                  </a:lnTo>
                  <a:lnTo>
                    <a:pt x="216" y="104"/>
                  </a:lnTo>
                  <a:lnTo>
                    <a:pt x="190" y="129"/>
                  </a:lnTo>
                  <a:lnTo>
                    <a:pt x="168" y="156"/>
                  </a:lnTo>
                  <a:lnTo>
                    <a:pt x="151" y="188"/>
                  </a:lnTo>
                  <a:lnTo>
                    <a:pt x="143" y="217"/>
                  </a:lnTo>
                  <a:lnTo>
                    <a:pt x="147" y="245"/>
                  </a:lnTo>
                  <a:lnTo>
                    <a:pt x="162" y="269"/>
                  </a:lnTo>
                  <a:lnTo>
                    <a:pt x="190" y="300"/>
                  </a:lnTo>
                  <a:lnTo>
                    <a:pt x="216" y="332"/>
                  </a:lnTo>
                  <a:lnTo>
                    <a:pt x="228" y="356"/>
                  </a:lnTo>
                  <a:lnTo>
                    <a:pt x="236" y="396"/>
                  </a:lnTo>
                  <a:lnTo>
                    <a:pt x="242" y="444"/>
                  </a:lnTo>
                  <a:lnTo>
                    <a:pt x="239" y="486"/>
                  </a:lnTo>
                  <a:lnTo>
                    <a:pt x="236" y="519"/>
                  </a:lnTo>
                  <a:lnTo>
                    <a:pt x="232" y="541"/>
                  </a:lnTo>
                  <a:lnTo>
                    <a:pt x="221" y="552"/>
                  </a:lnTo>
                  <a:lnTo>
                    <a:pt x="216" y="552"/>
                  </a:lnTo>
                  <a:lnTo>
                    <a:pt x="205" y="556"/>
                  </a:lnTo>
                  <a:lnTo>
                    <a:pt x="175" y="552"/>
                  </a:lnTo>
                  <a:lnTo>
                    <a:pt x="147" y="552"/>
                  </a:lnTo>
                  <a:lnTo>
                    <a:pt x="142" y="555"/>
                  </a:lnTo>
                  <a:lnTo>
                    <a:pt x="106" y="562"/>
                  </a:lnTo>
                  <a:lnTo>
                    <a:pt x="74" y="581"/>
                  </a:lnTo>
                  <a:lnTo>
                    <a:pt x="53" y="601"/>
                  </a:lnTo>
                  <a:lnTo>
                    <a:pt x="38" y="599"/>
                  </a:lnTo>
                  <a:lnTo>
                    <a:pt x="15" y="581"/>
                  </a:lnTo>
                  <a:lnTo>
                    <a:pt x="0" y="549"/>
                  </a:lnTo>
                  <a:lnTo>
                    <a:pt x="8" y="538"/>
                  </a:lnTo>
                  <a:lnTo>
                    <a:pt x="50" y="522"/>
                  </a:lnTo>
                  <a:lnTo>
                    <a:pt x="121" y="512"/>
                  </a:lnTo>
                  <a:lnTo>
                    <a:pt x="176" y="511"/>
                  </a:lnTo>
                  <a:lnTo>
                    <a:pt x="195" y="503"/>
                  </a:lnTo>
                  <a:lnTo>
                    <a:pt x="206" y="486"/>
                  </a:lnTo>
                  <a:lnTo>
                    <a:pt x="212" y="460"/>
                  </a:lnTo>
                  <a:lnTo>
                    <a:pt x="212" y="425"/>
                  </a:lnTo>
                  <a:lnTo>
                    <a:pt x="201" y="390"/>
                  </a:lnTo>
                  <a:lnTo>
                    <a:pt x="176" y="355"/>
                  </a:lnTo>
                  <a:lnTo>
                    <a:pt x="153" y="326"/>
                  </a:lnTo>
                  <a:lnTo>
                    <a:pt x="132" y="302"/>
                  </a:lnTo>
                  <a:lnTo>
                    <a:pt x="113" y="277"/>
                  </a:lnTo>
                  <a:lnTo>
                    <a:pt x="102" y="248"/>
                  </a:lnTo>
                  <a:lnTo>
                    <a:pt x="101" y="225"/>
                  </a:lnTo>
                  <a:lnTo>
                    <a:pt x="102" y="192"/>
                  </a:lnTo>
                  <a:lnTo>
                    <a:pt x="112" y="162"/>
                  </a:lnTo>
                  <a:lnTo>
                    <a:pt x="125" y="134"/>
                  </a:lnTo>
                  <a:lnTo>
                    <a:pt x="139" y="103"/>
                  </a:lnTo>
                  <a:lnTo>
                    <a:pt x="158" y="73"/>
                  </a:lnTo>
                  <a:lnTo>
                    <a:pt x="179" y="47"/>
                  </a:lnTo>
                  <a:lnTo>
                    <a:pt x="197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8" name="Freeform 47"/>
            <p:cNvSpPr>
              <a:spLocks/>
            </p:cNvSpPr>
            <p:nvPr/>
          </p:nvSpPr>
          <p:spPr bwMode="auto">
            <a:xfrm>
              <a:off x="3120" y="2401"/>
              <a:ext cx="289" cy="1240"/>
            </a:xfrm>
            <a:custGeom>
              <a:avLst/>
              <a:gdLst>
                <a:gd name="T0" fmla="*/ 22 w 289"/>
                <a:gd name="T1" fmla="*/ 754 h 1240"/>
                <a:gd name="T2" fmla="*/ 289 w 289"/>
                <a:gd name="T3" fmla="*/ 1223 h 1240"/>
                <a:gd name="T4" fmla="*/ 275 w 289"/>
                <a:gd name="T5" fmla="*/ 1240 h 1240"/>
                <a:gd name="T6" fmla="*/ 0 w 289"/>
                <a:gd name="T7" fmla="*/ 752 h 1240"/>
                <a:gd name="T8" fmla="*/ 197 w 289"/>
                <a:gd name="T9" fmla="*/ 0 h 1240"/>
                <a:gd name="T10" fmla="*/ 214 w 289"/>
                <a:gd name="T11" fmla="*/ 13 h 1240"/>
                <a:gd name="T12" fmla="*/ 22 w 289"/>
                <a:gd name="T13" fmla="*/ 754 h 12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9"/>
                <a:gd name="T22" fmla="*/ 0 h 1240"/>
                <a:gd name="T23" fmla="*/ 289 w 289"/>
                <a:gd name="T24" fmla="*/ 1240 h 124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9" h="1240">
                  <a:moveTo>
                    <a:pt x="22" y="754"/>
                  </a:moveTo>
                  <a:lnTo>
                    <a:pt x="289" y="1223"/>
                  </a:lnTo>
                  <a:lnTo>
                    <a:pt x="275" y="1240"/>
                  </a:lnTo>
                  <a:lnTo>
                    <a:pt x="0" y="752"/>
                  </a:lnTo>
                  <a:lnTo>
                    <a:pt x="197" y="0"/>
                  </a:lnTo>
                  <a:lnTo>
                    <a:pt x="214" y="13"/>
                  </a:lnTo>
                  <a:lnTo>
                    <a:pt x="22" y="754"/>
                  </a:lnTo>
                  <a:close/>
                </a:path>
              </a:pathLst>
            </a:cu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89" name="Freeform 48"/>
            <p:cNvSpPr>
              <a:spLocks/>
            </p:cNvSpPr>
            <p:nvPr/>
          </p:nvSpPr>
          <p:spPr bwMode="auto">
            <a:xfrm>
              <a:off x="3276" y="2306"/>
              <a:ext cx="551" cy="1423"/>
            </a:xfrm>
            <a:custGeom>
              <a:avLst/>
              <a:gdLst>
                <a:gd name="T0" fmla="*/ 10 w 551"/>
                <a:gd name="T1" fmla="*/ 84 h 1423"/>
                <a:gd name="T2" fmla="*/ 0 w 551"/>
                <a:gd name="T3" fmla="*/ 45 h 1423"/>
                <a:gd name="T4" fmla="*/ 41 w 551"/>
                <a:gd name="T5" fmla="*/ 14 h 1423"/>
                <a:gd name="T6" fmla="*/ 74 w 551"/>
                <a:gd name="T7" fmla="*/ 4 h 1423"/>
                <a:gd name="T8" fmla="*/ 51 w 551"/>
                <a:gd name="T9" fmla="*/ 33 h 1423"/>
                <a:gd name="T10" fmla="*/ 41 w 551"/>
                <a:gd name="T11" fmla="*/ 67 h 1423"/>
                <a:gd name="T12" fmla="*/ 76 w 551"/>
                <a:gd name="T13" fmla="*/ 99 h 1423"/>
                <a:gd name="T14" fmla="*/ 173 w 551"/>
                <a:gd name="T15" fmla="*/ 152 h 1423"/>
                <a:gd name="T16" fmla="*/ 261 w 551"/>
                <a:gd name="T17" fmla="*/ 214 h 1423"/>
                <a:gd name="T18" fmla="*/ 347 w 551"/>
                <a:gd name="T19" fmla="*/ 327 h 1423"/>
                <a:gd name="T20" fmla="*/ 423 w 551"/>
                <a:gd name="T21" fmla="*/ 431 h 1423"/>
                <a:gd name="T22" fmla="*/ 482 w 551"/>
                <a:gd name="T23" fmla="*/ 541 h 1423"/>
                <a:gd name="T24" fmla="*/ 544 w 551"/>
                <a:gd name="T25" fmla="*/ 686 h 1423"/>
                <a:gd name="T26" fmla="*/ 549 w 551"/>
                <a:gd name="T27" fmla="*/ 775 h 1423"/>
                <a:gd name="T28" fmla="*/ 497 w 551"/>
                <a:gd name="T29" fmla="*/ 898 h 1423"/>
                <a:gd name="T30" fmla="*/ 407 w 551"/>
                <a:gd name="T31" fmla="*/ 1050 h 1423"/>
                <a:gd name="T32" fmla="*/ 310 w 551"/>
                <a:gd name="T33" fmla="*/ 1178 h 1423"/>
                <a:gd name="T34" fmla="*/ 195 w 551"/>
                <a:gd name="T35" fmla="*/ 1281 h 1423"/>
                <a:gd name="T36" fmla="*/ 118 w 551"/>
                <a:gd name="T37" fmla="*/ 1355 h 1423"/>
                <a:gd name="T38" fmla="*/ 110 w 551"/>
                <a:gd name="T39" fmla="*/ 1377 h 1423"/>
                <a:gd name="T40" fmla="*/ 126 w 551"/>
                <a:gd name="T41" fmla="*/ 1399 h 1423"/>
                <a:gd name="T42" fmla="*/ 147 w 551"/>
                <a:gd name="T43" fmla="*/ 1419 h 1423"/>
                <a:gd name="T44" fmla="*/ 107 w 551"/>
                <a:gd name="T45" fmla="*/ 1420 h 1423"/>
                <a:gd name="T46" fmla="*/ 88 w 551"/>
                <a:gd name="T47" fmla="*/ 1381 h 1423"/>
                <a:gd name="T48" fmla="*/ 104 w 551"/>
                <a:gd name="T49" fmla="*/ 1323 h 1423"/>
                <a:gd name="T50" fmla="*/ 199 w 551"/>
                <a:gd name="T51" fmla="*/ 1238 h 1423"/>
                <a:gd name="T52" fmla="*/ 291 w 551"/>
                <a:gd name="T53" fmla="*/ 1145 h 1423"/>
                <a:gd name="T54" fmla="*/ 387 w 551"/>
                <a:gd name="T55" fmla="*/ 1004 h 1423"/>
                <a:gd name="T56" fmla="*/ 449 w 551"/>
                <a:gd name="T57" fmla="*/ 871 h 1423"/>
                <a:gd name="T58" fmla="*/ 481 w 551"/>
                <a:gd name="T59" fmla="*/ 781 h 1423"/>
                <a:gd name="T60" fmla="*/ 486 w 551"/>
                <a:gd name="T61" fmla="*/ 690 h 1423"/>
                <a:gd name="T62" fmla="*/ 449 w 551"/>
                <a:gd name="T63" fmla="*/ 586 h 1423"/>
                <a:gd name="T64" fmla="*/ 388 w 551"/>
                <a:gd name="T65" fmla="*/ 464 h 1423"/>
                <a:gd name="T66" fmla="*/ 296 w 551"/>
                <a:gd name="T67" fmla="*/ 315 h 1423"/>
                <a:gd name="T68" fmla="*/ 176 w 551"/>
                <a:gd name="T69" fmla="*/ 188 h 1423"/>
                <a:gd name="T70" fmla="*/ 62 w 551"/>
                <a:gd name="T71" fmla="*/ 126 h 14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1"/>
                <a:gd name="T109" fmla="*/ 0 h 1423"/>
                <a:gd name="T110" fmla="*/ 551 w 551"/>
                <a:gd name="T111" fmla="*/ 1423 h 14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1" h="1423">
                  <a:moveTo>
                    <a:pt x="30" y="104"/>
                  </a:moveTo>
                  <a:lnTo>
                    <a:pt x="10" y="84"/>
                  </a:lnTo>
                  <a:lnTo>
                    <a:pt x="0" y="66"/>
                  </a:lnTo>
                  <a:lnTo>
                    <a:pt x="0" y="45"/>
                  </a:lnTo>
                  <a:lnTo>
                    <a:pt x="11" y="29"/>
                  </a:lnTo>
                  <a:lnTo>
                    <a:pt x="41" y="14"/>
                  </a:lnTo>
                  <a:lnTo>
                    <a:pt x="67" y="0"/>
                  </a:lnTo>
                  <a:lnTo>
                    <a:pt x="74" y="4"/>
                  </a:lnTo>
                  <a:lnTo>
                    <a:pt x="67" y="18"/>
                  </a:lnTo>
                  <a:lnTo>
                    <a:pt x="51" y="33"/>
                  </a:lnTo>
                  <a:lnTo>
                    <a:pt x="37" y="52"/>
                  </a:lnTo>
                  <a:lnTo>
                    <a:pt x="41" y="67"/>
                  </a:lnTo>
                  <a:lnTo>
                    <a:pt x="48" y="82"/>
                  </a:lnTo>
                  <a:lnTo>
                    <a:pt x="76" y="99"/>
                  </a:lnTo>
                  <a:lnTo>
                    <a:pt x="122" y="125"/>
                  </a:lnTo>
                  <a:lnTo>
                    <a:pt x="173" y="152"/>
                  </a:lnTo>
                  <a:lnTo>
                    <a:pt x="218" y="181"/>
                  </a:lnTo>
                  <a:lnTo>
                    <a:pt x="261" y="214"/>
                  </a:lnTo>
                  <a:lnTo>
                    <a:pt x="303" y="267"/>
                  </a:lnTo>
                  <a:lnTo>
                    <a:pt x="347" y="327"/>
                  </a:lnTo>
                  <a:lnTo>
                    <a:pt x="385" y="378"/>
                  </a:lnTo>
                  <a:lnTo>
                    <a:pt x="423" y="431"/>
                  </a:lnTo>
                  <a:lnTo>
                    <a:pt x="451" y="479"/>
                  </a:lnTo>
                  <a:lnTo>
                    <a:pt x="482" y="541"/>
                  </a:lnTo>
                  <a:lnTo>
                    <a:pt x="514" y="612"/>
                  </a:lnTo>
                  <a:lnTo>
                    <a:pt x="544" y="686"/>
                  </a:lnTo>
                  <a:lnTo>
                    <a:pt x="551" y="727"/>
                  </a:lnTo>
                  <a:lnTo>
                    <a:pt x="549" y="775"/>
                  </a:lnTo>
                  <a:lnTo>
                    <a:pt x="534" y="832"/>
                  </a:lnTo>
                  <a:lnTo>
                    <a:pt x="497" y="898"/>
                  </a:lnTo>
                  <a:lnTo>
                    <a:pt x="455" y="979"/>
                  </a:lnTo>
                  <a:lnTo>
                    <a:pt x="407" y="1050"/>
                  </a:lnTo>
                  <a:lnTo>
                    <a:pt x="361" y="1119"/>
                  </a:lnTo>
                  <a:lnTo>
                    <a:pt x="310" y="1178"/>
                  </a:lnTo>
                  <a:lnTo>
                    <a:pt x="255" y="1229"/>
                  </a:lnTo>
                  <a:lnTo>
                    <a:pt x="195" y="1281"/>
                  </a:lnTo>
                  <a:lnTo>
                    <a:pt x="147" y="1323"/>
                  </a:lnTo>
                  <a:lnTo>
                    <a:pt x="118" y="1355"/>
                  </a:lnTo>
                  <a:lnTo>
                    <a:pt x="111" y="1371"/>
                  </a:lnTo>
                  <a:lnTo>
                    <a:pt x="110" y="1377"/>
                  </a:lnTo>
                  <a:lnTo>
                    <a:pt x="113" y="1388"/>
                  </a:lnTo>
                  <a:lnTo>
                    <a:pt x="126" y="1399"/>
                  </a:lnTo>
                  <a:lnTo>
                    <a:pt x="143" y="1404"/>
                  </a:lnTo>
                  <a:lnTo>
                    <a:pt x="147" y="1419"/>
                  </a:lnTo>
                  <a:lnTo>
                    <a:pt x="128" y="1423"/>
                  </a:lnTo>
                  <a:lnTo>
                    <a:pt x="107" y="1420"/>
                  </a:lnTo>
                  <a:lnTo>
                    <a:pt x="89" y="1401"/>
                  </a:lnTo>
                  <a:lnTo>
                    <a:pt x="88" y="1381"/>
                  </a:lnTo>
                  <a:lnTo>
                    <a:pt x="89" y="1352"/>
                  </a:lnTo>
                  <a:lnTo>
                    <a:pt x="104" y="1323"/>
                  </a:lnTo>
                  <a:lnTo>
                    <a:pt x="137" y="1289"/>
                  </a:lnTo>
                  <a:lnTo>
                    <a:pt x="199" y="1238"/>
                  </a:lnTo>
                  <a:lnTo>
                    <a:pt x="252" y="1190"/>
                  </a:lnTo>
                  <a:lnTo>
                    <a:pt x="291" y="1145"/>
                  </a:lnTo>
                  <a:lnTo>
                    <a:pt x="344" y="1075"/>
                  </a:lnTo>
                  <a:lnTo>
                    <a:pt x="387" y="1004"/>
                  </a:lnTo>
                  <a:lnTo>
                    <a:pt x="412" y="949"/>
                  </a:lnTo>
                  <a:lnTo>
                    <a:pt x="449" y="871"/>
                  </a:lnTo>
                  <a:lnTo>
                    <a:pt x="466" y="824"/>
                  </a:lnTo>
                  <a:lnTo>
                    <a:pt x="481" y="781"/>
                  </a:lnTo>
                  <a:lnTo>
                    <a:pt x="486" y="734"/>
                  </a:lnTo>
                  <a:lnTo>
                    <a:pt x="486" y="690"/>
                  </a:lnTo>
                  <a:lnTo>
                    <a:pt x="471" y="638"/>
                  </a:lnTo>
                  <a:lnTo>
                    <a:pt x="449" y="586"/>
                  </a:lnTo>
                  <a:lnTo>
                    <a:pt x="425" y="527"/>
                  </a:lnTo>
                  <a:lnTo>
                    <a:pt x="388" y="464"/>
                  </a:lnTo>
                  <a:lnTo>
                    <a:pt x="344" y="386"/>
                  </a:lnTo>
                  <a:lnTo>
                    <a:pt x="296" y="315"/>
                  </a:lnTo>
                  <a:lnTo>
                    <a:pt x="237" y="236"/>
                  </a:lnTo>
                  <a:lnTo>
                    <a:pt x="176" y="188"/>
                  </a:lnTo>
                  <a:lnTo>
                    <a:pt x="117" y="152"/>
                  </a:lnTo>
                  <a:lnTo>
                    <a:pt x="62" y="126"/>
                  </a:lnTo>
                  <a:lnTo>
                    <a:pt x="30" y="10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5790" name="Group 49"/>
            <p:cNvGrpSpPr>
              <a:grpSpLocks/>
            </p:cNvGrpSpPr>
            <p:nvPr/>
          </p:nvGrpSpPr>
          <p:grpSpPr bwMode="auto">
            <a:xfrm>
              <a:off x="3029" y="3047"/>
              <a:ext cx="929" cy="94"/>
              <a:chOff x="3029" y="3047"/>
              <a:chExt cx="929" cy="94"/>
            </a:xfrm>
          </p:grpSpPr>
          <p:sp>
            <p:nvSpPr>
              <p:cNvPr id="75793" name="Freeform 50"/>
              <p:cNvSpPr>
                <a:spLocks/>
              </p:cNvSpPr>
              <p:nvPr/>
            </p:nvSpPr>
            <p:spPr bwMode="auto">
              <a:xfrm>
                <a:off x="3029" y="3047"/>
                <a:ext cx="929" cy="94"/>
              </a:xfrm>
              <a:custGeom>
                <a:avLst/>
                <a:gdLst>
                  <a:gd name="T0" fmla="*/ 139 w 929"/>
                  <a:gd name="T1" fmla="*/ 37 h 94"/>
                  <a:gd name="T2" fmla="*/ 111 w 929"/>
                  <a:gd name="T3" fmla="*/ 15 h 94"/>
                  <a:gd name="T4" fmla="*/ 0 w 929"/>
                  <a:gd name="T5" fmla="*/ 15 h 94"/>
                  <a:gd name="T6" fmla="*/ 30 w 929"/>
                  <a:gd name="T7" fmla="*/ 55 h 94"/>
                  <a:gd name="T8" fmla="*/ 0 w 929"/>
                  <a:gd name="T9" fmla="*/ 89 h 94"/>
                  <a:gd name="T10" fmla="*/ 123 w 929"/>
                  <a:gd name="T11" fmla="*/ 85 h 94"/>
                  <a:gd name="T12" fmla="*/ 142 w 929"/>
                  <a:gd name="T13" fmla="*/ 55 h 94"/>
                  <a:gd name="T14" fmla="*/ 828 w 929"/>
                  <a:gd name="T15" fmla="*/ 55 h 94"/>
                  <a:gd name="T16" fmla="*/ 813 w 929"/>
                  <a:gd name="T17" fmla="*/ 94 h 94"/>
                  <a:gd name="T18" fmla="*/ 840 w 929"/>
                  <a:gd name="T19" fmla="*/ 75 h 94"/>
                  <a:gd name="T20" fmla="*/ 877 w 929"/>
                  <a:gd name="T21" fmla="*/ 62 h 94"/>
                  <a:gd name="T22" fmla="*/ 929 w 929"/>
                  <a:gd name="T23" fmla="*/ 51 h 94"/>
                  <a:gd name="T24" fmla="*/ 928 w 929"/>
                  <a:gd name="T25" fmla="*/ 41 h 94"/>
                  <a:gd name="T26" fmla="*/ 909 w 929"/>
                  <a:gd name="T27" fmla="*/ 37 h 94"/>
                  <a:gd name="T28" fmla="*/ 850 w 929"/>
                  <a:gd name="T29" fmla="*/ 19 h 94"/>
                  <a:gd name="T30" fmla="*/ 809 w 929"/>
                  <a:gd name="T31" fmla="*/ 0 h 94"/>
                  <a:gd name="T32" fmla="*/ 809 w 929"/>
                  <a:gd name="T33" fmla="*/ 4 h 94"/>
                  <a:gd name="T34" fmla="*/ 828 w 929"/>
                  <a:gd name="T35" fmla="*/ 36 h 94"/>
                  <a:gd name="T36" fmla="*/ 139 w 929"/>
                  <a:gd name="T37" fmla="*/ 37 h 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9"/>
                  <a:gd name="T58" fmla="*/ 0 h 94"/>
                  <a:gd name="T59" fmla="*/ 929 w 929"/>
                  <a:gd name="T60" fmla="*/ 94 h 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9" h="94">
                    <a:moveTo>
                      <a:pt x="139" y="37"/>
                    </a:moveTo>
                    <a:lnTo>
                      <a:pt x="111" y="15"/>
                    </a:lnTo>
                    <a:lnTo>
                      <a:pt x="0" y="15"/>
                    </a:lnTo>
                    <a:lnTo>
                      <a:pt x="30" y="55"/>
                    </a:lnTo>
                    <a:lnTo>
                      <a:pt x="0" y="89"/>
                    </a:lnTo>
                    <a:lnTo>
                      <a:pt x="123" y="85"/>
                    </a:lnTo>
                    <a:lnTo>
                      <a:pt x="142" y="55"/>
                    </a:lnTo>
                    <a:lnTo>
                      <a:pt x="828" y="55"/>
                    </a:lnTo>
                    <a:lnTo>
                      <a:pt x="813" y="94"/>
                    </a:lnTo>
                    <a:lnTo>
                      <a:pt x="840" y="75"/>
                    </a:lnTo>
                    <a:lnTo>
                      <a:pt x="877" y="62"/>
                    </a:lnTo>
                    <a:lnTo>
                      <a:pt x="929" y="51"/>
                    </a:lnTo>
                    <a:lnTo>
                      <a:pt x="928" y="41"/>
                    </a:lnTo>
                    <a:lnTo>
                      <a:pt x="909" y="37"/>
                    </a:lnTo>
                    <a:lnTo>
                      <a:pt x="850" y="19"/>
                    </a:lnTo>
                    <a:lnTo>
                      <a:pt x="809" y="0"/>
                    </a:lnTo>
                    <a:lnTo>
                      <a:pt x="809" y="4"/>
                    </a:lnTo>
                    <a:lnTo>
                      <a:pt x="828" y="36"/>
                    </a:lnTo>
                    <a:lnTo>
                      <a:pt x="139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5794" name="Freeform 51"/>
              <p:cNvSpPr>
                <a:spLocks/>
              </p:cNvSpPr>
              <p:nvPr/>
            </p:nvSpPr>
            <p:spPr bwMode="auto">
              <a:xfrm>
                <a:off x="3053" y="3070"/>
                <a:ext cx="104" cy="53"/>
              </a:xfrm>
              <a:custGeom>
                <a:avLst/>
                <a:gdLst>
                  <a:gd name="T0" fmla="*/ 104 w 104"/>
                  <a:gd name="T1" fmla="*/ 19 h 53"/>
                  <a:gd name="T2" fmla="*/ 73 w 104"/>
                  <a:gd name="T3" fmla="*/ 0 h 53"/>
                  <a:gd name="T4" fmla="*/ 0 w 104"/>
                  <a:gd name="T5" fmla="*/ 0 h 53"/>
                  <a:gd name="T6" fmla="*/ 18 w 104"/>
                  <a:gd name="T7" fmla="*/ 20 h 53"/>
                  <a:gd name="T8" fmla="*/ 84 w 104"/>
                  <a:gd name="T9" fmla="*/ 24 h 53"/>
                  <a:gd name="T10" fmla="*/ 22 w 104"/>
                  <a:gd name="T11" fmla="*/ 31 h 53"/>
                  <a:gd name="T12" fmla="*/ 2 w 104"/>
                  <a:gd name="T13" fmla="*/ 53 h 53"/>
                  <a:gd name="T14" fmla="*/ 90 w 104"/>
                  <a:gd name="T15" fmla="*/ 53 h 53"/>
                  <a:gd name="T16" fmla="*/ 104 w 104"/>
                  <a:gd name="T17" fmla="*/ 19 h 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4"/>
                  <a:gd name="T28" fmla="*/ 0 h 53"/>
                  <a:gd name="T29" fmla="*/ 104 w 104"/>
                  <a:gd name="T30" fmla="*/ 53 h 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4" h="53">
                    <a:moveTo>
                      <a:pt x="104" y="19"/>
                    </a:moveTo>
                    <a:lnTo>
                      <a:pt x="73" y="0"/>
                    </a:lnTo>
                    <a:lnTo>
                      <a:pt x="0" y="0"/>
                    </a:lnTo>
                    <a:lnTo>
                      <a:pt x="18" y="20"/>
                    </a:lnTo>
                    <a:lnTo>
                      <a:pt x="84" y="24"/>
                    </a:lnTo>
                    <a:lnTo>
                      <a:pt x="22" y="31"/>
                    </a:lnTo>
                    <a:lnTo>
                      <a:pt x="2" y="53"/>
                    </a:lnTo>
                    <a:lnTo>
                      <a:pt x="90" y="53"/>
                    </a:lnTo>
                    <a:lnTo>
                      <a:pt x="104" y="19"/>
                    </a:lnTo>
                    <a:close/>
                  </a:path>
                </a:pathLst>
              </a:custGeom>
              <a:solidFill>
                <a:srgbClr val="99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5791" name="Freeform 52"/>
            <p:cNvSpPr>
              <a:spLocks/>
            </p:cNvSpPr>
            <p:nvPr/>
          </p:nvSpPr>
          <p:spPr bwMode="auto">
            <a:xfrm>
              <a:off x="3085" y="3085"/>
              <a:ext cx="90" cy="109"/>
            </a:xfrm>
            <a:custGeom>
              <a:avLst/>
              <a:gdLst>
                <a:gd name="T0" fmla="*/ 41 w 90"/>
                <a:gd name="T1" fmla="*/ 3 h 109"/>
                <a:gd name="T2" fmla="*/ 52 w 90"/>
                <a:gd name="T3" fmla="*/ 3 h 109"/>
                <a:gd name="T4" fmla="*/ 65 w 90"/>
                <a:gd name="T5" fmla="*/ 0 h 109"/>
                <a:gd name="T6" fmla="*/ 78 w 90"/>
                <a:gd name="T7" fmla="*/ 0 h 109"/>
                <a:gd name="T8" fmla="*/ 83 w 90"/>
                <a:gd name="T9" fmla="*/ 5 h 109"/>
                <a:gd name="T10" fmla="*/ 87 w 90"/>
                <a:gd name="T11" fmla="*/ 16 h 109"/>
                <a:gd name="T12" fmla="*/ 72 w 90"/>
                <a:gd name="T13" fmla="*/ 23 h 109"/>
                <a:gd name="T14" fmla="*/ 60 w 90"/>
                <a:gd name="T15" fmla="*/ 22 h 109"/>
                <a:gd name="T16" fmla="*/ 49 w 90"/>
                <a:gd name="T17" fmla="*/ 19 h 109"/>
                <a:gd name="T18" fmla="*/ 45 w 90"/>
                <a:gd name="T19" fmla="*/ 27 h 109"/>
                <a:gd name="T20" fmla="*/ 56 w 90"/>
                <a:gd name="T21" fmla="*/ 31 h 109"/>
                <a:gd name="T22" fmla="*/ 68 w 90"/>
                <a:gd name="T23" fmla="*/ 33 h 109"/>
                <a:gd name="T24" fmla="*/ 79 w 90"/>
                <a:gd name="T25" fmla="*/ 38 h 109"/>
                <a:gd name="T26" fmla="*/ 87 w 90"/>
                <a:gd name="T27" fmla="*/ 50 h 109"/>
                <a:gd name="T28" fmla="*/ 90 w 90"/>
                <a:gd name="T29" fmla="*/ 61 h 109"/>
                <a:gd name="T30" fmla="*/ 79 w 90"/>
                <a:gd name="T31" fmla="*/ 68 h 109"/>
                <a:gd name="T32" fmla="*/ 68 w 90"/>
                <a:gd name="T33" fmla="*/ 68 h 109"/>
                <a:gd name="T34" fmla="*/ 56 w 90"/>
                <a:gd name="T35" fmla="*/ 68 h 109"/>
                <a:gd name="T36" fmla="*/ 45 w 90"/>
                <a:gd name="T37" fmla="*/ 64 h 109"/>
                <a:gd name="T38" fmla="*/ 34 w 90"/>
                <a:gd name="T39" fmla="*/ 58 h 109"/>
                <a:gd name="T40" fmla="*/ 44 w 90"/>
                <a:gd name="T41" fmla="*/ 64 h 109"/>
                <a:gd name="T42" fmla="*/ 55 w 90"/>
                <a:gd name="T43" fmla="*/ 68 h 109"/>
                <a:gd name="T44" fmla="*/ 67 w 90"/>
                <a:gd name="T45" fmla="*/ 73 h 109"/>
                <a:gd name="T46" fmla="*/ 78 w 90"/>
                <a:gd name="T47" fmla="*/ 80 h 109"/>
                <a:gd name="T48" fmla="*/ 79 w 90"/>
                <a:gd name="T49" fmla="*/ 91 h 109"/>
                <a:gd name="T50" fmla="*/ 74 w 90"/>
                <a:gd name="T51" fmla="*/ 102 h 109"/>
                <a:gd name="T52" fmla="*/ 62 w 90"/>
                <a:gd name="T53" fmla="*/ 109 h 109"/>
                <a:gd name="T54" fmla="*/ 47 w 90"/>
                <a:gd name="T55" fmla="*/ 109 h 109"/>
                <a:gd name="T56" fmla="*/ 34 w 90"/>
                <a:gd name="T57" fmla="*/ 105 h 109"/>
                <a:gd name="T58" fmla="*/ 25 w 90"/>
                <a:gd name="T59" fmla="*/ 94 h 109"/>
                <a:gd name="T60" fmla="*/ 18 w 90"/>
                <a:gd name="T61" fmla="*/ 84 h 109"/>
                <a:gd name="T62" fmla="*/ 8 w 90"/>
                <a:gd name="T63" fmla="*/ 73 h 109"/>
                <a:gd name="T64" fmla="*/ 0 w 90"/>
                <a:gd name="T65" fmla="*/ 61 h 109"/>
                <a:gd name="T66" fmla="*/ 34 w 90"/>
                <a:gd name="T67" fmla="*/ 8 h 10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0"/>
                <a:gd name="T103" fmla="*/ 0 h 109"/>
                <a:gd name="T104" fmla="*/ 90 w 90"/>
                <a:gd name="T105" fmla="*/ 109 h 10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0" h="109">
                  <a:moveTo>
                    <a:pt x="34" y="8"/>
                  </a:moveTo>
                  <a:lnTo>
                    <a:pt x="41" y="3"/>
                  </a:lnTo>
                  <a:lnTo>
                    <a:pt x="47" y="3"/>
                  </a:lnTo>
                  <a:lnTo>
                    <a:pt x="52" y="3"/>
                  </a:lnTo>
                  <a:lnTo>
                    <a:pt x="59" y="1"/>
                  </a:lnTo>
                  <a:lnTo>
                    <a:pt x="65" y="0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3" y="0"/>
                  </a:lnTo>
                  <a:lnTo>
                    <a:pt x="83" y="5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79" y="19"/>
                  </a:lnTo>
                  <a:lnTo>
                    <a:pt x="72" y="23"/>
                  </a:lnTo>
                  <a:lnTo>
                    <a:pt x="67" y="23"/>
                  </a:lnTo>
                  <a:lnTo>
                    <a:pt x="60" y="22"/>
                  </a:lnTo>
                  <a:lnTo>
                    <a:pt x="55" y="19"/>
                  </a:lnTo>
                  <a:lnTo>
                    <a:pt x="49" y="19"/>
                  </a:lnTo>
                  <a:lnTo>
                    <a:pt x="44" y="22"/>
                  </a:lnTo>
                  <a:lnTo>
                    <a:pt x="45" y="27"/>
                  </a:lnTo>
                  <a:lnTo>
                    <a:pt x="51" y="29"/>
                  </a:lnTo>
                  <a:lnTo>
                    <a:pt x="56" y="31"/>
                  </a:lnTo>
                  <a:lnTo>
                    <a:pt x="62" y="31"/>
                  </a:lnTo>
                  <a:lnTo>
                    <a:pt x="68" y="33"/>
                  </a:lnTo>
                  <a:lnTo>
                    <a:pt x="74" y="34"/>
                  </a:lnTo>
                  <a:lnTo>
                    <a:pt x="79" y="38"/>
                  </a:lnTo>
                  <a:lnTo>
                    <a:pt x="83" y="45"/>
                  </a:lnTo>
                  <a:lnTo>
                    <a:pt x="87" y="50"/>
                  </a:lnTo>
                  <a:lnTo>
                    <a:pt x="90" y="56"/>
                  </a:lnTo>
                  <a:lnTo>
                    <a:pt x="90" y="61"/>
                  </a:lnTo>
                  <a:lnTo>
                    <a:pt x="86" y="65"/>
                  </a:lnTo>
                  <a:lnTo>
                    <a:pt x="79" y="68"/>
                  </a:lnTo>
                  <a:lnTo>
                    <a:pt x="74" y="69"/>
                  </a:lnTo>
                  <a:lnTo>
                    <a:pt x="68" y="68"/>
                  </a:lnTo>
                  <a:lnTo>
                    <a:pt x="62" y="68"/>
                  </a:lnTo>
                  <a:lnTo>
                    <a:pt x="56" y="68"/>
                  </a:lnTo>
                  <a:lnTo>
                    <a:pt x="51" y="64"/>
                  </a:lnTo>
                  <a:lnTo>
                    <a:pt x="45" y="64"/>
                  </a:lnTo>
                  <a:lnTo>
                    <a:pt x="40" y="60"/>
                  </a:lnTo>
                  <a:lnTo>
                    <a:pt x="34" y="58"/>
                  </a:lnTo>
                  <a:lnTo>
                    <a:pt x="38" y="64"/>
                  </a:lnTo>
                  <a:lnTo>
                    <a:pt x="44" y="64"/>
                  </a:lnTo>
                  <a:lnTo>
                    <a:pt x="49" y="65"/>
                  </a:lnTo>
                  <a:lnTo>
                    <a:pt x="55" y="68"/>
                  </a:lnTo>
                  <a:lnTo>
                    <a:pt x="60" y="69"/>
                  </a:lnTo>
                  <a:lnTo>
                    <a:pt x="67" y="73"/>
                  </a:lnTo>
                  <a:lnTo>
                    <a:pt x="72" y="76"/>
                  </a:lnTo>
                  <a:lnTo>
                    <a:pt x="78" y="80"/>
                  </a:lnTo>
                  <a:lnTo>
                    <a:pt x="79" y="86"/>
                  </a:lnTo>
                  <a:lnTo>
                    <a:pt x="79" y="91"/>
                  </a:lnTo>
                  <a:lnTo>
                    <a:pt x="78" y="97"/>
                  </a:lnTo>
                  <a:lnTo>
                    <a:pt x="74" y="102"/>
                  </a:lnTo>
                  <a:lnTo>
                    <a:pt x="68" y="105"/>
                  </a:lnTo>
                  <a:lnTo>
                    <a:pt x="62" y="109"/>
                  </a:lnTo>
                  <a:lnTo>
                    <a:pt x="56" y="109"/>
                  </a:lnTo>
                  <a:lnTo>
                    <a:pt x="47" y="109"/>
                  </a:lnTo>
                  <a:lnTo>
                    <a:pt x="41" y="106"/>
                  </a:lnTo>
                  <a:lnTo>
                    <a:pt x="34" y="105"/>
                  </a:lnTo>
                  <a:lnTo>
                    <a:pt x="30" y="99"/>
                  </a:lnTo>
                  <a:lnTo>
                    <a:pt x="25" y="94"/>
                  </a:lnTo>
                  <a:lnTo>
                    <a:pt x="23" y="88"/>
                  </a:lnTo>
                  <a:lnTo>
                    <a:pt x="18" y="84"/>
                  </a:lnTo>
                  <a:lnTo>
                    <a:pt x="12" y="79"/>
                  </a:lnTo>
                  <a:lnTo>
                    <a:pt x="8" y="73"/>
                  </a:lnTo>
                  <a:lnTo>
                    <a:pt x="4" y="68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5792" name="Freeform 53"/>
            <p:cNvSpPr>
              <a:spLocks/>
            </p:cNvSpPr>
            <p:nvPr/>
          </p:nvSpPr>
          <p:spPr bwMode="auto">
            <a:xfrm>
              <a:off x="3772" y="3074"/>
              <a:ext cx="59" cy="103"/>
            </a:xfrm>
            <a:custGeom>
              <a:avLst/>
              <a:gdLst>
                <a:gd name="T0" fmla="*/ 55 w 59"/>
                <a:gd name="T1" fmla="*/ 0 h 103"/>
                <a:gd name="T2" fmla="*/ 59 w 59"/>
                <a:gd name="T3" fmla="*/ 7 h 103"/>
                <a:gd name="T4" fmla="*/ 56 w 59"/>
                <a:gd name="T5" fmla="*/ 12 h 103"/>
                <a:gd name="T6" fmla="*/ 52 w 59"/>
                <a:gd name="T7" fmla="*/ 19 h 103"/>
                <a:gd name="T8" fmla="*/ 49 w 59"/>
                <a:gd name="T9" fmla="*/ 24 h 103"/>
                <a:gd name="T10" fmla="*/ 47 w 59"/>
                <a:gd name="T11" fmla="*/ 30 h 103"/>
                <a:gd name="T12" fmla="*/ 41 w 59"/>
                <a:gd name="T13" fmla="*/ 30 h 103"/>
                <a:gd name="T14" fmla="*/ 34 w 59"/>
                <a:gd name="T15" fmla="*/ 31 h 103"/>
                <a:gd name="T16" fmla="*/ 27 w 59"/>
                <a:gd name="T17" fmla="*/ 30 h 103"/>
                <a:gd name="T18" fmla="*/ 19 w 59"/>
                <a:gd name="T19" fmla="*/ 31 h 103"/>
                <a:gd name="T20" fmla="*/ 14 w 59"/>
                <a:gd name="T21" fmla="*/ 31 h 103"/>
                <a:gd name="T22" fmla="*/ 8 w 59"/>
                <a:gd name="T23" fmla="*/ 34 h 103"/>
                <a:gd name="T24" fmla="*/ 1 w 59"/>
                <a:gd name="T25" fmla="*/ 39 h 103"/>
                <a:gd name="T26" fmla="*/ 0 w 59"/>
                <a:gd name="T27" fmla="*/ 45 h 103"/>
                <a:gd name="T28" fmla="*/ 0 w 59"/>
                <a:gd name="T29" fmla="*/ 50 h 103"/>
                <a:gd name="T30" fmla="*/ 3 w 59"/>
                <a:gd name="T31" fmla="*/ 57 h 103"/>
                <a:gd name="T32" fmla="*/ 8 w 59"/>
                <a:gd name="T33" fmla="*/ 58 h 103"/>
                <a:gd name="T34" fmla="*/ 14 w 59"/>
                <a:gd name="T35" fmla="*/ 61 h 103"/>
                <a:gd name="T36" fmla="*/ 19 w 59"/>
                <a:gd name="T37" fmla="*/ 62 h 103"/>
                <a:gd name="T38" fmla="*/ 12 w 59"/>
                <a:gd name="T39" fmla="*/ 66 h 103"/>
                <a:gd name="T40" fmla="*/ 8 w 59"/>
                <a:gd name="T41" fmla="*/ 72 h 103"/>
                <a:gd name="T42" fmla="*/ 3 w 59"/>
                <a:gd name="T43" fmla="*/ 77 h 103"/>
                <a:gd name="T44" fmla="*/ 1 w 59"/>
                <a:gd name="T45" fmla="*/ 83 h 103"/>
                <a:gd name="T46" fmla="*/ 0 w 59"/>
                <a:gd name="T47" fmla="*/ 88 h 103"/>
                <a:gd name="T48" fmla="*/ 0 w 59"/>
                <a:gd name="T49" fmla="*/ 94 h 103"/>
                <a:gd name="T50" fmla="*/ 1 w 59"/>
                <a:gd name="T51" fmla="*/ 99 h 103"/>
                <a:gd name="T52" fmla="*/ 8 w 59"/>
                <a:gd name="T53" fmla="*/ 103 h 103"/>
                <a:gd name="T54" fmla="*/ 14 w 59"/>
                <a:gd name="T55" fmla="*/ 102 h 103"/>
                <a:gd name="T56" fmla="*/ 19 w 59"/>
                <a:gd name="T57" fmla="*/ 98 h 103"/>
                <a:gd name="T58" fmla="*/ 25 w 59"/>
                <a:gd name="T59" fmla="*/ 94 h 103"/>
                <a:gd name="T60" fmla="*/ 30 w 59"/>
                <a:gd name="T61" fmla="*/ 88 h 103"/>
                <a:gd name="T62" fmla="*/ 34 w 59"/>
                <a:gd name="T63" fmla="*/ 83 h 103"/>
                <a:gd name="T64" fmla="*/ 38 w 59"/>
                <a:gd name="T65" fmla="*/ 77 h 103"/>
                <a:gd name="T66" fmla="*/ 41 w 59"/>
                <a:gd name="T67" fmla="*/ 72 h 103"/>
                <a:gd name="T68" fmla="*/ 45 w 59"/>
                <a:gd name="T69" fmla="*/ 66 h 103"/>
                <a:gd name="T70" fmla="*/ 49 w 59"/>
                <a:gd name="T71" fmla="*/ 61 h 103"/>
                <a:gd name="T72" fmla="*/ 52 w 59"/>
                <a:gd name="T73" fmla="*/ 54 h 103"/>
                <a:gd name="T74" fmla="*/ 52 w 59"/>
                <a:gd name="T75" fmla="*/ 49 h 103"/>
                <a:gd name="T76" fmla="*/ 55 w 59"/>
                <a:gd name="T77" fmla="*/ 42 h 103"/>
                <a:gd name="T78" fmla="*/ 56 w 59"/>
                <a:gd name="T79" fmla="*/ 35 h 103"/>
                <a:gd name="T80" fmla="*/ 55 w 59"/>
                <a:gd name="T81" fmla="*/ 27 h 103"/>
                <a:gd name="T82" fmla="*/ 52 w 59"/>
                <a:gd name="T83" fmla="*/ 22 h 103"/>
                <a:gd name="T84" fmla="*/ 55 w 59"/>
                <a:gd name="T85" fmla="*/ 0 h 1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9"/>
                <a:gd name="T130" fmla="*/ 0 h 103"/>
                <a:gd name="T131" fmla="*/ 59 w 59"/>
                <a:gd name="T132" fmla="*/ 103 h 1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9" h="103">
                  <a:moveTo>
                    <a:pt x="55" y="0"/>
                  </a:moveTo>
                  <a:lnTo>
                    <a:pt x="59" y="7"/>
                  </a:lnTo>
                  <a:lnTo>
                    <a:pt x="56" y="12"/>
                  </a:lnTo>
                  <a:lnTo>
                    <a:pt x="52" y="19"/>
                  </a:lnTo>
                  <a:lnTo>
                    <a:pt x="49" y="24"/>
                  </a:lnTo>
                  <a:lnTo>
                    <a:pt x="47" y="30"/>
                  </a:lnTo>
                  <a:lnTo>
                    <a:pt x="41" y="30"/>
                  </a:lnTo>
                  <a:lnTo>
                    <a:pt x="34" y="31"/>
                  </a:lnTo>
                  <a:lnTo>
                    <a:pt x="27" y="30"/>
                  </a:lnTo>
                  <a:lnTo>
                    <a:pt x="19" y="31"/>
                  </a:lnTo>
                  <a:lnTo>
                    <a:pt x="14" y="31"/>
                  </a:lnTo>
                  <a:lnTo>
                    <a:pt x="8" y="34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50"/>
                  </a:lnTo>
                  <a:lnTo>
                    <a:pt x="3" y="57"/>
                  </a:lnTo>
                  <a:lnTo>
                    <a:pt x="8" y="58"/>
                  </a:lnTo>
                  <a:lnTo>
                    <a:pt x="14" y="61"/>
                  </a:lnTo>
                  <a:lnTo>
                    <a:pt x="19" y="62"/>
                  </a:lnTo>
                  <a:lnTo>
                    <a:pt x="12" y="66"/>
                  </a:lnTo>
                  <a:lnTo>
                    <a:pt x="8" y="72"/>
                  </a:lnTo>
                  <a:lnTo>
                    <a:pt x="3" y="77"/>
                  </a:lnTo>
                  <a:lnTo>
                    <a:pt x="1" y="83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99"/>
                  </a:lnTo>
                  <a:lnTo>
                    <a:pt x="8" y="103"/>
                  </a:lnTo>
                  <a:lnTo>
                    <a:pt x="14" y="102"/>
                  </a:lnTo>
                  <a:lnTo>
                    <a:pt x="19" y="98"/>
                  </a:lnTo>
                  <a:lnTo>
                    <a:pt x="25" y="94"/>
                  </a:lnTo>
                  <a:lnTo>
                    <a:pt x="30" y="88"/>
                  </a:lnTo>
                  <a:lnTo>
                    <a:pt x="34" y="83"/>
                  </a:lnTo>
                  <a:lnTo>
                    <a:pt x="38" y="77"/>
                  </a:lnTo>
                  <a:lnTo>
                    <a:pt x="41" y="72"/>
                  </a:lnTo>
                  <a:lnTo>
                    <a:pt x="45" y="66"/>
                  </a:lnTo>
                  <a:lnTo>
                    <a:pt x="49" y="61"/>
                  </a:lnTo>
                  <a:lnTo>
                    <a:pt x="52" y="54"/>
                  </a:lnTo>
                  <a:lnTo>
                    <a:pt x="52" y="49"/>
                  </a:lnTo>
                  <a:lnTo>
                    <a:pt x="55" y="42"/>
                  </a:lnTo>
                  <a:lnTo>
                    <a:pt x="56" y="35"/>
                  </a:lnTo>
                  <a:lnTo>
                    <a:pt x="55" y="27"/>
                  </a:lnTo>
                  <a:lnTo>
                    <a:pt x="52" y="22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5" name="CaixaDeTexto 5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147541894"/>
      </p:ext>
    </p:extLst>
  </p:cSld>
  <p:clrMapOvr>
    <a:masterClrMapping/>
  </p:clrMapOvr>
  <p:transition spd="med">
    <p:wipe dir="r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47" t="41044" r="16505" b="28172"/>
          <a:stretch/>
        </p:blipFill>
        <p:spPr bwMode="auto">
          <a:xfrm>
            <a:off x="395536" y="2113222"/>
            <a:ext cx="8502556" cy="2251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14400" y="4858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0" dirty="0">
                <a:solidFill>
                  <a:srgbClr val="002060"/>
                </a:solidFill>
              </a:rPr>
              <a:t>Estratégia de crescimento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750181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Projeção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resultados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pt-BR" sz="1800" dirty="0" err="1"/>
              <a:t>Utilizar</a:t>
            </a:r>
            <a:r>
              <a:rPr lang="en-US" altLang="pt-BR" sz="1800" dirty="0"/>
              <a:t> </a:t>
            </a:r>
            <a:r>
              <a:rPr lang="en-US" altLang="pt-BR" sz="1800" dirty="0" err="1"/>
              <a:t>métricas</a:t>
            </a:r>
            <a:r>
              <a:rPr lang="en-US" altLang="pt-BR" sz="1800" dirty="0"/>
              <a:t> e </a:t>
            </a:r>
            <a:r>
              <a:rPr lang="en-US" altLang="pt-BR" sz="1800" dirty="0" err="1"/>
              <a:t>prazos</a:t>
            </a:r>
            <a:endParaRPr lang="en-US" altLang="pt-BR" sz="1800" dirty="0"/>
          </a:p>
          <a:p>
            <a:pPr>
              <a:buFontTx/>
              <a:buNone/>
            </a:pPr>
            <a:endParaRPr lang="en-US" altLang="pt-BR" sz="1800" dirty="0"/>
          </a:p>
          <a:p>
            <a:pPr lvl="1"/>
            <a:r>
              <a:rPr lang="en-US" altLang="pt-BR" sz="1800" dirty="0" err="1"/>
              <a:t>Participação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mercado</a:t>
            </a:r>
            <a:endParaRPr lang="en-US" altLang="pt-BR" sz="1800" dirty="0"/>
          </a:p>
          <a:p>
            <a:pPr lvl="1"/>
            <a:endParaRPr lang="en-US" altLang="pt-BR" sz="1800" dirty="0"/>
          </a:p>
          <a:p>
            <a:pPr lvl="1"/>
            <a:r>
              <a:rPr lang="en-US" altLang="pt-BR" sz="1800" dirty="0" err="1"/>
              <a:t>Número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clientes</a:t>
            </a:r>
            <a:endParaRPr lang="en-US" altLang="pt-BR" sz="1800" dirty="0"/>
          </a:p>
          <a:p>
            <a:pPr lvl="1"/>
            <a:endParaRPr lang="en-US" altLang="pt-BR" sz="1800" dirty="0"/>
          </a:p>
          <a:p>
            <a:pPr lvl="1"/>
            <a:r>
              <a:rPr lang="en-US" altLang="pt-BR" sz="1800" dirty="0" err="1"/>
              <a:t>Receita</a:t>
            </a:r>
            <a:r>
              <a:rPr lang="en-US" altLang="pt-BR" sz="1800" dirty="0"/>
              <a:t> </a:t>
            </a:r>
          </a:p>
          <a:p>
            <a:pPr lvl="1"/>
            <a:endParaRPr lang="en-US" altLang="pt-BR" sz="1800" dirty="0"/>
          </a:p>
          <a:p>
            <a:pPr lvl="1"/>
            <a:r>
              <a:rPr lang="en-US" altLang="pt-BR" sz="1800" dirty="0" err="1"/>
              <a:t>Permutas</a:t>
            </a:r>
            <a:r>
              <a:rPr lang="en-US" altLang="pt-BR" sz="1800" dirty="0"/>
              <a:t>, </a:t>
            </a:r>
            <a:r>
              <a:rPr lang="en-US" altLang="pt-BR" sz="1800" dirty="0" err="1"/>
              <a:t>ações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sociais</a:t>
            </a:r>
            <a:r>
              <a:rPr lang="en-US" altLang="pt-BR" sz="1800" dirty="0"/>
              <a:t> etc.</a:t>
            </a:r>
          </a:p>
          <a:p>
            <a:pPr lvl="1"/>
            <a:endParaRPr lang="en-US" altLang="pt-BR" sz="1800" dirty="0"/>
          </a:p>
          <a:p>
            <a:pPr lvl="1"/>
            <a:r>
              <a:rPr lang="en-US" altLang="pt-BR" sz="1800" dirty="0" err="1"/>
              <a:t>Posição</a:t>
            </a:r>
            <a:r>
              <a:rPr lang="en-US" altLang="pt-BR" sz="1800" dirty="0"/>
              <a:t> no </a:t>
            </a:r>
            <a:r>
              <a:rPr lang="en-US" altLang="pt-BR" sz="1800" dirty="0" err="1"/>
              <a:t>mercado</a:t>
            </a:r>
            <a:endParaRPr lang="en-US" altLang="pt-BR" sz="1800" dirty="0"/>
          </a:p>
          <a:p>
            <a:pPr lvl="1"/>
            <a:endParaRPr lang="en-US" altLang="pt-BR" sz="1800" dirty="0"/>
          </a:p>
          <a:p>
            <a:pPr lvl="1"/>
            <a:r>
              <a:rPr lang="en-US" altLang="pt-BR" sz="1800" dirty="0" err="1"/>
              <a:t>Número</a:t>
            </a:r>
            <a:r>
              <a:rPr lang="en-US" altLang="pt-BR" sz="1800" dirty="0"/>
              <a:t> de </a:t>
            </a:r>
            <a:r>
              <a:rPr lang="en-US" altLang="pt-BR" sz="1800" dirty="0" err="1"/>
              <a:t>licenças</a:t>
            </a:r>
            <a:r>
              <a:rPr lang="en-US" altLang="pt-BR" sz="1800" dirty="0"/>
              <a:t> </a:t>
            </a:r>
            <a:r>
              <a:rPr lang="en-US" altLang="pt-BR" sz="1800" dirty="0" err="1"/>
              <a:t>vendidas</a:t>
            </a:r>
            <a:endParaRPr lang="en-US" altLang="pt-BR" sz="1800" dirty="0"/>
          </a:p>
          <a:p>
            <a:pPr lvl="1">
              <a:buFontTx/>
              <a:buNone/>
            </a:pPr>
            <a:endParaRPr lang="en-US" altLang="pt-BR" sz="1800" dirty="0"/>
          </a:p>
          <a:p>
            <a:pPr lvl="1"/>
            <a:r>
              <a:rPr lang="en-US" altLang="pt-BR" sz="1800" dirty="0"/>
              <a:t>...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69320806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tângulo de cantos arredondados 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Investimentos e retornos</a:t>
            </a:r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250825" y="1341438"/>
            <a:ext cx="4465638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/>
              <a:t> </a:t>
            </a:r>
            <a:r>
              <a:rPr lang="pt-BR" altLang="pt-BR" sz="1600" b="0"/>
              <a:t>Deve refletir em números toda a estratégia do negócio</a:t>
            </a:r>
          </a:p>
          <a:p>
            <a:pPr>
              <a:spcBef>
                <a:spcPct val="0"/>
              </a:spcBef>
            </a:pPr>
            <a:endParaRPr lang="pt-BR" altLang="pt-BR" sz="1600" b="0"/>
          </a:p>
          <a:p>
            <a:pPr>
              <a:spcBef>
                <a:spcPct val="0"/>
              </a:spcBef>
            </a:pPr>
            <a:r>
              <a:rPr lang="pt-BR" altLang="pt-BR" sz="1600" b="0"/>
              <a:t> Deve mostrar os investimentos necessários e as possibilidades de retornos (</a:t>
            </a:r>
            <a:r>
              <a:rPr lang="pt-BR" altLang="pt-BR" sz="1600" b="0" u="sng"/>
              <a:t>e estratégias de saída para o investidor</a:t>
            </a:r>
            <a:r>
              <a:rPr lang="pt-BR" altLang="pt-BR" sz="1600" b="0"/>
              <a:t>)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pt-BR" altLang="pt-BR" b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</a:pPr>
            <a:r>
              <a:rPr lang="pt-BR" altLang="pt-BR" sz="1600" b="0"/>
              <a:t> Incluir uma previsão de receitas com horizonte de médio prazo </a:t>
            </a:r>
          </a:p>
          <a:p>
            <a:pPr>
              <a:spcBef>
                <a:spcPct val="0"/>
              </a:spcBef>
            </a:pPr>
            <a:endParaRPr lang="pt-BR" altLang="pt-BR" sz="1600" b="0"/>
          </a:p>
          <a:p>
            <a:pPr>
              <a:spcBef>
                <a:spcPct val="0"/>
              </a:spcBef>
            </a:pPr>
            <a:r>
              <a:rPr lang="pt-BR" altLang="pt-BR" sz="1600" b="0"/>
              <a:t> Mostrar o prazo para o retorno do investimento com base no fluxo de caixa do negócio / área</a:t>
            </a:r>
          </a:p>
          <a:p>
            <a:pPr>
              <a:spcBef>
                <a:spcPct val="0"/>
              </a:spcBef>
            </a:pPr>
            <a:endParaRPr lang="pt-BR" altLang="pt-BR" sz="1600" b="0"/>
          </a:p>
          <a:p>
            <a:pPr>
              <a:spcBef>
                <a:spcPct val="0"/>
              </a:spcBef>
            </a:pPr>
            <a:r>
              <a:rPr lang="pt-BR" altLang="pt-BR" sz="1600" b="0"/>
              <a:t> Utilizar índices de retorno sobre o investimento para mostrar a viabilidade financeira do negócio / área</a:t>
            </a:r>
          </a:p>
          <a:p>
            <a:pPr lvl="1">
              <a:spcBef>
                <a:spcPct val="0"/>
              </a:spcBef>
              <a:buFontTx/>
              <a:buChar char="•"/>
            </a:pPr>
            <a:endParaRPr lang="pt-BR" altLang="pt-BR" sz="1800" b="0">
              <a:solidFill>
                <a:srgbClr val="008080"/>
              </a:solidFill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4862513" y="1125538"/>
            <a:ext cx="3894137" cy="505936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5005388" y="1268413"/>
            <a:ext cx="3887787" cy="5040312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9. Finanças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Investimentos</a:t>
            </a: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(usos e fontes)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Composição de Custos e Despesas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Principais Premissas</a:t>
            </a: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(base para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projeções financeiras)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Evolução dos Resultados Financeiros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e Econômicos</a:t>
            </a: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(5 anos, mensal 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>
                <a:solidFill>
                  <a:schemeClr val="tx1"/>
                </a:solidFill>
                <a:latin typeface="Times New Roman" panose="02020603050405020304" pitchFamily="18" charset="0"/>
              </a:rPr>
              <a:t>  ano 1 e semestral/trimestral nos demais)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Demonstrativo de Resultados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Fluxo de Caixa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Balanço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Indicadores Financeiros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Taxa Interna de Retorno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latin typeface="Times New Roman" panose="02020603050405020304" pitchFamily="18" charset="0"/>
              </a:rPr>
              <a:t>Valor Presente Líquido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 i="1">
                <a:latin typeface="Times New Roman" panose="02020603050405020304" pitchFamily="18" charset="0"/>
              </a:rPr>
              <a:t>Breakeven</a:t>
            </a:r>
            <a:r>
              <a:rPr lang="pt-BR" altLang="pt-BR" sz="1800" b="0">
                <a:latin typeface="Times New Roman" panose="02020603050405020304" pitchFamily="18" charset="0"/>
              </a:rPr>
              <a:t> e </a:t>
            </a:r>
            <a:r>
              <a:rPr lang="pt-BR" altLang="pt-BR" sz="1800" b="0" i="1">
                <a:latin typeface="Times New Roman" panose="02020603050405020304" pitchFamily="18" charset="0"/>
              </a:rPr>
              <a:t>Payback</a:t>
            </a:r>
            <a:endParaRPr lang="pt-BR" altLang="pt-BR" sz="1800" b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Necessidade de Aporte e Contrapartida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Cenários Alternativos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800" b="0" u="sng">
                <a:solidFill>
                  <a:schemeClr val="tx1"/>
                </a:solidFill>
                <a:latin typeface="Times New Roman" panose="02020603050405020304" pitchFamily="18" charset="0"/>
              </a:rPr>
              <a:t>Plano incluindo expansão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05691431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6084888" y="4327525"/>
          <a:ext cx="2232025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Clip" r:id="rId3" imgW="5557962" imgH="3934305" progId="MS_ClipArt_Gallery.2">
                  <p:embed/>
                </p:oleObj>
              </mc:Choice>
              <mc:Fallback>
                <p:oleObj name="Clip" r:id="rId3" imgW="5557962" imgH="3934305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327525"/>
                        <a:ext cx="2232025" cy="157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609600" y="341784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Índices Financeiros e </a:t>
            </a:r>
            <a:b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</a:b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Análise de Investimentos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pt-BR" altLang="pt-BR" sz="1800" b="0"/>
              <a:t> Servem para avaliar a viabilidade do negócio e probabilidade de sucesso/lucros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</a:t>
            </a:r>
            <a:r>
              <a:rPr lang="pt-BR" altLang="pt-BR" sz="1800" b="0">
                <a:solidFill>
                  <a:schemeClr val="tx1"/>
                </a:solidFill>
              </a:rPr>
              <a:t>Foco no Lucro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solidFill>
                  <a:srgbClr val="008080"/>
                </a:solidFill>
              </a:rPr>
              <a:t>Retorno Contábil sobre o Investimento</a:t>
            </a:r>
            <a:endParaRPr lang="pt-BR" altLang="pt-BR" sz="1800" b="0" i="1">
              <a:solidFill>
                <a:srgbClr val="008080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 i="1">
                <a:solidFill>
                  <a:srgbClr val="008080"/>
                </a:solidFill>
              </a:rPr>
              <a:t>Payback </a:t>
            </a:r>
            <a:r>
              <a:rPr lang="pt-BR" altLang="pt-BR" sz="1800" b="0">
                <a:solidFill>
                  <a:srgbClr val="008080"/>
                </a:solidFill>
              </a:rPr>
              <a:t>(prazo de retorno do investimento)</a:t>
            </a:r>
          </a:p>
          <a:p>
            <a:pPr>
              <a:spcBef>
                <a:spcPct val="0"/>
              </a:spcBef>
            </a:pPr>
            <a:endParaRPr lang="pt-BR" altLang="pt-BR" sz="1800" b="0"/>
          </a:p>
          <a:p>
            <a:pPr>
              <a:spcBef>
                <a:spcPct val="0"/>
              </a:spcBef>
            </a:pPr>
            <a:r>
              <a:rPr lang="pt-BR" altLang="pt-BR" sz="1800" b="0"/>
              <a:t> </a:t>
            </a:r>
            <a:r>
              <a:rPr lang="pt-BR" altLang="pt-BR" sz="1800" b="0">
                <a:solidFill>
                  <a:schemeClr val="tx1"/>
                </a:solidFill>
              </a:rPr>
              <a:t>Técnicas de Fluxo de Caixa Descontado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0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solidFill>
                  <a:srgbClr val="008080"/>
                </a:solidFill>
              </a:rPr>
              <a:t>TIR (taxa interna de retorno)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pt-BR" altLang="pt-BR" sz="1800" b="0">
                <a:solidFill>
                  <a:srgbClr val="008080"/>
                </a:solidFill>
              </a:rPr>
              <a:t>VPL (valor presente líquido)</a:t>
            </a:r>
            <a:endParaRPr lang="pt-BR" altLang="pt-BR" sz="2400" b="0">
              <a:solidFill>
                <a:srgbClr val="00808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104742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1"/>
          <p:cNvGrpSpPr>
            <a:grpSpLocks/>
          </p:cNvGrpSpPr>
          <p:nvPr/>
        </p:nvGrpSpPr>
        <p:grpSpPr bwMode="auto">
          <a:xfrm>
            <a:off x="107950" y="692150"/>
            <a:ext cx="8928100" cy="6049963"/>
            <a:chOff x="107504" y="692696"/>
            <a:chExt cx="8928992" cy="6048672"/>
          </a:xfrm>
        </p:grpSpPr>
        <p:sp>
          <p:nvSpPr>
            <p:cNvPr id="3" name="Rectangle 2"/>
            <p:cNvSpPr/>
            <p:nvPr/>
          </p:nvSpPr>
          <p:spPr>
            <a:xfrm>
              <a:off x="10750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90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831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871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7536" y="692696"/>
              <a:ext cx="1728960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457285" y="3663168"/>
              <a:ext cx="1728419" cy="44279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958297" y="3663168"/>
              <a:ext cx="1728419" cy="44279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71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790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82" name="TextBox 5"/>
            <p:cNvSpPr txBox="1">
              <a:spLocks noChangeArrowheads="1"/>
            </p:cNvSpPr>
            <p:nvPr/>
          </p:nvSpPr>
          <p:spPr bwMode="auto">
            <a:xfrm>
              <a:off x="3720604" y="705396"/>
              <a:ext cx="16434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PROPOSTAS DE VALOR</a:t>
              </a:r>
            </a:p>
          </p:txBody>
        </p:sp>
        <p:sp>
          <p:nvSpPr>
            <p:cNvPr id="11383" name="TextBox 23"/>
            <p:cNvSpPr txBox="1">
              <a:spLocks noChangeArrowheads="1"/>
            </p:cNvSpPr>
            <p:nvPr/>
          </p:nvSpPr>
          <p:spPr bwMode="auto">
            <a:xfrm>
              <a:off x="5508104" y="709687"/>
              <a:ext cx="165618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RELACIONAMENTOS COM OS CLIENTES</a:t>
              </a:r>
            </a:p>
          </p:txBody>
        </p:sp>
        <p:sp>
          <p:nvSpPr>
            <p:cNvPr id="11384" name="TextBox 24"/>
            <p:cNvSpPr txBox="1">
              <a:spLocks noChangeArrowheads="1"/>
            </p:cNvSpPr>
            <p:nvPr/>
          </p:nvSpPr>
          <p:spPr bwMode="auto">
            <a:xfrm>
              <a:off x="5580112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CANAIS</a:t>
              </a:r>
            </a:p>
          </p:txBody>
        </p:sp>
        <p:sp>
          <p:nvSpPr>
            <p:cNvPr id="11385" name="TextBox 25"/>
            <p:cNvSpPr txBox="1">
              <a:spLocks noChangeArrowheads="1"/>
            </p:cNvSpPr>
            <p:nvPr/>
          </p:nvSpPr>
          <p:spPr bwMode="auto">
            <a:xfrm>
              <a:off x="4644008" y="501317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FONTES DE RECEITA</a:t>
              </a:r>
            </a:p>
          </p:txBody>
        </p:sp>
        <p:sp>
          <p:nvSpPr>
            <p:cNvPr id="11386" name="TextBox 26"/>
            <p:cNvSpPr txBox="1">
              <a:spLocks noChangeArrowheads="1"/>
            </p:cNvSpPr>
            <p:nvPr/>
          </p:nvSpPr>
          <p:spPr bwMode="auto">
            <a:xfrm>
              <a:off x="7308304" y="692696"/>
              <a:ext cx="15121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SEGMENTOS DE CLIENTES</a:t>
              </a:r>
            </a:p>
          </p:txBody>
        </p:sp>
        <p:sp>
          <p:nvSpPr>
            <p:cNvPr id="11387" name="TextBox 27"/>
            <p:cNvSpPr txBox="1">
              <a:spLocks noChangeArrowheads="1"/>
            </p:cNvSpPr>
            <p:nvPr/>
          </p:nvSpPr>
          <p:spPr bwMode="auto">
            <a:xfrm>
              <a:off x="1907704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RECURSOS-CHAVE</a:t>
              </a:r>
            </a:p>
          </p:txBody>
        </p:sp>
        <p:sp>
          <p:nvSpPr>
            <p:cNvPr id="11388" name="TextBox 28"/>
            <p:cNvSpPr txBox="1">
              <a:spLocks noChangeArrowheads="1"/>
            </p:cNvSpPr>
            <p:nvPr/>
          </p:nvSpPr>
          <p:spPr bwMode="auto">
            <a:xfrm>
              <a:off x="1920404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ATIVIDADES-CHAVE</a:t>
              </a:r>
            </a:p>
          </p:txBody>
        </p:sp>
        <p:sp>
          <p:nvSpPr>
            <p:cNvPr id="11389" name="TextBox 29"/>
            <p:cNvSpPr txBox="1">
              <a:spLocks noChangeArrowheads="1"/>
            </p:cNvSpPr>
            <p:nvPr/>
          </p:nvSpPr>
          <p:spPr bwMode="auto">
            <a:xfrm>
              <a:off x="128712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PARCEIROS-CHAVE</a:t>
              </a:r>
            </a:p>
          </p:txBody>
        </p:sp>
        <p:sp>
          <p:nvSpPr>
            <p:cNvPr id="11390" name="TextBox 30"/>
            <p:cNvSpPr txBox="1">
              <a:spLocks noChangeArrowheads="1"/>
            </p:cNvSpPr>
            <p:nvPr/>
          </p:nvSpPr>
          <p:spPr bwMode="auto">
            <a:xfrm>
              <a:off x="107504" y="5013176"/>
              <a:ext cx="172819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ESTRUTURA DE CUSTOS</a:t>
              </a:r>
            </a:p>
          </p:txBody>
        </p:sp>
      </p:grpSp>
      <p:sp>
        <p:nvSpPr>
          <p:cNvPr id="33" name="Rectangle 32"/>
          <p:cNvSpPr/>
          <p:nvPr/>
        </p:nvSpPr>
        <p:spPr>
          <a:xfrm>
            <a:off x="107950" y="115888"/>
            <a:ext cx="8928100" cy="496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ESTACIONAMENTO EM PALLETS</a:t>
            </a:r>
          </a:p>
        </p:txBody>
      </p:sp>
      <p:grpSp>
        <p:nvGrpSpPr>
          <p:cNvPr id="11268" name="Group 33"/>
          <p:cNvGrpSpPr>
            <a:grpSpLocks/>
          </p:cNvGrpSpPr>
          <p:nvPr/>
        </p:nvGrpSpPr>
        <p:grpSpPr bwMode="auto">
          <a:xfrm>
            <a:off x="3924300" y="1268413"/>
            <a:ext cx="647700" cy="647700"/>
            <a:chOff x="2219702" y="1557651"/>
            <a:chExt cx="840130" cy="791226"/>
          </a:xfrm>
        </p:grpSpPr>
        <p:sp>
          <p:nvSpPr>
            <p:cNvPr id="3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2" name="Rectangle 40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Segurança</a:t>
              </a:r>
            </a:p>
          </p:txBody>
        </p:sp>
      </p:grpSp>
      <p:grpSp>
        <p:nvGrpSpPr>
          <p:cNvPr id="11269" name="Group 35"/>
          <p:cNvGrpSpPr>
            <a:grpSpLocks/>
          </p:cNvGrpSpPr>
          <p:nvPr/>
        </p:nvGrpSpPr>
        <p:grpSpPr bwMode="auto">
          <a:xfrm>
            <a:off x="4643438" y="1484313"/>
            <a:ext cx="649287" cy="647700"/>
            <a:chOff x="2219702" y="1557651"/>
            <a:chExt cx="840130" cy="791226"/>
          </a:xfrm>
        </p:grpSpPr>
        <p:sp>
          <p:nvSpPr>
            <p:cNvPr id="3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70" name="Rectangle 37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Agilidade</a:t>
              </a:r>
            </a:p>
          </p:txBody>
        </p:sp>
      </p:grpSp>
      <p:grpSp>
        <p:nvGrpSpPr>
          <p:cNvPr id="11270" name="Group 38"/>
          <p:cNvGrpSpPr>
            <a:grpSpLocks/>
          </p:cNvGrpSpPr>
          <p:nvPr/>
        </p:nvGrpSpPr>
        <p:grpSpPr bwMode="auto">
          <a:xfrm>
            <a:off x="3995738" y="2205038"/>
            <a:ext cx="647700" cy="647700"/>
            <a:chOff x="2219702" y="1557651"/>
            <a:chExt cx="840130" cy="791226"/>
          </a:xfrm>
        </p:grpSpPr>
        <p:sp>
          <p:nvSpPr>
            <p:cNvPr id="4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8" name="Rectangle 41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Fácil acesso</a:t>
              </a:r>
            </a:p>
          </p:txBody>
        </p:sp>
      </p:grpSp>
      <p:grpSp>
        <p:nvGrpSpPr>
          <p:cNvPr id="11271" name="Group 43"/>
          <p:cNvGrpSpPr>
            <a:grpSpLocks/>
          </p:cNvGrpSpPr>
          <p:nvPr/>
        </p:nvGrpSpPr>
        <p:grpSpPr bwMode="auto">
          <a:xfrm>
            <a:off x="5651500" y="3213100"/>
            <a:ext cx="649288" cy="647700"/>
            <a:chOff x="2219702" y="1557651"/>
            <a:chExt cx="840130" cy="791226"/>
          </a:xfrm>
        </p:grpSpPr>
        <p:sp>
          <p:nvSpPr>
            <p:cNvPr id="4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6" name="Rectangle 4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Panfletos</a:t>
              </a:r>
            </a:p>
          </p:txBody>
        </p:sp>
      </p:grpSp>
      <p:grpSp>
        <p:nvGrpSpPr>
          <p:cNvPr id="11272" name="Group 46"/>
          <p:cNvGrpSpPr>
            <a:grpSpLocks/>
          </p:cNvGrpSpPr>
          <p:nvPr/>
        </p:nvGrpSpPr>
        <p:grpSpPr bwMode="auto">
          <a:xfrm>
            <a:off x="5651500" y="1125538"/>
            <a:ext cx="649288" cy="647700"/>
            <a:chOff x="2219702" y="1557651"/>
            <a:chExt cx="840130" cy="791226"/>
          </a:xfrm>
        </p:grpSpPr>
        <p:sp>
          <p:nvSpPr>
            <p:cNvPr id="4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4" name="Rectangle 48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Facilidade de pagamento</a:t>
              </a:r>
            </a:p>
          </p:txBody>
        </p:sp>
      </p:grpSp>
      <p:grpSp>
        <p:nvGrpSpPr>
          <p:cNvPr id="11273" name="Group 50"/>
          <p:cNvGrpSpPr>
            <a:grpSpLocks/>
          </p:cNvGrpSpPr>
          <p:nvPr/>
        </p:nvGrpSpPr>
        <p:grpSpPr bwMode="auto">
          <a:xfrm>
            <a:off x="6372225" y="1125538"/>
            <a:ext cx="647700" cy="647700"/>
            <a:chOff x="2219702" y="1557651"/>
            <a:chExt cx="840130" cy="791226"/>
          </a:xfrm>
        </p:grpSpPr>
        <p:sp>
          <p:nvSpPr>
            <p:cNvPr id="5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2" name="Rectangle 52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24 horas</a:t>
              </a:r>
            </a:p>
          </p:txBody>
        </p:sp>
      </p:grpSp>
      <p:grpSp>
        <p:nvGrpSpPr>
          <p:cNvPr id="11274" name="Group 53"/>
          <p:cNvGrpSpPr>
            <a:grpSpLocks/>
          </p:cNvGrpSpPr>
          <p:nvPr/>
        </p:nvGrpSpPr>
        <p:grpSpPr bwMode="auto">
          <a:xfrm>
            <a:off x="5580063" y="1844675"/>
            <a:ext cx="647700" cy="647700"/>
            <a:chOff x="2219702" y="1557651"/>
            <a:chExt cx="840130" cy="791226"/>
          </a:xfrm>
        </p:grpSpPr>
        <p:sp>
          <p:nvSpPr>
            <p:cNvPr id="5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60" name="Rectangle 55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Preço competitivo</a:t>
              </a:r>
            </a:p>
          </p:txBody>
        </p:sp>
      </p:grpSp>
      <p:grpSp>
        <p:nvGrpSpPr>
          <p:cNvPr id="11275" name="Group 57"/>
          <p:cNvGrpSpPr>
            <a:grpSpLocks/>
          </p:cNvGrpSpPr>
          <p:nvPr/>
        </p:nvGrpSpPr>
        <p:grpSpPr bwMode="auto">
          <a:xfrm>
            <a:off x="6227763" y="1628775"/>
            <a:ext cx="647700" cy="647700"/>
            <a:chOff x="2219702" y="1557651"/>
            <a:chExt cx="840130" cy="791226"/>
          </a:xfrm>
        </p:grpSpPr>
        <p:sp>
          <p:nvSpPr>
            <p:cNvPr id="5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8" name="Rectangle 59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Levar a chave</a:t>
              </a:r>
            </a:p>
          </p:txBody>
        </p:sp>
      </p:grpSp>
      <p:grpSp>
        <p:nvGrpSpPr>
          <p:cNvPr id="11276" name="Group 60"/>
          <p:cNvGrpSpPr>
            <a:grpSpLocks/>
          </p:cNvGrpSpPr>
          <p:nvPr/>
        </p:nvGrpSpPr>
        <p:grpSpPr bwMode="auto">
          <a:xfrm>
            <a:off x="7596188" y="1341438"/>
            <a:ext cx="647700" cy="647700"/>
            <a:chOff x="2219702" y="1557651"/>
            <a:chExt cx="840130" cy="791226"/>
          </a:xfrm>
        </p:grpSpPr>
        <p:sp>
          <p:nvSpPr>
            <p:cNvPr id="6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6" name="Rectangle 6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Trabalhado-res da região</a:t>
              </a:r>
            </a:p>
          </p:txBody>
        </p:sp>
      </p:grpSp>
      <p:grpSp>
        <p:nvGrpSpPr>
          <p:cNvPr id="11277" name="Group 63"/>
          <p:cNvGrpSpPr>
            <a:grpSpLocks/>
          </p:cNvGrpSpPr>
          <p:nvPr/>
        </p:nvGrpSpPr>
        <p:grpSpPr bwMode="auto">
          <a:xfrm>
            <a:off x="8101013" y="2205038"/>
            <a:ext cx="647700" cy="647700"/>
            <a:chOff x="2219702" y="1557651"/>
            <a:chExt cx="840130" cy="791226"/>
          </a:xfrm>
        </p:grpSpPr>
        <p:sp>
          <p:nvSpPr>
            <p:cNvPr id="6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4" name="Rectangle 65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Moradores da região</a:t>
              </a:r>
            </a:p>
          </p:txBody>
        </p:sp>
      </p:grpSp>
      <p:grpSp>
        <p:nvGrpSpPr>
          <p:cNvPr id="11278" name="Group 70"/>
          <p:cNvGrpSpPr>
            <a:grpSpLocks/>
          </p:cNvGrpSpPr>
          <p:nvPr/>
        </p:nvGrpSpPr>
        <p:grpSpPr bwMode="auto">
          <a:xfrm>
            <a:off x="2051050" y="3213100"/>
            <a:ext cx="649288" cy="647700"/>
            <a:chOff x="2219702" y="1557651"/>
            <a:chExt cx="840130" cy="791226"/>
          </a:xfrm>
        </p:grpSpPr>
        <p:sp>
          <p:nvSpPr>
            <p:cNvPr id="7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2" name="Rectangle 7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2000 m2 de área coberta</a:t>
              </a:r>
            </a:p>
          </p:txBody>
        </p:sp>
      </p:grpSp>
      <p:grpSp>
        <p:nvGrpSpPr>
          <p:cNvPr id="11279" name="Group 73"/>
          <p:cNvGrpSpPr>
            <a:grpSpLocks/>
          </p:cNvGrpSpPr>
          <p:nvPr/>
        </p:nvGrpSpPr>
        <p:grpSpPr bwMode="auto">
          <a:xfrm>
            <a:off x="4579938" y="3221038"/>
            <a:ext cx="647700" cy="647700"/>
            <a:chOff x="2219702" y="1557651"/>
            <a:chExt cx="840130" cy="791226"/>
          </a:xfrm>
        </p:grpSpPr>
        <p:sp>
          <p:nvSpPr>
            <p:cNvPr id="7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50" name="Rectangle 7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Confiança</a:t>
              </a:r>
            </a:p>
          </p:txBody>
        </p:sp>
      </p:grpSp>
      <p:grpSp>
        <p:nvGrpSpPr>
          <p:cNvPr id="11280" name="Group 76"/>
          <p:cNvGrpSpPr>
            <a:grpSpLocks/>
          </p:cNvGrpSpPr>
          <p:nvPr/>
        </p:nvGrpSpPr>
        <p:grpSpPr bwMode="auto">
          <a:xfrm>
            <a:off x="6443663" y="3068638"/>
            <a:ext cx="649287" cy="647700"/>
            <a:chOff x="2219702" y="1557651"/>
            <a:chExt cx="840130" cy="791226"/>
          </a:xfrm>
        </p:grpSpPr>
        <p:sp>
          <p:nvSpPr>
            <p:cNvPr id="7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8" name="Rectangle 78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Contratos com empresas</a:t>
              </a:r>
            </a:p>
          </p:txBody>
        </p:sp>
      </p:grpSp>
      <p:grpSp>
        <p:nvGrpSpPr>
          <p:cNvPr id="11281" name="Group 79"/>
          <p:cNvGrpSpPr>
            <a:grpSpLocks/>
          </p:cNvGrpSpPr>
          <p:nvPr/>
        </p:nvGrpSpPr>
        <p:grpSpPr bwMode="auto">
          <a:xfrm>
            <a:off x="6443663" y="2133600"/>
            <a:ext cx="649287" cy="647700"/>
            <a:chOff x="2219702" y="1557651"/>
            <a:chExt cx="840130" cy="791226"/>
          </a:xfrm>
        </p:grpSpPr>
        <p:sp>
          <p:nvSpPr>
            <p:cNvPr id="8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6" name="Rectangle 81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Lava-car</a:t>
              </a:r>
            </a:p>
          </p:txBody>
        </p:sp>
      </p:grpSp>
      <p:grpSp>
        <p:nvGrpSpPr>
          <p:cNvPr id="11282" name="Group 82"/>
          <p:cNvGrpSpPr>
            <a:grpSpLocks/>
          </p:cNvGrpSpPr>
          <p:nvPr/>
        </p:nvGrpSpPr>
        <p:grpSpPr bwMode="auto">
          <a:xfrm>
            <a:off x="395288" y="5805488"/>
            <a:ext cx="647700" cy="647700"/>
            <a:chOff x="2219702" y="1557651"/>
            <a:chExt cx="840130" cy="791226"/>
          </a:xfrm>
        </p:grpSpPr>
        <p:sp>
          <p:nvSpPr>
            <p:cNvPr id="8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4" name="Rectangle 84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</a:t>
              </a:r>
            </a:p>
          </p:txBody>
        </p:sp>
      </p:grpSp>
      <p:grpSp>
        <p:nvGrpSpPr>
          <p:cNvPr id="11283" name="Group 85"/>
          <p:cNvGrpSpPr>
            <a:grpSpLocks/>
          </p:cNvGrpSpPr>
          <p:nvPr/>
        </p:nvGrpSpPr>
        <p:grpSpPr bwMode="auto">
          <a:xfrm>
            <a:off x="1331913" y="5300663"/>
            <a:ext cx="647700" cy="649287"/>
            <a:chOff x="2219702" y="1557651"/>
            <a:chExt cx="840130" cy="791226"/>
          </a:xfrm>
        </p:grpSpPr>
        <p:sp>
          <p:nvSpPr>
            <p:cNvPr id="8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2" name="Rectangle 87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Salários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</a:t>
              </a:r>
            </a:p>
          </p:txBody>
        </p:sp>
      </p:grpSp>
      <p:grpSp>
        <p:nvGrpSpPr>
          <p:cNvPr id="11284" name="Group 88"/>
          <p:cNvGrpSpPr>
            <a:grpSpLocks/>
          </p:cNvGrpSpPr>
          <p:nvPr/>
        </p:nvGrpSpPr>
        <p:grpSpPr bwMode="auto">
          <a:xfrm>
            <a:off x="2051050" y="4005263"/>
            <a:ext cx="649288" cy="647700"/>
            <a:chOff x="2219702" y="1557651"/>
            <a:chExt cx="840130" cy="791226"/>
          </a:xfrm>
        </p:grpSpPr>
        <p:sp>
          <p:nvSpPr>
            <p:cNvPr id="9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40" name="Rectangle 90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Sistemas de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entrada e Saída e pagamento</a:t>
              </a:r>
            </a:p>
          </p:txBody>
        </p:sp>
      </p:grpSp>
      <p:grpSp>
        <p:nvGrpSpPr>
          <p:cNvPr id="11285" name="Group 91"/>
          <p:cNvGrpSpPr>
            <a:grpSpLocks/>
          </p:cNvGrpSpPr>
          <p:nvPr/>
        </p:nvGrpSpPr>
        <p:grpSpPr bwMode="auto">
          <a:xfrm>
            <a:off x="2987675" y="1844675"/>
            <a:ext cx="647700" cy="647700"/>
            <a:chOff x="2219702" y="1557651"/>
            <a:chExt cx="840130" cy="791226"/>
          </a:xfrm>
        </p:grpSpPr>
        <p:sp>
          <p:nvSpPr>
            <p:cNvPr id="9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8" name="Rectangle 93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Limpeza e manutenção</a:t>
              </a:r>
            </a:p>
          </p:txBody>
        </p:sp>
      </p:grpSp>
      <p:grpSp>
        <p:nvGrpSpPr>
          <p:cNvPr id="11286" name="Group 94"/>
          <p:cNvGrpSpPr>
            <a:grpSpLocks/>
          </p:cNvGrpSpPr>
          <p:nvPr/>
        </p:nvGrpSpPr>
        <p:grpSpPr bwMode="auto">
          <a:xfrm>
            <a:off x="2987675" y="3933825"/>
            <a:ext cx="647700" cy="647700"/>
            <a:chOff x="2219702" y="1557651"/>
            <a:chExt cx="840130" cy="791226"/>
          </a:xfrm>
        </p:grpSpPr>
        <p:sp>
          <p:nvSpPr>
            <p:cNvPr id="96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6" name="Rectangle 96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Seguro</a:t>
              </a:r>
            </a:p>
          </p:txBody>
        </p:sp>
      </p:grpSp>
      <p:grpSp>
        <p:nvGrpSpPr>
          <p:cNvPr id="11287" name="Group 97"/>
          <p:cNvGrpSpPr>
            <a:grpSpLocks/>
          </p:cNvGrpSpPr>
          <p:nvPr/>
        </p:nvGrpSpPr>
        <p:grpSpPr bwMode="auto">
          <a:xfrm>
            <a:off x="2268538" y="5732463"/>
            <a:ext cx="647700" cy="649287"/>
            <a:chOff x="2219702" y="1557651"/>
            <a:chExt cx="840130" cy="791226"/>
          </a:xfrm>
        </p:grpSpPr>
        <p:sp>
          <p:nvSpPr>
            <p:cNvPr id="9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4" name="Rectangle 99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Impostos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</a:t>
              </a:r>
            </a:p>
          </p:txBody>
        </p:sp>
      </p:grpSp>
      <p:grpSp>
        <p:nvGrpSpPr>
          <p:cNvPr id="11288" name="Group 103"/>
          <p:cNvGrpSpPr>
            <a:grpSpLocks/>
          </p:cNvGrpSpPr>
          <p:nvPr/>
        </p:nvGrpSpPr>
        <p:grpSpPr bwMode="auto">
          <a:xfrm>
            <a:off x="468313" y="1125538"/>
            <a:ext cx="647700" cy="647700"/>
            <a:chOff x="2219702" y="1557651"/>
            <a:chExt cx="840130" cy="791226"/>
          </a:xfrm>
        </p:grpSpPr>
        <p:sp>
          <p:nvSpPr>
            <p:cNvPr id="10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2" name="Rectangle 10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Seguradora</a:t>
              </a:r>
            </a:p>
          </p:txBody>
        </p:sp>
      </p:grpSp>
      <p:grpSp>
        <p:nvGrpSpPr>
          <p:cNvPr id="11289" name="Group 106"/>
          <p:cNvGrpSpPr>
            <a:grpSpLocks/>
          </p:cNvGrpSpPr>
          <p:nvPr/>
        </p:nvGrpSpPr>
        <p:grpSpPr bwMode="auto">
          <a:xfrm>
            <a:off x="6516688" y="3933825"/>
            <a:ext cx="647700" cy="647700"/>
            <a:chOff x="2219702" y="1557651"/>
            <a:chExt cx="840130" cy="791226"/>
          </a:xfrm>
        </p:grpSpPr>
        <p:sp>
          <p:nvSpPr>
            <p:cNvPr id="10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0" name="Rectangle 108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Display com quantidade de vagas disponíveis</a:t>
              </a:r>
            </a:p>
          </p:txBody>
        </p:sp>
      </p:grpSp>
      <p:grpSp>
        <p:nvGrpSpPr>
          <p:cNvPr id="11290" name="Group 109"/>
          <p:cNvGrpSpPr>
            <a:grpSpLocks/>
          </p:cNvGrpSpPr>
          <p:nvPr/>
        </p:nvGrpSpPr>
        <p:grpSpPr bwMode="auto">
          <a:xfrm>
            <a:off x="5795963" y="4076700"/>
            <a:ext cx="647700" cy="647700"/>
            <a:chOff x="2219702" y="1557651"/>
            <a:chExt cx="840130" cy="791226"/>
          </a:xfrm>
        </p:grpSpPr>
        <p:sp>
          <p:nvSpPr>
            <p:cNvPr id="11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8" name="Rectangle 111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Display com preço da diária e da hora</a:t>
              </a:r>
            </a:p>
          </p:txBody>
        </p:sp>
      </p:grpSp>
      <p:grpSp>
        <p:nvGrpSpPr>
          <p:cNvPr id="11291" name="Group 112"/>
          <p:cNvGrpSpPr>
            <a:grpSpLocks/>
          </p:cNvGrpSpPr>
          <p:nvPr/>
        </p:nvGrpSpPr>
        <p:grpSpPr bwMode="auto">
          <a:xfrm>
            <a:off x="3276600" y="5373688"/>
            <a:ext cx="647700" cy="647700"/>
            <a:chOff x="2219702" y="1557651"/>
            <a:chExt cx="840130" cy="791226"/>
          </a:xfrm>
        </p:grpSpPr>
        <p:sp>
          <p:nvSpPr>
            <p:cNvPr id="11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6" name="Rectangle 114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Manutenção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</a:t>
              </a:r>
            </a:p>
          </p:txBody>
        </p:sp>
      </p:grpSp>
      <p:grpSp>
        <p:nvGrpSpPr>
          <p:cNvPr id="11292" name="Group 115"/>
          <p:cNvGrpSpPr>
            <a:grpSpLocks/>
          </p:cNvGrpSpPr>
          <p:nvPr/>
        </p:nvGrpSpPr>
        <p:grpSpPr bwMode="auto">
          <a:xfrm>
            <a:off x="5724525" y="5805488"/>
            <a:ext cx="647700" cy="647700"/>
            <a:chOff x="2219702" y="1557651"/>
            <a:chExt cx="840130" cy="791226"/>
          </a:xfrm>
        </p:grpSpPr>
        <p:sp>
          <p:nvSpPr>
            <p:cNvPr id="11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4" name="Rectangle 117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Pacotes mensais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$$$</a:t>
              </a:r>
            </a:p>
          </p:txBody>
        </p:sp>
      </p:grpSp>
      <p:grpSp>
        <p:nvGrpSpPr>
          <p:cNvPr id="11293" name="Group 118"/>
          <p:cNvGrpSpPr>
            <a:grpSpLocks/>
          </p:cNvGrpSpPr>
          <p:nvPr/>
        </p:nvGrpSpPr>
        <p:grpSpPr bwMode="auto">
          <a:xfrm>
            <a:off x="5084763" y="5526088"/>
            <a:ext cx="647700" cy="647700"/>
            <a:chOff x="2219702" y="1557651"/>
            <a:chExt cx="840130" cy="791226"/>
          </a:xfrm>
        </p:grpSpPr>
        <p:sp>
          <p:nvSpPr>
            <p:cNvPr id="12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2" name="Rectangle 120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Diárias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$$</a:t>
              </a:r>
            </a:p>
          </p:txBody>
        </p:sp>
      </p:grpSp>
      <p:grpSp>
        <p:nvGrpSpPr>
          <p:cNvPr id="11294" name="Group 121"/>
          <p:cNvGrpSpPr>
            <a:grpSpLocks/>
          </p:cNvGrpSpPr>
          <p:nvPr/>
        </p:nvGrpSpPr>
        <p:grpSpPr bwMode="auto">
          <a:xfrm>
            <a:off x="7235825" y="5661025"/>
            <a:ext cx="647700" cy="647700"/>
            <a:chOff x="2219702" y="1557651"/>
            <a:chExt cx="840130" cy="791226"/>
          </a:xfrm>
        </p:grpSpPr>
        <p:sp>
          <p:nvSpPr>
            <p:cNvPr id="12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20" name="Rectangle 123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Pagamentos por Hora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</a:t>
              </a:r>
            </a:p>
          </p:txBody>
        </p:sp>
      </p:grpSp>
      <p:grpSp>
        <p:nvGrpSpPr>
          <p:cNvPr id="11295" name="Group 127"/>
          <p:cNvGrpSpPr>
            <a:grpSpLocks/>
          </p:cNvGrpSpPr>
          <p:nvPr/>
        </p:nvGrpSpPr>
        <p:grpSpPr bwMode="auto">
          <a:xfrm>
            <a:off x="6596063" y="5453063"/>
            <a:ext cx="649287" cy="649287"/>
            <a:chOff x="2219702" y="1557651"/>
            <a:chExt cx="840130" cy="791226"/>
          </a:xfrm>
        </p:grpSpPr>
        <p:sp>
          <p:nvSpPr>
            <p:cNvPr id="12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8" name="Rectangle 129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Lava Car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$</a:t>
              </a:r>
            </a:p>
          </p:txBody>
        </p:sp>
      </p:grpSp>
      <p:grpSp>
        <p:nvGrpSpPr>
          <p:cNvPr id="11296" name="Group 130"/>
          <p:cNvGrpSpPr>
            <a:grpSpLocks/>
          </p:cNvGrpSpPr>
          <p:nvPr/>
        </p:nvGrpSpPr>
        <p:grpSpPr bwMode="auto">
          <a:xfrm>
            <a:off x="7667625" y="3213100"/>
            <a:ext cx="649288" cy="647700"/>
            <a:chOff x="2219702" y="1557651"/>
            <a:chExt cx="840130" cy="791226"/>
          </a:xfrm>
        </p:grpSpPr>
        <p:sp>
          <p:nvSpPr>
            <p:cNvPr id="13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6" name="Rectangle 13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Visitantes na região</a:t>
              </a:r>
            </a:p>
          </p:txBody>
        </p:sp>
      </p:grpSp>
      <p:grpSp>
        <p:nvGrpSpPr>
          <p:cNvPr id="11297" name="Group 133"/>
          <p:cNvGrpSpPr>
            <a:grpSpLocks/>
          </p:cNvGrpSpPr>
          <p:nvPr/>
        </p:nvGrpSpPr>
        <p:grpSpPr bwMode="auto">
          <a:xfrm>
            <a:off x="2051050" y="981075"/>
            <a:ext cx="649288" cy="647700"/>
            <a:chOff x="2219702" y="1557651"/>
            <a:chExt cx="840130" cy="791226"/>
          </a:xfrm>
        </p:grpSpPr>
        <p:sp>
          <p:nvSpPr>
            <p:cNvPr id="13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4" name="Rectangle 13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Segurança</a:t>
              </a:r>
            </a:p>
          </p:txBody>
        </p:sp>
      </p:grpSp>
      <p:grpSp>
        <p:nvGrpSpPr>
          <p:cNvPr id="11298" name="Group 136"/>
          <p:cNvGrpSpPr>
            <a:grpSpLocks/>
          </p:cNvGrpSpPr>
          <p:nvPr/>
        </p:nvGrpSpPr>
        <p:grpSpPr bwMode="auto">
          <a:xfrm>
            <a:off x="2987675" y="1125538"/>
            <a:ext cx="647700" cy="647700"/>
            <a:chOff x="2219702" y="1557651"/>
            <a:chExt cx="840130" cy="791226"/>
          </a:xfrm>
        </p:grpSpPr>
        <p:sp>
          <p:nvSpPr>
            <p:cNvPr id="13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2" name="Rectangle 138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Atividades administrativas</a:t>
              </a:r>
            </a:p>
          </p:txBody>
        </p:sp>
      </p:grpSp>
      <p:grpSp>
        <p:nvGrpSpPr>
          <p:cNvPr id="11299" name="Group 139"/>
          <p:cNvGrpSpPr>
            <a:grpSpLocks/>
          </p:cNvGrpSpPr>
          <p:nvPr/>
        </p:nvGrpSpPr>
        <p:grpSpPr bwMode="auto">
          <a:xfrm>
            <a:off x="2339975" y="1412875"/>
            <a:ext cx="647700" cy="647700"/>
            <a:chOff x="2219702" y="1557651"/>
            <a:chExt cx="840223" cy="791226"/>
          </a:xfrm>
        </p:grpSpPr>
        <p:sp>
          <p:nvSpPr>
            <p:cNvPr id="141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0" name="Rectangle 141"/>
            <p:cNvSpPr>
              <a:spLocks noChangeArrowheads="1"/>
            </p:cNvSpPr>
            <p:nvPr/>
          </p:nvSpPr>
          <p:spPr bwMode="auto">
            <a:xfrm>
              <a:off x="2243233" y="1730805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Atendimento ao cliente</a:t>
              </a:r>
            </a:p>
          </p:txBody>
        </p:sp>
      </p:grpSp>
      <p:grpSp>
        <p:nvGrpSpPr>
          <p:cNvPr id="11300" name="Group 142"/>
          <p:cNvGrpSpPr>
            <a:grpSpLocks/>
          </p:cNvGrpSpPr>
          <p:nvPr/>
        </p:nvGrpSpPr>
        <p:grpSpPr bwMode="auto">
          <a:xfrm>
            <a:off x="2916238" y="3213100"/>
            <a:ext cx="647700" cy="647700"/>
            <a:chOff x="2219702" y="1557651"/>
            <a:chExt cx="840130" cy="791226"/>
          </a:xfrm>
        </p:grpSpPr>
        <p:sp>
          <p:nvSpPr>
            <p:cNvPr id="14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8" name="Rectangle 144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Manobristas</a:t>
              </a:r>
            </a:p>
          </p:txBody>
        </p:sp>
      </p:grpSp>
      <p:grpSp>
        <p:nvGrpSpPr>
          <p:cNvPr id="11301" name="Group 145"/>
          <p:cNvGrpSpPr>
            <a:grpSpLocks/>
          </p:cNvGrpSpPr>
          <p:nvPr/>
        </p:nvGrpSpPr>
        <p:grpSpPr bwMode="auto">
          <a:xfrm>
            <a:off x="2051050" y="2060575"/>
            <a:ext cx="649288" cy="647700"/>
            <a:chOff x="2219702" y="1557651"/>
            <a:chExt cx="840130" cy="791226"/>
          </a:xfrm>
        </p:grpSpPr>
        <p:sp>
          <p:nvSpPr>
            <p:cNvPr id="14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6" name="Rectangle 147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Parcerias com empresas de automação</a:t>
              </a:r>
            </a:p>
          </p:txBody>
        </p:sp>
      </p:grpSp>
      <p:grpSp>
        <p:nvGrpSpPr>
          <p:cNvPr id="11302" name="Group 148"/>
          <p:cNvGrpSpPr>
            <a:grpSpLocks/>
          </p:cNvGrpSpPr>
          <p:nvPr/>
        </p:nvGrpSpPr>
        <p:grpSpPr bwMode="auto">
          <a:xfrm>
            <a:off x="1042988" y="2636838"/>
            <a:ext cx="649287" cy="647700"/>
            <a:chOff x="2219702" y="1557651"/>
            <a:chExt cx="840130" cy="791226"/>
          </a:xfrm>
        </p:grpSpPr>
        <p:sp>
          <p:nvSpPr>
            <p:cNvPr id="15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04" name="Rectangle 150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Empresa de automa</a:t>
              </a: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ç</a:t>
              </a:r>
              <a:r>
                <a:rPr lang="en-US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ão de pagamento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538501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tângulo de cantos arredondados 31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Gráfico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exposição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de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caixa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pic>
        <p:nvPicPr>
          <p:cNvPr id="798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090738"/>
            <a:ext cx="4313237" cy="3436937"/>
          </a:xfrm>
          <a:noFill/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5292725" y="1619041"/>
            <a:ext cx="3311525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  <a:latin typeface="Tahoma" panose="020B0604030504040204" pitchFamily="34" charset="0"/>
              </a:rPr>
              <a:t>Investimento inicial (ponto A);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  <a:latin typeface="Tahoma" panose="020B0604030504040204" pitchFamily="34" charset="0"/>
              </a:rPr>
              <a:t>Máxima necessidade de investimento, ou maior exposição de caixa (ponto B); 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  <a:latin typeface="Tahoma" panose="020B0604030504040204" pitchFamily="34" charset="0"/>
              </a:rPr>
              <a:t>Data do primeiro fluxo de caixa positivo (ponto C);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600" b="0" dirty="0">
              <a:solidFill>
                <a:schemeClr val="tx1"/>
              </a:solidFill>
              <a:latin typeface="Tahoma" panose="020B060403050404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  <a:latin typeface="Tahoma" panose="020B0604030504040204" pitchFamily="34" charset="0"/>
              </a:rPr>
              <a:t>Quando ocorrerá o retorno do investimento (ponto D). 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4716463" y="4600575"/>
            <a:ext cx="2057400" cy="1781175"/>
            <a:chOff x="3639" y="2574"/>
            <a:chExt cx="1593" cy="1410"/>
          </a:xfrm>
        </p:grpSpPr>
        <p:sp>
          <p:nvSpPr>
            <p:cNvPr id="79878" name="Freeform 6"/>
            <p:cNvSpPr>
              <a:spLocks/>
            </p:cNvSpPr>
            <p:nvPr/>
          </p:nvSpPr>
          <p:spPr bwMode="auto">
            <a:xfrm>
              <a:off x="4476" y="2574"/>
              <a:ext cx="196" cy="269"/>
            </a:xfrm>
            <a:custGeom>
              <a:avLst/>
              <a:gdLst>
                <a:gd name="T0" fmla="*/ 1 w 392"/>
                <a:gd name="T1" fmla="*/ 0 h 539"/>
                <a:gd name="T2" fmla="*/ 1 w 392"/>
                <a:gd name="T3" fmla="*/ 0 h 539"/>
                <a:gd name="T4" fmla="*/ 1 w 392"/>
                <a:gd name="T5" fmla="*/ 0 h 539"/>
                <a:gd name="T6" fmla="*/ 1 w 392"/>
                <a:gd name="T7" fmla="*/ 0 h 539"/>
                <a:gd name="T8" fmla="*/ 0 w 392"/>
                <a:gd name="T9" fmla="*/ 0 h 539"/>
                <a:gd name="T10" fmla="*/ 1 w 392"/>
                <a:gd name="T11" fmla="*/ 0 h 539"/>
                <a:gd name="T12" fmla="*/ 1 w 392"/>
                <a:gd name="T13" fmla="*/ 0 h 539"/>
                <a:gd name="T14" fmla="*/ 1 w 392"/>
                <a:gd name="T15" fmla="*/ 0 h 539"/>
                <a:gd name="T16" fmla="*/ 1 w 392"/>
                <a:gd name="T17" fmla="*/ 0 h 539"/>
                <a:gd name="T18" fmla="*/ 1 w 392"/>
                <a:gd name="T19" fmla="*/ 0 h 539"/>
                <a:gd name="T20" fmla="*/ 1 w 392"/>
                <a:gd name="T21" fmla="*/ 0 h 539"/>
                <a:gd name="T22" fmla="*/ 1 w 392"/>
                <a:gd name="T23" fmla="*/ 0 h 539"/>
                <a:gd name="T24" fmla="*/ 1 w 392"/>
                <a:gd name="T25" fmla="*/ 0 h 539"/>
                <a:gd name="T26" fmla="*/ 1 w 392"/>
                <a:gd name="T27" fmla="*/ 0 h 539"/>
                <a:gd name="T28" fmla="*/ 1 w 392"/>
                <a:gd name="T29" fmla="*/ 0 h 539"/>
                <a:gd name="T30" fmla="*/ 1 w 392"/>
                <a:gd name="T31" fmla="*/ 0 h 539"/>
                <a:gd name="T32" fmla="*/ 1 w 392"/>
                <a:gd name="T33" fmla="*/ 0 h 539"/>
                <a:gd name="T34" fmla="*/ 1 w 392"/>
                <a:gd name="T35" fmla="*/ 0 h 539"/>
                <a:gd name="T36" fmla="*/ 1 w 392"/>
                <a:gd name="T37" fmla="*/ 0 h 539"/>
                <a:gd name="T38" fmla="*/ 1 w 392"/>
                <a:gd name="T39" fmla="*/ 0 h 539"/>
                <a:gd name="T40" fmla="*/ 1 w 392"/>
                <a:gd name="T41" fmla="*/ 0 h 539"/>
                <a:gd name="T42" fmla="*/ 1 w 392"/>
                <a:gd name="T43" fmla="*/ 0 h 539"/>
                <a:gd name="T44" fmla="*/ 1 w 392"/>
                <a:gd name="T45" fmla="*/ 0 h 539"/>
                <a:gd name="T46" fmla="*/ 1 w 392"/>
                <a:gd name="T47" fmla="*/ 0 h 539"/>
                <a:gd name="T48" fmla="*/ 1 w 392"/>
                <a:gd name="T49" fmla="*/ 0 h 539"/>
                <a:gd name="T50" fmla="*/ 1 w 392"/>
                <a:gd name="T51" fmla="*/ 0 h 539"/>
                <a:gd name="T52" fmla="*/ 1 w 392"/>
                <a:gd name="T53" fmla="*/ 0 h 539"/>
                <a:gd name="T54" fmla="*/ 1 w 392"/>
                <a:gd name="T55" fmla="*/ 0 h 539"/>
                <a:gd name="T56" fmla="*/ 1 w 392"/>
                <a:gd name="T57" fmla="*/ 0 h 539"/>
                <a:gd name="T58" fmla="*/ 1 w 392"/>
                <a:gd name="T59" fmla="*/ 0 h 53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92"/>
                <a:gd name="T91" fmla="*/ 0 h 539"/>
                <a:gd name="T92" fmla="*/ 392 w 392"/>
                <a:gd name="T93" fmla="*/ 539 h 53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92" h="539">
                  <a:moveTo>
                    <a:pt x="123" y="371"/>
                  </a:moveTo>
                  <a:lnTo>
                    <a:pt x="69" y="311"/>
                  </a:lnTo>
                  <a:lnTo>
                    <a:pt x="31" y="250"/>
                  </a:lnTo>
                  <a:lnTo>
                    <a:pt x="8" y="192"/>
                  </a:lnTo>
                  <a:lnTo>
                    <a:pt x="0" y="109"/>
                  </a:lnTo>
                  <a:lnTo>
                    <a:pt x="15" y="63"/>
                  </a:lnTo>
                  <a:lnTo>
                    <a:pt x="41" y="30"/>
                  </a:lnTo>
                  <a:lnTo>
                    <a:pt x="84" y="10"/>
                  </a:lnTo>
                  <a:lnTo>
                    <a:pt x="134" y="0"/>
                  </a:lnTo>
                  <a:lnTo>
                    <a:pt x="203" y="18"/>
                  </a:lnTo>
                  <a:lnTo>
                    <a:pt x="253" y="46"/>
                  </a:lnTo>
                  <a:lnTo>
                    <a:pt x="303" y="86"/>
                  </a:lnTo>
                  <a:lnTo>
                    <a:pt x="341" y="139"/>
                  </a:lnTo>
                  <a:lnTo>
                    <a:pt x="369" y="184"/>
                  </a:lnTo>
                  <a:lnTo>
                    <a:pt x="387" y="242"/>
                  </a:lnTo>
                  <a:lnTo>
                    <a:pt x="392" y="291"/>
                  </a:lnTo>
                  <a:lnTo>
                    <a:pt x="384" y="351"/>
                  </a:lnTo>
                  <a:lnTo>
                    <a:pt x="361" y="390"/>
                  </a:lnTo>
                  <a:lnTo>
                    <a:pt x="333" y="417"/>
                  </a:lnTo>
                  <a:lnTo>
                    <a:pt x="276" y="425"/>
                  </a:lnTo>
                  <a:lnTo>
                    <a:pt x="226" y="425"/>
                  </a:lnTo>
                  <a:lnTo>
                    <a:pt x="172" y="410"/>
                  </a:lnTo>
                  <a:lnTo>
                    <a:pt x="146" y="457"/>
                  </a:lnTo>
                  <a:lnTo>
                    <a:pt x="118" y="523"/>
                  </a:lnTo>
                  <a:lnTo>
                    <a:pt x="95" y="539"/>
                  </a:lnTo>
                  <a:lnTo>
                    <a:pt x="69" y="539"/>
                  </a:lnTo>
                  <a:lnTo>
                    <a:pt x="57" y="503"/>
                  </a:lnTo>
                  <a:lnTo>
                    <a:pt x="69" y="465"/>
                  </a:lnTo>
                  <a:lnTo>
                    <a:pt x="107" y="420"/>
                  </a:lnTo>
                  <a:lnTo>
                    <a:pt x="123" y="37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79" name="Freeform 7"/>
            <p:cNvSpPr>
              <a:spLocks/>
            </p:cNvSpPr>
            <p:nvPr/>
          </p:nvSpPr>
          <p:spPr bwMode="auto">
            <a:xfrm>
              <a:off x="4616" y="2786"/>
              <a:ext cx="318" cy="500"/>
            </a:xfrm>
            <a:custGeom>
              <a:avLst/>
              <a:gdLst>
                <a:gd name="T0" fmla="*/ 0 w 638"/>
                <a:gd name="T1" fmla="*/ 1 h 1000"/>
                <a:gd name="T2" fmla="*/ 0 w 638"/>
                <a:gd name="T3" fmla="*/ 1 h 1000"/>
                <a:gd name="T4" fmla="*/ 0 w 638"/>
                <a:gd name="T5" fmla="*/ 0 h 1000"/>
                <a:gd name="T6" fmla="*/ 0 w 638"/>
                <a:gd name="T7" fmla="*/ 1 h 1000"/>
                <a:gd name="T8" fmla="*/ 0 w 638"/>
                <a:gd name="T9" fmla="*/ 1 h 1000"/>
                <a:gd name="T10" fmla="*/ 0 w 638"/>
                <a:gd name="T11" fmla="*/ 1 h 1000"/>
                <a:gd name="T12" fmla="*/ 0 w 638"/>
                <a:gd name="T13" fmla="*/ 1 h 1000"/>
                <a:gd name="T14" fmla="*/ 0 w 638"/>
                <a:gd name="T15" fmla="*/ 1 h 1000"/>
                <a:gd name="T16" fmla="*/ 0 w 638"/>
                <a:gd name="T17" fmla="*/ 1 h 1000"/>
                <a:gd name="T18" fmla="*/ 0 w 638"/>
                <a:gd name="T19" fmla="*/ 1 h 1000"/>
                <a:gd name="T20" fmla="*/ 0 w 638"/>
                <a:gd name="T21" fmla="*/ 1 h 1000"/>
                <a:gd name="T22" fmla="*/ 0 w 638"/>
                <a:gd name="T23" fmla="*/ 1 h 1000"/>
                <a:gd name="T24" fmla="*/ 0 w 638"/>
                <a:gd name="T25" fmla="*/ 1 h 1000"/>
                <a:gd name="T26" fmla="*/ 0 w 638"/>
                <a:gd name="T27" fmla="*/ 1 h 1000"/>
                <a:gd name="T28" fmla="*/ 0 w 638"/>
                <a:gd name="T29" fmla="*/ 1 h 1000"/>
                <a:gd name="T30" fmla="*/ 0 w 638"/>
                <a:gd name="T31" fmla="*/ 1 h 1000"/>
                <a:gd name="T32" fmla="*/ 0 w 638"/>
                <a:gd name="T33" fmla="*/ 1 h 1000"/>
                <a:gd name="T34" fmla="*/ 0 w 638"/>
                <a:gd name="T35" fmla="*/ 1 h 1000"/>
                <a:gd name="T36" fmla="*/ 0 w 638"/>
                <a:gd name="T37" fmla="*/ 1 h 1000"/>
                <a:gd name="T38" fmla="*/ 0 w 638"/>
                <a:gd name="T39" fmla="*/ 1 h 1000"/>
                <a:gd name="T40" fmla="*/ 0 w 638"/>
                <a:gd name="T41" fmla="*/ 1 h 1000"/>
                <a:gd name="T42" fmla="*/ 0 w 638"/>
                <a:gd name="T43" fmla="*/ 1 h 1000"/>
                <a:gd name="T44" fmla="*/ 0 w 638"/>
                <a:gd name="T45" fmla="*/ 1 h 1000"/>
                <a:gd name="T46" fmla="*/ 0 w 638"/>
                <a:gd name="T47" fmla="*/ 1 h 1000"/>
                <a:gd name="T48" fmla="*/ 0 w 638"/>
                <a:gd name="T49" fmla="*/ 1 h 1000"/>
                <a:gd name="T50" fmla="*/ 0 w 638"/>
                <a:gd name="T51" fmla="*/ 1 h 1000"/>
                <a:gd name="T52" fmla="*/ 0 w 638"/>
                <a:gd name="T53" fmla="*/ 1 h 1000"/>
                <a:gd name="T54" fmla="*/ 0 w 638"/>
                <a:gd name="T55" fmla="*/ 1 h 1000"/>
                <a:gd name="T56" fmla="*/ 0 w 638"/>
                <a:gd name="T57" fmla="*/ 1 h 1000"/>
                <a:gd name="T58" fmla="*/ 0 w 638"/>
                <a:gd name="T59" fmla="*/ 1 h 1000"/>
                <a:gd name="T60" fmla="*/ 0 w 638"/>
                <a:gd name="T61" fmla="*/ 1 h 1000"/>
                <a:gd name="T62" fmla="*/ 0 w 638"/>
                <a:gd name="T63" fmla="*/ 1 h 1000"/>
                <a:gd name="T64" fmla="*/ 0 w 638"/>
                <a:gd name="T65" fmla="*/ 1 h 1000"/>
                <a:gd name="T66" fmla="*/ 0 w 638"/>
                <a:gd name="T67" fmla="*/ 1 h 1000"/>
                <a:gd name="T68" fmla="*/ 0 w 638"/>
                <a:gd name="T69" fmla="*/ 1 h 1000"/>
                <a:gd name="T70" fmla="*/ 0 w 638"/>
                <a:gd name="T71" fmla="*/ 1 h 1000"/>
                <a:gd name="T72" fmla="*/ 0 w 638"/>
                <a:gd name="T73" fmla="*/ 1 h 1000"/>
                <a:gd name="T74" fmla="*/ 0 w 638"/>
                <a:gd name="T75" fmla="*/ 1 h 1000"/>
                <a:gd name="T76" fmla="*/ 0 w 638"/>
                <a:gd name="T77" fmla="*/ 1 h 1000"/>
                <a:gd name="T78" fmla="*/ 0 w 638"/>
                <a:gd name="T79" fmla="*/ 1 h 1000"/>
                <a:gd name="T80" fmla="*/ 0 w 638"/>
                <a:gd name="T81" fmla="*/ 1 h 1000"/>
                <a:gd name="T82" fmla="*/ 0 w 638"/>
                <a:gd name="T83" fmla="*/ 1 h 10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38"/>
                <a:gd name="T127" fmla="*/ 0 h 1000"/>
                <a:gd name="T128" fmla="*/ 638 w 638"/>
                <a:gd name="T129" fmla="*/ 1000 h 10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38" h="1000">
                  <a:moveTo>
                    <a:pt x="38" y="53"/>
                  </a:moveTo>
                  <a:lnTo>
                    <a:pt x="91" y="11"/>
                  </a:lnTo>
                  <a:lnTo>
                    <a:pt x="149" y="0"/>
                  </a:lnTo>
                  <a:lnTo>
                    <a:pt x="203" y="8"/>
                  </a:lnTo>
                  <a:lnTo>
                    <a:pt x="263" y="23"/>
                  </a:lnTo>
                  <a:lnTo>
                    <a:pt x="324" y="63"/>
                  </a:lnTo>
                  <a:lnTo>
                    <a:pt x="395" y="123"/>
                  </a:lnTo>
                  <a:lnTo>
                    <a:pt x="453" y="183"/>
                  </a:lnTo>
                  <a:lnTo>
                    <a:pt x="498" y="249"/>
                  </a:lnTo>
                  <a:lnTo>
                    <a:pt x="544" y="323"/>
                  </a:lnTo>
                  <a:lnTo>
                    <a:pt x="584" y="406"/>
                  </a:lnTo>
                  <a:lnTo>
                    <a:pt x="607" y="484"/>
                  </a:lnTo>
                  <a:lnTo>
                    <a:pt x="622" y="587"/>
                  </a:lnTo>
                  <a:lnTo>
                    <a:pt x="638" y="687"/>
                  </a:lnTo>
                  <a:lnTo>
                    <a:pt x="638" y="790"/>
                  </a:lnTo>
                  <a:lnTo>
                    <a:pt x="619" y="870"/>
                  </a:lnTo>
                  <a:lnTo>
                    <a:pt x="590" y="930"/>
                  </a:lnTo>
                  <a:lnTo>
                    <a:pt x="555" y="963"/>
                  </a:lnTo>
                  <a:lnTo>
                    <a:pt x="505" y="985"/>
                  </a:lnTo>
                  <a:lnTo>
                    <a:pt x="446" y="997"/>
                  </a:lnTo>
                  <a:lnTo>
                    <a:pt x="387" y="1000"/>
                  </a:lnTo>
                  <a:lnTo>
                    <a:pt x="333" y="985"/>
                  </a:lnTo>
                  <a:lnTo>
                    <a:pt x="297" y="960"/>
                  </a:lnTo>
                  <a:lnTo>
                    <a:pt x="266" y="922"/>
                  </a:lnTo>
                  <a:lnTo>
                    <a:pt x="243" y="888"/>
                  </a:lnTo>
                  <a:lnTo>
                    <a:pt x="234" y="815"/>
                  </a:lnTo>
                  <a:lnTo>
                    <a:pt x="234" y="759"/>
                  </a:lnTo>
                  <a:lnTo>
                    <a:pt x="255" y="702"/>
                  </a:lnTo>
                  <a:lnTo>
                    <a:pt x="278" y="655"/>
                  </a:lnTo>
                  <a:lnTo>
                    <a:pt x="286" y="609"/>
                  </a:lnTo>
                  <a:lnTo>
                    <a:pt x="289" y="552"/>
                  </a:lnTo>
                  <a:lnTo>
                    <a:pt x="273" y="500"/>
                  </a:lnTo>
                  <a:lnTo>
                    <a:pt x="266" y="460"/>
                  </a:lnTo>
                  <a:lnTo>
                    <a:pt x="235" y="417"/>
                  </a:lnTo>
                  <a:lnTo>
                    <a:pt x="191" y="384"/>
                  </a:lnTo>
                  <a:lnTo>
                    <a:pt x="129" y="341"/>
                  </a:lnTo>
                  <a:lnTo>
                    <a:pt x="66" y="318"/>
                  </a:lnTo>
                  <a:lnTo>
                    <a:pt x="31" y="282"/>
                  </a:lnTo>
                  <a:lnTo>
                    <a:pt x="8" y="235"/>
                  </a:lnTo>
                  <a:lnTo>
                    <a:pt x="0" y="180"/>
                  </a:lnTo>
                  <a:lnTo>
                    <a:pt x="5" y="116"/>
                  </a:lnTo>
                  <a:lnTo>
                    <a:pt x="38" y="5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0" name="Freeform 8"/>
            <p:cNvSpPr>
              <a:spLocks/>
            </p:cNvSpPr>
            <p:nvPr/>
          </p:nvSpPr>
          <p:spPr bwMode="auto">
            <a:xfrm>
              <a:off x="4573" y="2820"/>
              <a:ext cx="96" cy="502"/>
            </a:xfrm>
            <a:custGeom>
              <a:avLst/>
              <a:gdLst>
                <a:gd name="T0" fmla="*/ 1 w 190"/>
                <a:gd name="T1" fmla="*/ 1 h 1003"/>
                <a:gd name="T2" fmla="*/ 1 w 190"/>
                <a:gd name="T3" fmla="*/ 1 h 1003"/>
                <a:gd name="T4" fmla="*/ 1 w 190"/>
                <a:gd name="T5" fmla="*/ 1 h 1003"/>
                <a:gd name="T6" fmla="*/ 1 w 190"/>
                <a:gd name="T7" fmla="*/ 0 h 1003"/>
                <a:gd name="T8" fmla="*/ 1 w 190"/>
                <a:gd name="T9" fmla="*/ 1 h 1003"/>
                <a:gd name="T10" fmla="*/ 1 w 190"/>
                <a:gd name="T11" fmla="*/ 1 h 1003"/>
                <a:gd name="T12" fmla="*/ 1 w 190"/>
                <a:gd name="T13" fmla="*/ 1 h 1003"/>
                <a:gd name="T14" fmla="*/ 1 w 190"/>
                <a:gd name="T15" fmla="*/ 1 h 1003"/>
                <a:gd name="T16" fmla="*/ 1 w 190"/>
                <a:gd name="T17" fmla="*/ 1 h 1003"/>
                <a:gd name="T18" fmla="*/ 1 w 190"/>
                <a:gd name="T19" fmla="*/ 1 h 1003"/>
                <a:gd name="T20" fmla="*/ 1 w 190"/>
                <a:gd name="T21" fmla="*/ 1 h 1003"/>
                <a:gd name="T22" fmla="*/ 1 w 190"/>
                <a:gd name="T23" fmla="*/ 1 h 1003"/>
                <a:gd name="T24" fmla="*/ 1 w 190"/>
                <a:gd name="T25" fmla="*/ 1 h 1003"/>
                <a:gd name="T26" fmla="*/ 1 w 190"/>
                <a:gd name="T27" fmla="*/ 1 h 1003"/>
                <a:gd name="T28" fmla="*/ 1 w 190"/>
                <a:gd name="T29" fmla="*/ 1 h 1003"/>
                <a:gd name="T30" fmla="*/ 1 w 190"/>
                <a:gd name="T31" fmla="*/ 1 h 1003"/>
                <a:gd name="T32" fmla="*/ 1 w 190"/>
                <a:gd name="T33" fmla="*/ 1 h 1003"/>
                <a:gd name="T34" fmla="*/ 1 w 190"/>
                <a:gd name="T35" fmla="*/ 1 h 1003"/>
                <a:gd name="T36" fmla="*/ 0 w 190"/>
                <a:gd name="T37" fmla="*/ 1 h 1003"/>
                <a:gd name="T38" fmla="*/ 1 w 190"/>
                <a:gd name="T39" fmla="*/ 1 h 1003"/>
                <a:gd name="T40" fmla="*/ 1 w 190"/>
                <a:gd name="T41" fmla="*/ 1 h 1003"/>
                <a:gd name="T42" fmla="*/ 1 w 190"/>
                <a:gd name="T43" fmla="*/ 1 h 1003"/>
                <a:gd name="T44" fmla="*/ 1 w 190"/>
                <a:gd name="T45" fmla="*/ 1 h 1003"/>
                <a:gd name="T46" fmla="*/ 1 w 190"/>
                <a:gd name="T47" fmla="*/ 1 h 1003"/>
                <a:gd name="T48" fmla="*/ 1 w 190"/>
                <a:gd name="T49" fmla="*/ 1 h 1003"/>
                <a:gd name="T50" fmla="*/ 1 w 190"/>
                <a:gd name="T51" fmla="*/ 1 h 10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90"/>
                <a:gd name="T79" fmla="*/ 0 h 1003"/>
                <a:gd name="T80" fmla="*/ 190 w 190"/>
                <a:gd name="T81" fmla="*/ 1003 h 100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90" h="1003">
                  <a:moveTo>
                    <a:pt x="50" y="173"/>
                  </a:moveTo>
                  <a:lnTo>
                    <a:pt x="72" y="87"/>
                  </a:lnTo>
                  <a:lnTo>
                    <a:pt x="98" y="30"/>
                  </a:lnTo>
                  <a:lnTo>
                    <a:pt x="145" y="0"/>
                  </a:lnTo>
                  <a:lnTo>
                    <a:pt x="169" y="44"/>
                  </a:lnTo>
                  <a:lnTo>
                    <a:pt x="190" y="135"/>
                  </a:lnTo>
                  <a:lnTo>
                    <a:pt x="175" y="195"/>
                  </a:lnTo>
                  <a:lnTo>
                    <a:pt x="129" y="241"/>
                  </a:lnTo>
                  <a:lnTo>
                    <a:pt x="98" y="328"/>
                  </a:lnTo>
                  <a:lnTo>
                    <a:pt x="72" y="443"/>
                  </a:lnTo>
                  <a:lnTo>
                    <a:pt x="58" y="579"/>
                  </a:lnTo>
                  <a:lnTo>
                    <a:pt x="63" y="741"/>
                  </a:lnTo>
                  <a:lnTo>
                    <a:pt x="73" y="855"/>
                  </a:lnTo>
                  <a:lnTo>
                    <a:pt x="95" y="912"/>
                  </a:lnTo>
                  <a:lnTo>
                    <a:pt x="129" y="943"/>
                  </a:lnTo>
                  <a:lnTo>
                    <a:pt x="135" y="972"/>
                  </a:lnTo>
                  <a:lnTo>
                    <a:pt x="95" y="987"/>
                  </a:lnTo>
                  <a:lnTo>
                    <a:pt x="63" y="958"/>
                  </a:lnTo>
                  <a:lnTo>
                    <a:pt x="0" y="1003"/>
                  </a:lnTo>
                  <a:lnTo>
                    <a:pt x="3" y="883"/>
                  </a:lnTo>
                  <a:lnTo>
                    <a:pt x="7" y="729"/>
                  </a:lnTo>
                  <a:lnTo>
                    <a:pt x="7" y="556"/>
                  </a:lnTo>
                  <a:lnTo>
                    <a:pt x="10" y="411"/>
                  </a:lnTo>
                  <a:lnTo>
                    <a:pt x="24" y="301"/>
                  </a:lnTo>
                  <a:lnTo>
                    <a:pt x="39" y="225"/>
                  </a:lnTo>
                  <a:lnTo>
                    <a:pt x="50" y="17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grpSp>
          <p:nvGrpSpPr>
            <p:cNvPr id="79881" name="Group 9"/>
            <p:cNvGrpSpPr>
              <a:grpSpLocks/>
            </p:cNvGrpSpPr>
            <p:nvPr/>
          </p:nvGrpSpPr>
          <p:grpSpPr bwMode="auto">
            <a:xfrm>
              <a:off x="4289" y="2679"/>
              <a:ext cx="943" cy="981"/>
              <a:chOff x="4633" y="1114"/>
              <a:chExt cx="943" cy="981"/>
            </a:xfrm>
          </p:grpSpPr>
          <p:sp>
            <p:nvSpPr>
              <p:cNvPr id="79898" name="Freeform 10"/>
              <p:cNvSpPr>
                <a:spLocks/>
              </p:cNvSpPr>
              <p:nvPr/>
            </p:nvSpPr>
            <p:spPr bwMode="auto">
              <a:xfrm>
                <a:off x="5410" y="1120"/>
                <a:ext cx="157" cy="133"/>
              </a:xfrm>
              <a:custGeom>
                <a:avLst/>
                <a:gdLst>
                  <a:gd name="T0" fmla="*/ 0 w 315"/>
                  <a:gd name="T1" fmla="*/ 1 h 266"/>
                  <a:gd name="T2" fmla="*/ 0 w 315"/>
                  <a:gd name="T3" fmla="*/ 0 h 266"/>
                  <a:gd name="T4" fmla="*/ 0 w 315"/>
                  <a:gd name="T5" fmla="*/ 1 h 266"/>
                  <a:gd name="T6" fmla="*/ 0 w 315"/>
                  <a:gd name="T7" fmla="*/ 1 h 266"/>
                  <a:gd name="T8" fmla="*/ 0 w 315"/>
                  <a:gd name="T9" fmla="*/ 1 h 266"/>
                  <a:gd name="T10" fmla="*/ 0 w 315"/>
                  <a:gd name="T11" fmla="*/ 1 h 266"/>
                  <a:gd name="T12" fmla="*/ 0 w 315"/>
                  <a:gd name="T13" fmla="*/ 1 h 266"/>
                  <a:gd name="T14" fmla="*/ 0 w 315"/>
                  <a:gd name="T15" fmla="*/ 1 h 266"/>
                  <a:gd name="T16" fmla="*/ 0 w 315"/>
                  <a:gd name="T17" fmla="*/ 1 h 266"/>
                  <a:gd name="T18" fmla="*/ 0 w 315"/>
                  <a:gd name="T19" fmla="*/ 1 h 2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5"/>
                  <a:gd name="T31" fmla="*/ 0 h 266"/>
                  <a:gd name="T32" fmla="*/ 315 w 315"/>
                  <a:gd name="T33" fmla="*/ 266 h 26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5" h="266">
                    <a:moveTo>
                      <a:pt x="20" y="115"/>
                    </a:moveTo>
                    <a:lnTo>
                      <a:pt x="171" y="0"/>
                    </a:lnTo>
                    <a:lnTo>
                      <a:pt x="278" y="48"/>
                    </a:lnTo>
                    <a:lnTo>
                      <a:pt x="315" y="109"/>
                    </a:lnTo>
                    <a:lnTo>
                      <a:pt x="258" y="177"/>
                    </a:lnTo>
                    <a:lnTo>
                      <a:pt x="171" y="266"/>
                    </a:lnTo>
                    <a:lnTo>
                      <a:pt x="129" y="177"/>
                    </a:lnTo>
                    <a:lnTo>
                      <a:pt x="57" y="157"/>
                    </a:lnTo>
                    <a:lnTo>
                      <a:pt x="0" y="146"/>
                    </a:lnTo>
                    <a:lnTo>
                      <a:pt x="20" y="115"/>
                    </a:lnTo>
                    <a:close/>
                  </a:path>
                </a:pathLst>
              </a:custGeom>
              <a:solidFill>
                <a:srgbClr val="FDA4B5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899" name="Freeform 11"/>
              <p:cNvSpPr>
                <a:spLocks/>
              </p:cNvSpPr>
              <p:nvPr/>
            </p:nvSpPr>
            <p:spPr bwMode="auto">
              <a:xfrm>
                <a:off x="4673" y="1930"/>
                <a:ext cx="122" cy="132"/>
              </a:xfrm>
              <a:custGeom>
                <a:avLst/>
                <a:gdLst>
                  <a:gd name="T0" fmla="*/ 0 w 244"/>
                  <a:gd name="T1" fmla="*/ 0 h 266"/>
                  <a:gd name="T2" fmla="*/ 1 w 244"/>
                  <a:gd name="T3" fmla="*/ 0 h 266"/>
                  <a:gd name="T4" fmla="*/ 1 w 244"/>
                  <a:gd name="T5" fmla="*/ 0 h 266"/>
                  <a:gd name="T6" fmla="*/ 1 w 244"/>
                  <a:gd name="T7" fmla="*/ 0 h 266"/>
                  <a:gd name="T8" fmla="*/ 1 w 244"/>
                  <a:gd name="T9" fmla="*/ 0 h 266"/>
                  <a:gd name="T10" fmla="*/ 1 w 244"/>
                  <a:gd name="T11" fmla="*/ 0 h 266"/>
                  <a:gd name="T12" fmla="*/ 0 w 244"/>
                  <a:gd name="T13" fmla="*/ 0 h 2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4"/>
                  <a:gd name="T22" fmla="*/ 0 h 266"/>
                  <a:gd name="T23" fmla="*/ 244 w 244"/>
                  <a:gd name="T24" fmla="*/ 266 h 2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4" h="266">
                    <a:moveTo>
                      <a:pt x="0" y="266"/>
                    </a:moveTo>
                    <a:lnTo>
                      <a:pt x="41" y="157"/>
                    </a:lnTo>
                    <a:lnTo>
                      <a:pt x="114" y="0"/>
                    </a:lnTo>
                    <a:lnTo>
                      <a:pt x="234" y="52"/>
                    </a:lnTo>
                    <a:lnTo>
                      <a:pt x="244" y="151"/>
                    </a:lnTo>
                    <a:lnTo>
                      <a:pt x="166" y="198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F6BF6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900" name="Freeform 12"/>
              <p:cNvSpPr>
                <a:spLocks/>
              </p:cNvSpPr>
              <p:nvPr/>
            </p:nvSpPr>
            <p:spPr bwMode="auto">
              <a:xfrm>
                <a:off x="4730" y="1182"/>
                <a:ext cx="770" cy="838"/>
              </a:xfrm>
              <a:custGeom>
                <a:avLst/>
                <a:gdLst>
                  <a:gd name="T0" fmla="*/ 0 w 1541"/>
                  <a:gd name="T1" fmla="*/ 1 h 1675"/>
                  <a:gd name="T2" fmla="*/ 0 w 1541"/>
                  <a:gd name="T3" fmla="*/ 1 h 1675"/>
                  <a:gd name="T4" fmla="*/ 0 w 1541"/>
                  <a:gd name="T5" fmla="*/ 1 h 1675"/>
                  <a:gd name="T6" fmla="*/ 0 w 1541"/>
                  <a:gd name="T7" fmla="*/ 1 h 1675"/>
                  <a:gd name="T8" fmla="*/ 0 w 1541"/>
                  <a:gd name="T9" fmla="*/ 1 h 1675"/>
                  <a:gd name="T10" fmla="*/ 0 w 1541"/>
                  <a:gd name="T11" fmla="*/ 1 h 1675"/>
                  <a:gd name="T12" fmla="*/ 0 w 1541"/>
                  <a:gd name="T13" fmla="*/ 1 h 1675"/>
                  <a:gd name="T14" fmla="*/ 0 w 1541"/>
                  <a:gd name="T15" fmla="*/ 1 h 1675"/>
                  <a:gd name="T16" fmla="*/ 0 w 1541"/>
                  <a:gd name="T17" fmla="*/ 1 h 1675"/>
                  <a:gd name="T18" fmla="*/ 0 w 1541"/>
                  <a:gd name="T19" fmla="*/ 1 h 1675"/>
                  <a:gd name="T20" fmla="*/ 0 w 1541"/>
                  <a:gd name="T21" fmla="*/ 1 h 1675"/>
                  <a:gd name="T22" fmla="*/ 0 w 1541"/>
                  <a:gd name="T23" fmla="*/ 1 h 1675"/>
                  <a:gd name="T24" fmla="*/ 0 w 1541"/>
                  <a:gd name="T25" fmla="*/ 1 h 1675"/>
                  <a:gd name="T26" fmla="*/ 0 w 1541"/>
                  <a:gd name="T27" fmla="*/ 0 h 1675"/>
                  <a:gd name="T28" fmla="*/ 0 w 1541"/>
                  <a:gd name="T29" fmla="*/ 1 h 1675"/>
                  <a:gd name="T30" fmla="*/ 0 w 1541"/>
                  <a:gd name="T31" fmla="*/ 1 h 1675"/>
                  <a:gd name="T32" fmla="*/ 0 w 1541"/>
                  <a:gd name="T33" fmla="*/ 1 h 1675"/>
                  <a:gd name="T34" fmla="*/ 0 w 1541"/>
                  <a:gd name="T35" fmla="*/ 1 h 1675"/>
                  <a:gd name="T36" fmla="*/ 0 w 1541"/>
                  <a:gd name="T37" fmla="*/ 1 h 1675"/>
                  <a:gd name="T38" fmla="*/ 0 w 1541"/>
                  <a:gd name="T39" fmla="*/ 1 h 1675"/>
                  <a:gd name="T40" fmla="*/ 0 w 1541"/>
                  <a:gd name="T41" fmla="*/ 1 h 1675"/>
                  <a:gd name="T42" fmla="*/ 0 w 1541"/>
                  <a:gd name="T43" fmla="*/ 1 h 1675"/>
                  <a:gd name="T44" fmla="*/ 0 w 1541"/>
                  <a:gd name="T45" fmla="*/ 1 h 1675"/>
                  <a:gd name="T46" fmla="*/ 0 w 1541"/>
                  <a:gd name="T47" fmla="*/ 1 h 1675"/>
                  <a:gd name="T48" fmla="*/ 0 w 1541"/>
                  <a:gd name="T49" fmla="*/ 1 h 1675"/>
                  <a:gd name="T50" fmla="*/ 0 w 1541"/>
                  <a:gd name="T51" fmla="*/ 1 h 1675"/>
                  <a:gd name="T52" fmla="*/ 0 w 1541"/>
                  <a:gd name="T53" fmla="*/ 1 h 1675"/>
                  <a:gd name="T54" fmla="*/ 0 w 1541"/>
                  <a:gd name="T55" fmla="*/ 1 h 1675"/>
                  <a:gd name="T56" fmla="*/ 0 w 1541"/>
                  <a:gd name="T57" fmla="*/ 1 h 1675"/>
                  <a:gd name="T58" fmla="*/ 0 w 1541"/>
                  <a:gd name="T59" fmla="*/ 1 h 1675"/>
                  <a:gd name="T60" fmla="*/ 0 w 1541"/>
                  <a:gd name="T61" fmla="*/ 1 h 1675"/>
                  <a:gd name="T62" fmla="*/ 0 w 1541"/>
                  <a:gd name="T63" fmla="*/ 1 h 1675"/>
                  <a:gd name="T64" fmla="*/ 0 w 1541"/>
                  <a:gd name="T65" fmla="*/ 1 h 1675"/>
                  <a:gd name="T66" fmla="*/ 0 w 1541"/>
                  <a:gd name="T67" fmla="*/ 1 h 1675"/>
                  <a:gd name="T68" fmla="*/ 0 w 1541"/>
                  <a:gd name="T69" fmla="*/ 1 h 1675"/>
                  <a:gd name="T70" fmla="*/ 0 w 1541"/>
                  <a:gd name="T71" fmla="*/ 1 h 1675"/>
                  <a:gd name="T72" fmla="*/ 0 w 1541"/>
                  <a:gd name="T73" fmla="*/ 1 h 1675"/>
                  <a:gd name="T74" fmla="*/ 0 w 1541"/>
                  <a:gd name="T75" fmla="*/ 1 h 16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541"/>
                  <a:gd name="T115" fmla="*/ 0 h 1675"/>
                  <a:gd name="T116" fmla="*/ 1541 w 1541"/>
                  <a:gd name="T117" fmla="*/ 1675 h 167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541" h="1675">
                    <a:moveTo>
                      <a:pt x="4" y="1500"/>
                    </a:moveTo>
                    <a:lnTo>
                      <a:pt x="144" y="1387"/>
                    </a:lnTo>
                    <a:lnTo>
                      <a:pt x="255" y="1276"/>
                    </a:lnTo>
                    <a:lnTo>
                      <a:pt x="370" y="1152"/>
                    </a:lnTo>
                    <a:lnTo>
                      <a:pt x="525" y="1003"/>
                    </a:lnTo>
                    <a:lnTo>
                      <a:pt x="650" y="867"/>
                    </a:lnTo>
                    <a:lnTo>
                      <a:pt x="780" y="708"/>
                    </a:lnTo>
                    <a:lnTo>
                      <a:pt x="860" y="628"/>
                    </a:lnTo>
                    <a:lnTo>
                      <a:pt x="951" y="539"/>
                    </a:lnTo>
                    <a:lnTo>
                      <a:pt x="1066" y="384"/>
                    </a:lnTo>
                    <a:lnTo>
                      <a:pt x="1150" y="259"/>
                    </a:lnTo>
                    <a:lnTo>
                      <a:pt x="1235" y="155"/>
                    </a:lnTo>
                    <a:lnTo>
                      <a:pt x="1325" y="55"/>
                    </a:lnTo>
                    <a:lnTo>
                      <a:pt x="1390" y="0"/>
                    </a:lnTo>
                    <a:lnTo>
                      <a:pt x="1470" y="15"/>
                    </a:lnTo>
                    <a:lnTo>
                      <a:pt x="1505" y="44"/>
                    </a:lnTo>
                    <a:lnTo>
                      <a:pt x="1530" y="89"/>
                    </a:lnTo>
                    <a:lnTo>
                      <a:pt x="1541" y="124"/>
                    </a:lnTo>
                    <a:lnTo>
                      <a:pt x="1421" y="255"/>
                    </a:lnTo>
                    <a:lnTo>
                      <a:pt x="1330" y="348"/>
                    </a:lnTo>
                    <a:lnTo>
                      <a:pt x="1255" y="433"/>
                    </a:lnTo>
                    <a:lnTo>
                      <a:pt x="1175" y="519"/>
                    </a:lnTo>
                    <a:lnTo>
                      <a:pt x="1110" y="599"/>
                    </a:lnTo>
                    <a:lnTo>
                      <a:pt x="1020" y="712"/>
                    </a:lnTo>
                    <a:lnTo>
                      <a:pt x="900" y="852"/>
                    </a:lnTo>
                    <a:lnTo>
                      <a:pt x="780" y="987"/>
                    </a:lnTo>
                    <a:lnTo>
                      <a:pt x="665" y="1107"/>
                    </a:lnTo>
                    <a:lnTo>
                      <a:pt x="540" y="1227"/>
                    </a:lnTo>
                    <a:lnTo>
                      <a:pt x="434" y="1331"/>
                    </a:lnTo>
                    <a:lnTo>
                      <a:pt x="305" y="1460"/>
                    </a:lnTo>
                    <a:lnTo>
                      <a:pt x="226" y="1540"/>
                    </a:lnTo>
                    <a:lnTo>
                      <a:pt x="124" y="1635"/>
                    </a:lnTo>
                    <a:lnTo>
                      <a:pt x="80" y="1675"/>
                    </a:lnTo>
                    <a:lnTo>
                      <a:pt x="90" y="1606"/>
                    </a:lnTo>
                    <a:lnTo>
                      <a:pt x="35" y="1615"/>
                    </a:lnTo>
                    <a:lnTo>
                      <a:pt x="55" y="1556"/>
                    </a:lnTo>
                    <a:lnTo>
                      <a:pt x="0" y="1571"/>
                    </a:lnTo>
                    <a:lnTo>
                      <a:pt x="4" y="1500"/>
                    </a:lnTo>
                    <a:close/>
                  </a:path>
                </a:pathLst>
              </a:custGeom>
              <a:solidFill>
                <a:srgbClr val="F0EA8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901" name="Freeform 13"/>
              <p:cNvSpPr>
                <a:spLocks/>
              </p:cNvSpPr>
              <p:nvPr/>
            </p:nvSpPr>
            <p:spPr bwMode="auto">
              <a:xfrm>
                <a:off x="4937" y="1114"/>
                <a:ext cx="639" cy="710"/>
              </a:xfrm>
              <a:custGeom>
                <a:avLst/>
                <a:gdLst>
                  <a:gd name="T0" fmla="*/ 1 w 1277"/>
                  <a:gd name="T1" fmla="*/ 1 h 1419"/>
                  <a:gd name="T2" fmla="*/ 1 w 1277"/>
                  <a:gd name="T3" fmla="*/ 1 h 1419"/>
                  <a:gd name="T4" fmla="*/ 1 w 1277"/>
                  <a:gd name="T5" fmla="*/ 1 h 1419"/>
                  <a:gd name="T6" fmla="*/ 1 w 1277"/>
                  <a:gd name="T7" fmla="*/ 1 h 1419"/>
                  <a:gd name="T8" fmla="*/ 1 w 1277"/>
                  <a:gd name="T9" fmla="*/ 1 h 1419"/>
                  <a:gd name="T10" fmla="*/ 1 w 1277"/>
                  <a:gd name="T11" fmla="*/ 1 h 1419"/>
                  <a:gd name="T12" fmla="*/ 1 w 1277"/>
                  <a:gd name="T13" fmla="*/ 1 h 1419"/>
                  <a:gd name="T14" fmla="*/ 1 w 1277"/>
                  <a:gd name="T15" fmla="*/ 1 h 1419"/>
                  <a:gd name="T16" fmla="*/ 1 w 1277"/>
                  <a:gd name="T17" fmla="*/ 1 h 1419"/>
                  <a:gd name="T18" fmla="*/ 1 w 1277"/>
                  <a:gd name="T19" fmla="*/ 1 h 1419"/>
                  <a:gd name="T20" fmla="*/ 1 w 1277"/>
                  <a:gd name="T21" fmla="*/ 1 h 1419"/>
                  <a:gd name="T22" fmla="*/ 1 w 1277"/>
                  <a:gd name="T23" fmla="*/ 1 h 1419"/>
                  <a:gd name="T24" fmla="*/ 1 w 1277"/>
                  <a:gd name="T25" fmla="*/ 1 h 1419"/>
                  <a:gd name="T26" fmla="*/ 1 w 1277"/>
                  <a:gd name="T27" fmla="*/ 1 h 1419"/>
                  <a:gd name="T28" fmla="*/ 1 w 1277"/>
                  <a:gd name="T29" fmla="*/ 1 h 1419"/>
                  <a:gd name="T30" fmla="*/ 1 w 1277"/>
                  <a:gd name="T31" fmla="*/ 1 h 1419"/>
                  <a:gd name="T32" fmla="*/ 1 w 1277"/>
                  <a:gd name="T33" fmla="*/ 1 h 1419"/>
                  <a:gd name="T34" fmla="*/ 1 w 1277"/>
                  <a:gd name="T35" fmla="*/ 1 h 1419"/>
                  <a:gd name="T36" fmla="*/ 1 w 1277"/>
                  <a:gd name="T37" fmla="*/ 1 h 1419"/>
                  <a:gd name="T38" fmla="*/ 1 w 1277"/>
                  <a:gd name="T39" fmla="*/ 1 h 1419"/>
                  <a:gd name="T40" fmla="*/ 1 w 1277"/>
                  <a:gd name="T41" fmla="*/ 1 h 1419"/>
                  <a:gd name="T42" fmla="*/ 1 w 1277"/>
                  <a:gd name="T43" fmla="*/ 1 h 1419"/>
                  <a:gd name="T44" fmla="*/ 1 w 1277"/>
                  <a:gd name="T45" fmla="*/ 1 h 1419"/>
                  <a:gd name="T46" fmla="*/ 1 w 1277"/>
                  <a:gd name="T47" fmla="*/ 1 h 1419"/>
                  <a:gd name="T48" fmla="*/ 1 w 1277"/>
                  <a:gd name="T49" fmla="*/ 1 h 1419"/>
                  <a:gd name="T50" fmla="*/ 1 w 1277"/>
                  <a:gd name="T51" fmla="*/ 1 h 1419"/>
                  <a:gd name="T52" fmla="*/ 1 w 1277"/>
                  <a:gd name="T53" fmla="*/ 1 h 1419"/>
                  <a:gd name="T54" fmla="*/ 1 w 1277"/>
                  <a:gd name="T55" fmla="*/ 1 h 1419"/>
                  <a:gd name="T56" fmla="*/ 1 w 1277"/>
                  <a:gd name="T57" fmla="*/ 1 h 1419"/>
                  <a:gd name="T58" fmla="*/ 1 w 1277"/>
                  <a:gd name="T59" fmla="*/ 1 h 1419"/>
                  <a:gd name="T60" fmla="*/ 1 w 1277"/>
                  <a:gd name="T61" fmla="*/ 1 h 1419"/>
                  <a:gd name="T62" fmla="*/ 1 w 1277"/>
                  <a:gd name="T63" fmla="*/ 1 h 1419"/>
                  <a:gd name="T64" fmla="*/ 1 w 1277"/>
                  <a:gd name="T65" fmla="*/ 1 h 1419"/>
                  <a:gd name="T66" fmla="*/ 1 w 1277"/>
                  <a:gd name="T67" fmla="*/ 1 h 141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7"/>
                  <a:gd name="T103" fmla="*/ 0 h 1419"/>
                  <a:gd name="T104" fmla="*/ 1277 w 1277"/>
                  <a:gd name="T105" fmla="*/ 1419 h 141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7" h="1419">
                    <a:moveTo>
                      <a:pt x="0" y="1220"/>
                    </a:moveTo>
                    <a:lnTo>
                      <a:pt x="196" y="1032"/>
                    </a:lnTo>
                    <a:lnTo>
                      <a:pt x="358" y="825"/>
                    </a:lnTo>
                    <a:lnTo>
                      <a:pt x="549" y="627"/>
                    </a:lnTo>
                    <a:lnTo>
                      <a:pt x="689" y="442"/>
                    </a:lnTo>
                    <a:lnTo>
                      <a:pt x="789" y="298"/>
                    </a:lnTo>
                    <a:lnTo>
                      <a:pt x="902" y="180"/>
                    </a:lnTo>
                    <a:lnTo>
                      <a:pt x="1027" y="57"/>
                    </a:lnTo>
                    <a:lnTo>
                      <a:pt x="1110" y="0"/>
                    </a:lnTo>
                    <a:lnTo>
                      <a:pt x="1162" y="20"/>
                    </a:lnTo>
                    <a:lnTo>
                      <a:pt x="1246" y="64"/>
                    </a:lnTo>
                    <a:lnTo>
                      <a:pt x="1277" y="103"/>
                    </a:lnTo>
                    <a:lnTo>
                      <a:pt x="1266" y="127"/>
                    </a:lnTo>
                    <a:lnTo>
                      <a:pt x="1173" y="230"/>
                    </a:lnTo>
                    <a:lnTo>
                      <a:pt x="1082" y="323"/>
                    </a:lnTo>
                    <a:lnTo>
                      <a:pt x="991" y="419"/>
                    </a:lnTo>
                    <a:lnTo>
                      <a:pt x="862" y="567"/>
                    </a:lnTo>
                    <a:lnTo>
                      <a:pt x="721" y="713"/>
                    </a:lnTo>
                    <a:lnTo>
                      <a:pt x="609" y="862"/>
                    </a:lnTo>
                    <a:lnTo>
                      <a:pt x="517" y="974"/>
                    </a:lnTo>
                    <a:lnTo>
                      <a:pt x="346" y="1160"/>
                    </a:lnTo>
                    <a:lnTo>
                      <a:pt x="203" y="1302"/>
                    </a:lnTo>
                    <a:lnTo>
                      <a:pt x="80" y="1419"/>
                    </a:lnTo>
                    <a:lnTo>
                      <a:pt x="80" y="1368"/>
                    </a:lnTo>
                    <a:lnTo>
                      <a:pt x="156" y="1307"/>
                    </a:lnTo>
                    <a:lnTo>
                      <a:pt x="263" y="1201"/>
                    </a:lnTo>
                    <a:lnTo>
                      <a:pt x="374" y="1072"/>
                    </a:lnTo>
                    <a:lnTo>
                      <a:pt x="474" y="968"/>
                    </a:lnTo>
                    <a:lnTo>
                      <a:pt x="564" y="862"/>
                    </a:lnTo>
                    <a:lnTo>
                      <a:pt x="646" y="765"/>
                    </a:lnTo>
                    <a:lnTo>
                      <a:pt x="712" y="679"/>
                    </a:lnTo>
                    <a:lnTo>
                      <a:pt x="796" y="593"/>
                    </a:lnTo>
                    <a:lnTo>
                      <a:pt x="876" y="507"/>
                    </a:lnTo>
                    <a:lnTo>
                      <a:pt x="959" y="418"/>
                    </a:lnTo>
                    <a:lnTo>
                      <a:pt x="1037" y="327"/>
                    </a:lnTo>
                    <a:lnTo>
                      <a:pt x="1105" y="247"/>
                    </a:lnTo>
                    <a:lnTo>
                      <a:pt x="1087" y="200"/>
                    </a:lnTo>
                    <a:lnTo>
                      <a:pt x="1037" y="157"/>
                    </a:lnTo>
                    <a:lnTo>
                      <a:pt x="982" y="147"/>
                    </a:lnTo>
                    <a:lnTo>
                      <a:pt x="1034" y="132"/>
                    </a:lnTo>
                    <a:lnTo>
                      <a:pt x="1074" y="147"/>
                    </a:lnTo>
                    <a:lnTo>
                      <a:pt x="1105" y="164"/>
                    </a:lnTo>
                    <a:lnTo>
                      <a:pt x="1119" y="195"/>
                    </a:lnTo>
                    <a:lnTo>
                      <a:pt x="1131" y="218"/>
                    </a:lnTo>
                    <a:lnTo>
                      <a:pt x="1185" y="178"/>
                    </a:lnTo>
                    <a:lnTo>
                      <a:pt x="1222" y="127"/>
                    </a:lnTo>
                    <a:lnTo>
                      <a:pt x="1229" y="97"/>
                    </a:lnTo>
                    <a:lnTo>
                      <a:pt x="1202" y="68"/>
                    </a:lnTo>
                    <a:lnTo>
                      <a:pt x="1142" y="37"/>
                    </a:lnTo>
                    <a:lnTo>
                      <a:pt x="1094" y="37"/>
                    </a:lnTo>
                    <a:lnTo>
                      <a:pt x="1050" y="83"/>
                    </a:lnTo>
                    <a:lnTo>
                      <a:pt x="991" y="127"/>
                    </a:lnTo>
                    <a:lnTo>
                      <a:pt x="924" y="195"/>
                    </a:lnTo>
                    <a:lnTo>
                      <a:pt x="848" y="283"/>
                    </a:lnTo>
                    <a:lnTo>
                      <a:pt x="795" y="359"/>
                    </a:lnTo>
                    <a:lnTo>
                      <a:pt x="749" y="427"/>
                    </a:lnTo>
                    <a:lnTo>
                      <a:pt x="673" y="525"/>
                    </a:lnTo>
                    <a:lnTo>
                      <a:pt x="616" y="593"/>
                    </a:lnTo>
                    <a:lnTo>
                      <a:pt x="557" y="667"/>
                    </a:lnTo>
                    <a:lnTo>
                      <a:pt x="518" y="705"/>
                    </a:lnTo>
                    <a:lnTo>
                      <a:pt x="441" y="780"/>
                    </a:lnTo>
                    <a:lnTo>
                      <a:pt x="391" y="845"/>
                    </a:lnTo>
                    <a:lnTo>
                      <a:pt x="322" y="929"/>
                    </a:lnTo>
                    <a:lnTo>
                      <a:pt x="275" y="980"/>
                    </a:lnTo>
                    <a:lnTo>
                      <a:pt x="223" y="1047"/>
                    </a:lnTo>
                    <a:lnTo>
                      <a:pt x="163" y="1115"/>
                    </a:lnTo>
                    <a:lnTo>
                      <a:pt x="80" y="1180"/>
                    </a:lnTo>
                    <a:lnTo>
                      <a:pt x="13" y="1247"/>
                    </a:lnTo>
                    <a:lnTo>
                      <a:pt x="0" y="1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902" name="Freeform 14"/>
              <p:cNvSpPr>
                <a:spLocks/>
              </p:cNvSpPr>
              <p:nvPr/>
            </p:nvSpPr>
            <p:spPr bwMode="auto">
              <a:xfrm>
                <a:off x="4633" y="1709"/>
                <a:ext cx="357" cy="386"/>
              </a:xfrm>
              <a:custGeom>
                <a:avLst/>
                <a:gdLst>
                  <a:gd name="T0" fmla="*/ 1 w 714"/>
                  <a:gd name="T1" fmla="*/ 0 h 771"/>
                  <a:gd name="T2" fmla="*/ 1 w 714"/>
                  <a:gd name="T3" fmla="*/ 1 h 771"/>
                  <a:gd name="T4" fmla="*/ 1 w 714"/>
                  <a:gd name="T5" fmla="*/ 1 h 771"/>
                  <a:gd name="T6" fmla="*/ 1 w 714"/>
                  <a:gd name="T7" fmla="*/ 1 h 771"/>
                  <a:gd name="T8" fmla="*/ 1 w 714"/>
                  <a:gd name="T9" fmla="*/ 1 h 771"/>
                  <a:gd name="T10" fmla="*/ 1 w 714"/>
                  <a:gd name="T11" fmla="*/ 1 h 771"/>
                  <a:gd name="T12" fmla="*/ 1 w 714"/>
                  <a:gd name="T13" fmla="*/ 1 h 771"/>
                  <a:gd name="T14" fmla="*/ 1 w 714"/>
                  <a:gd name="T15" fmla="*/ 1 h 771"/>
                  <a:gd name="T16" fmla="*/ 1 w 714"/>
                  <a:gd name="T17" fmla="*/ 1 h 771"/>
                  <a:gd name="T18" fmla="*/ 1 w 714"/>
                  <a:gd name="T19" fmla="*/ 1 h 771"/>
                  <a:gd name="T20" fmla="*/ 1 w 714"/>
                  <a:gd name="T21" fmla="*/ 1 h 771"/>
                  <a:gd name="T22" fmla="*/ 1 w 714"/>
                  <a:gd name="T23" fmla="*/ 1 h 771"/>
                  <a:gd name="T24" fmla="*/ 1 w 714"/>
                  <a:gd name="T25" fmla="*/ 1 h 771"/>
                  <a:gd name="T26" fmla="*/ 1 w 714"/>
                  <a:gd name="T27" fmla="*/ 1 h 771"/>
                  <a:gd name="T28" fmla="*/ 1 w 714"/>
                  <a:gd name="T29" fmla="*/ 1 h 771"/>
                  <a:gd name="T30" fmla="*/ 1 w 714"/>
                  <a:gd name="T31" fmla="*/ 1 h 771"/>
                  <a:gd name="T32" fmla="*/ 1 w 714"/>
                  <a:gd name="T33" fmla="*/ 1 h 771"/>
                  <a:gd name="T34" fmla="*/ 1 w 714"/>
                  <a:gd name="T35" fmla="*/ 1 h 771"/>
                  <a:gd name="T36" fmla="*/ 1 w 714"/>
                  <a:gd name="T37" fmla="*/ 1 h 771"/>
                  <a:gd name="T38" fmla="*/ 1 w 714"/>
                  <a:gd name="T39" fmla="*/ 1 h 771"/>
                  <a:gd name="T40" fmla="*/ 1 w 714"/>
                  <a:gd name="T41" fmla="*/ 1 h 771"/>
                  <a:gd name="T42" fmla="*/ 1 w 714"/>
                  <a:gd name="T43" fmla="*/ 1 h 771"/>
                  <a:gd name="T44" fmla="*/ 1 w 714"/>
                  <a:gd name="T45" fmla="*/ 1 h 771"/>
                  <a:gd name="T46" fmla="*/ 1 w 714"/>
                  <a:gd name="T47" fmla="*/ 1 h 771"/>
                  <a:gd name="T48" fmla="*/ 0 w 714"/>
                  <a:gd name="T49" fmla="*/ 1 h 771"/>
                  <a:gd name="T50" fmla="*/ 1 w 714"/>
                  <a:gd name="T51" fmla="*/ 1 h 771"/>
                  <a:gd name="T52" fmla="*/ 1 w 714"/>
                  <a:gd name="T53" fmla="*/ 1 h 771"/>
                  <a:gd name="T54" fmla="*/ 1 w 714"/>
                  <a:gd name="T55" fmla="*/ 1 h 771"/>
                  <a:gd name="T56" fmla="*/ 1 w 714"/>
                  <a:gd name="T57" fmla="*/ 1 h 771"/>
                  <a:gd name="T58" fmla="*/ 1 w 714"/>
                  <a:gd name="T59" fmla="*/ 1 h 771"/>
                  <a:gd name="T60" fmla="*/ 1 w 714"/>
                  <a:gd name="T61" fmla="*/ 1 h 771"/>
                  <a:gd name="T62" fmla="*/ 1 w 714"/>
                  <a:gd name="T63" fmla="*/ 1 h 771"/>
                  <a:gd name="T64" fmla="*/ 1 w 714"/>
                  <a:gd name="T65" fmla="*/ 1 h 771"/>
                  <a:gd name="T66" fmla="*/ 1 w 714"/>
                  <a:gd name="T67" fmla="*/ 1 h 771"/>
                  <a:gd name="T68" fmla="*/ 1 w 714"/>
                  <a:gd name="T69" fmla="*/ 1 h 771"/>
                  <a:gd name="T70" fmla="*/ 1 w 714"/>
                  <a:gd name="T71" fmla="*/ 0 h 77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14"/>
                  <a:gd name="T109" fmla="*/ 0 h 771"/>
                  <a:gd name="T110" fmla="*/ 714 w 714"/>
                  <a:gd name="T111" fmla="*/ 771 h 771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14" h="771">
                    <a:moveTo>
                      <a:pt x="647" y="0"/>
                    </a:moveTo>
                    <a:lnTo>
                      <a:pt x="633" y="40"/>
                    </a:lnTo>
                    <a:lnTo>
                      <a:pt x="527" y="151"/>
                    </a:lnTo>
                    <a:lnTo>
                      <a:pt x="420" y="272"/>
                    </a:lnTo>
                    <a:lnTo>
                      <a:pt x="247" y="424"/>
                    </a:lnTo>
                    <a:lnTo>
                      <a:pt x="189" y="472"/>
                    </a:lnTo>
                    <a:lnTo>
                      <a:pt x="137" y="605"/>
                    </a:lnTo>
                    <a:lnTo>
                      <a:pt x="111" y="658"/>
                    </a:lnTo>
                    <a:lnTo>
                      <a:pt x="137" y="684"/>
                    </a:lnTo>
                    <a:lnTo>
                      <a:pt x="298" y="586"/>
                    </a:lnTo>
                    <a:lnTo>
                      <a:pt x="366" y="509"/>
                    </a:lnTo>
                    <a:lnTo>
                      <a:pt x="467" y="409"/>
                    </a:lnTo>
                    <a:lnTo>
                      <a:pt x="565" y="312"/>
                    </a:lnTo>
                    <a:lnTo>
                      <a:pt x="655" y="221"/>
                    </a:lnTo>
                    <a:lnTo>
                      <a:pt x="714" y="162"/>
                    </a:lnTo>
                    <a:lnTo>
                      <a:pt x="702" y="214"/>
                    </a:lnTo>
                    <a:lnTo>
                      <a:pt x="608" y="312"/>
                    </a:lnTo>
                    <a:lnTo>
                      <a:pt x="498" y="418"/>
                    </a:lnTo>
                    <a:lnTo>
                      <a:pt x="427" y="495"/>
                    </a:lnTo>
                    <a:lnTo>
                      <a:pt x="337" y="578"/>
                    </a:lnTo>
                    <a:lnTo>
                      <a:pt x="307" y="613"/>
                    </a:lnTo>
                    <a:lnTo>
                      <a:pt x="204" y="673"/>
                    </a:lnTo>
                    <a:lnTo>
                      <a:pt x="118" y="719"/>
                    </a:lnTo>
                    <a:lnTo>
                      <a:pt x="15" y="771"/>
                    </a:lnTo>
                    <a:lnTo>
                      <a:pt x="0" y="759"/>
                    </a:lnTo>
                    <a:lnTo>
                      <a:pt x="8" y="733"/>
                    </a:lnTo>
                    <a:lnTo>
                      <a:pt x="83" y="645"/>
                    </a:lnTo>
                    <a:lnTo>
                      <a:pt x="129" y="562"/>
                    </a:lnTo>
                    <a:lnTo>
                      <a:pt x="172" y="446"/>
                    </a:lnTo>
                    <a:lnTo>
                      <a:pt x="240" y="389"/>
                    </a:lnTo>
                    <a:lnTo>
                      <a:pt x="321" y="326"/>
                    </a:lnTo>
                    <a:lnTo>
                      <a:pt x="420" y="229"/>
                    </a:lnTo>
                    <a:lnTo>
                      <a:pt x="479" y="166"/>
                    </a:lnTo>
                    <a:lnTo>
                      <a:pt x="541" y="91"/>
                    </a:lnTo>
                    <a:lnTo>
                      <a:pt x="596" y="46"/>
                    </a:lnTo>
                    <a:lnTo>
                      <a:pt x="6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79903" name="Freeform 15"/>
              <p:cNvSpPr>
                <a:spLocks/>
              </p:cNvSpPr>
              <p:nvPr/>
            </p:nvSpPr>
            <p:spPr bwMode="auto">
              <a:xfrm>
                <a:off x="4722" y="1926"/>
                <a:ext cx="69" cy="92"/>
              </a:xfrm>
              <a:custGeom>
                <a:avLst/>
                <a:gdLst>
                  <a:gd name="T0" fmla="*/ 1 w 137"/>
                  <a:gd name="T1" fmla="*/ 0 h 185"/>
                  <a:gd name="T2" fmla="*/ 1 w 137"/>
                  <a:gd name="T3" fmla="*/ 0 h 185"/>
                  <a:gd name="T4" fmla="*/ 1 w 137"/>
                  <a:gd name="T5" fmla="*/ 0 h 185"/>
                  <a:gd name="T6" fmla="*/ 1 w 137"/>
                  <a:gd name="T7" fmla="*/ 0 h 185"/>
                  <a:gd name="T8" fmla="*/ 1 w 137"/>
                  <a:gd name="T9" fmla="*/ 0 h 185"/>
                  <a:gd name="T10" fmla="*/ 1 w 137"/>
                  <a:gd name="T11" fmla="*/ 0 h 185"/>
                  <a:gd name="T12" fmla="*/ 1 w 137"/>
                  <a:gd name="T13" fmla="*/ 0 h 185"/>
                  <a:gd name="T14" fmla="*/ 1 w 137"/>
                  <a:gd name="T15" fmla="*/ 0 h 185"/>
                  <a:gd name="T16" fmla="*/ 1 w 137"/>
                  <a:gd name="T17" fmla="*/ 0 h 185"/>
                  <a:gd name="T18" fmla="*/ 1 w 137"/>
                  <a:gd name="T19" fmla="*/ 0 h 185"/>
                  <a:gd name="T20" fmla="*/ 0 w 137"/>
                  <a:gd name="T21" fmla="*/ 0 h 185"/>
                  <a:gd name="T22" fmla="*/ 1 w 137"/>
                  <a:gd name="T23" fmla="*/ 0 h 185"/>
                  <a:gd name="T24" fmla="*/ 1 w 137"/>
                  <a:gd name="T25" fmla="*/ 0 h 1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7"/>
                  <a:gd name="T40" fmla="*/ 0 h 185"/>
                  <a:gd name="T41" fmla="*/ 137 w 137"/>
                  <a:gd name="T42" fmla="*/ 185 h 18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7" h="185">
                    <a:moveTo>
                      <a:pt x="46" y="8"/>
                    </a:moveTo>
                    <a:lnTo>
                      <a:pt x="39" y="57"/>
                    </a:lnTo>
                    <a:lnTo>
                      <a:pt x="96" y="48"/>
                    </a:lnTo>
                    <a:lnTo>
                      <a:pt x="77" y="110"/>
                    </a:lnTo>
                    <a:lnTo>
                      <a:pt x="137" y="94"/>
                    </a:lnTo>
                    <a:lnTo>
                      <a:pt x="120" y="177"/>
                    </a:lnTo>
                    <a:lnTo>
                      <a:pt x="88" y="185"/>
                    </a:lnTo>
                    <a:lnTo>
                      <a:pt x="112" y="126"/>
                    </a:lnTo>
                    <a:lnTo>
                      <a:pt x="33" y="134"/>
                    </a:lnTo>
                    <a:lnTo>
                      <a:pt x="71" y="65"/>
                    </a:lnTo>
                    <a:lnTo>
                      <a:pt x="0" y="94"/>
                    </a:lnTo>
                    <a:lnTo>
                      <a:pt x="22" y="0"/>
                    </a:lnTo>
                    <a:lnTo>
                      <a:pt x="4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79882" name="Freeform 16"/>
            <p:cNvSpPr>
              <a:spLocks/>
            </p:cNvSpPr>
            <p:nvPr/>
          </p:nvSpPr>
          <p:spPr bwMode="auto">
            <a:xfrm>
              <a:off x="4123" y="3076"/>
              <a:ext cx="180" cy="264"/>
            </a:xfrm>
            <a:custGeom>
              <a:avLst/>
              <a:gdLst>
                <a:gd name="T0" fmla="*/ 0 w 360"/>
                <a:gd name="T1" fmla="*/ 1 h 528"/>
                <a:gd name="T2" fmla="*/ 1 w 360"/>
                <a:gd name="T3" fmla="*/ 0 h 528"/>
                <a:gd name="T4" fmla="*/ 1 w 360"/>
                <a:gd name="T5" fmla="*/ 1 h 528"/>
                <a:gd name="T6" fmla="*/ 1 w 360"/>
                <a:gd name="T7" fmla="*/ 1 h 528"/>
                <a:gd name="T8" fmla="*/ 1 w 360"/>
                <a:gd name="T9" fmla="*/ 1 h 528"/>
                <a:gd name="T10" fmla="*/ 1 w 360"/>
                <a:gd name="T11" fmla="*/ 1 h 528"/>
                <a:gd name="T12" fmla="*/ 1 w 360"/>
                <a:gd name="T13" fmla="*/ 1 h 528"/>
                <a:gd name="T14" fmla="*/ 1 w 360"/>
                <a:gd name="T15" fmla="*/ 1 h 528"/>
                <a:gd name="T16" fmla="*/ 1 w 360"/>
                <a:gd name="T17" fmla="*/ 1 h 528"/>
                <a:gd name="T18" fmla="*/ 1 w 360"/>
                <a:gd name="T19" fmla="*/ 1 h 528"/>
                <a:gd name="T20" fmla="*/ 1 w 360"/>
                <a:gd name="T21" fmla="*/ 1 h 528"/>
                <a:gd name="T22" fmla="*/ 1 w 360"/>
                <a:gd name="T23" fmla="*/ 1 h 528"/>
                <a:gd name="T24" fmla="*/ 1 w 360"/>
                <a:gd name="T25" fmla="*/ 1 h 528"/>
                <a:gd name="T26" fmla="*/ 1 w 360"/>
                <a:gd name="T27" fmla="*/ 1 h 528"/>
                <a:gd name="T28" fmla="*/ 1 w 360"/>
                <a:gd name="T29" fmla="*/ 1 h 528"/>
                <a:gd name="T30" fmla="*/ 1 w 360"/>
                <a:gd name="T31" fmla="*/ 1 h 528"/>
                <a:gd name="T32" fmla="*/ 1 w 360"/>
                <a:gd name="T33" fmla="*/ 1 h 528"/>
                <a:gd name="T34" fmla="*/ 1 w 360"/>
                <a:gd name="T35" fmla="*/ 1 h 528"/>
                <a:gd name="T36" fmla="*/ 1 w 360"/>
                <a:gd name="T37" fmla="*/ 1 h 528"/>
                <a:gd name="T38" fmla="*/ 1 w 360"/>
                <a:gd name="T39" fmla="*/ 1 h 528"/>
                <a:gd name="T40" fmla="*/ 1 w 360"/>
                <a:gd name="T41" fmla="*/ 1 h 528"/>
                <a:gd name="T42" fmla="*/ 1 w 360"/>
                <a:gd name="T43" fmla="*/ 1 h 528"/>
                <a:gd name="T44" fmla="*/ 1 w 360"/>
                <a:gd name="T45" fmla="*/ 1 h 528"/>
                <a:gd name="T46" fmla="*/ 1 w 360"/>
                <a:gd name="T47" fmla="*/ 1 h 528"/>
                <a:gd name="T48" fmla="*/ 1 w 360"/>
                <a:gd name="T49" fmla="*/ 1 h 528"/>
                <a:gd name="T50" fmla="*/ 1 w 360"/>
                <a:gd name="T51" fmla="*/ 1 h 528"/>
                <a:gd name="T52" fmla="*/ 1 w 360"/>
                <a:gd name="T53" fmla="*/ 1 h 528"/>
                <a:gd name="T54" fmla="*/ 1 w 360"/>
                <a:gd name="T55" fmla="*/ 1 h 528"/>
                <a:gd name="T56" fmla="*/ 1 w 360"/>
                <a:gd name="T57" fmla="*/ 1 h 528"/>
                <a:gd name="T58" fmla="*/ 1 w 360"/>
                <a:gd name="T59" fmla="*/ 1 h 528"/>
                <a:gd name="T60" fmla="*/ 1 w 360"/>
                <a:gd name="T61" fmla="*/ 1 h 528"/>
                <a:gd name="T62" fmla="*/ 1 w 360"/>
                <a:gd name="T63" fmla="*/ 1 h 528"/>
                <a:gd name="T64" fmla="*/ 0 w 360"/>
                <a:gd name="T65" fmla="*/ 1 h 5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0"/>
                <a:gd name="T100" fmla="*/ 0 h 528"/>
                <a:gd name="T101" fmla="*/ 360 w 360"/>
                <a:gd name="T102" fmla="*/ 528 h 52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0" h="528">
                  <a:moveTo>
                    <a:pt x="0" y="77"/>
                  </a:moveTo>
                  <a:lnTo>
                    <a:pt x="222" y="0"/>
                  </a:lnTo>
                  <a:lnTo>
                    <a:pt x="241" y="61"/>
                  </a:lnTo>
                  <a:lnTo>
                    <a:pt x="57" y="117"/>
                  </a:lnTo>
                  <a:lnTo>
                    <a:pt x="77" y="260"/>
                  </a:lnTo>
                  <a:lnTo>
                    <a:pt x="165" y="218"/>
                  </a:lnTo>
                  <a:lnTo>
                    <a:pt x="226" y="203"/>
                  </a:lnTo>
                  <a:lnTo>
                    <a:pt x="288" y="218"/>
                  </a:lnTo>
                  <a:lnTo>
                    <a:pt x="324" y="249"/>
                  </a:lnTo>
                  <a:lnTo>
                    <a:pt x="349" y="304"/>
                  </a:lnTo>
                  <a:lnTo>
                    <a:pt x="360" y="361"/>
                  </a:lnTo>
                  <a:lnTo>
                    <a:pt x="349" y="416"/>
                  </a:lnTo>
                  <a:lnTo>
                    <a:pt x="329" y="458"/>
                  </a:lnTo>
                  <a:lnTo>
                    <a:pt x="288" y="498"/>
                  </a:lnTo>
                  <a:lnTo>
                    <a:pt x="215" y="518"/>
                  </a:lnTo>
                  <a:lnTo>
                    <a:pt x="139" y="528"/>
                  </a:lnTo>
                  <a:lnTo>
                    <a:pt x="82" y="488"/>
                  </a:lnTo>
                  <a:lnTo>
                    <a:pt x="57" y="427"/>
                  </a:lnTo>
                  <a:lnTo>
                    <a:pt x="129" y="396"/>
                  </a:lnTo>
                  <a:lnTo>
                    <a:pt x="145" y="427"/>
                  </a:lnTo>
                  <a:lnTo>
                    <a:pt x="169" y="452"/>
                  </a:lnTo>
                  <a:lnTo>
                    <a:pt x="206" y="452"/>
                  </a:lnTo>
                  <a:lnTo>
                    <a:pt x="246" y="442"/>
                  </a:lnTo>
                  <a:lnTo>
                    <a:pt x="272" y="412"/>
                  </a:lnTo>
                  <a:lnTo>
                    <a:pt x="294" y="370"/>
                  </a:lnTo>
                  <a:lnTo>
                    <a:pt x="288" y="330"/>
                  </a:lnTo>
                  <a:lnTo>
                    <a:pt x="272" y="295"/>
                  </a:lnTo>
                  <a:lnTo>
                    <a:pt x="252" y="275"/>
                  </a:lnTo>
                  <a:lnTo>
                    <a:pt x="211" y="264"/>
                  </a:lnTo>
                  <a:lnTo>
                    <a:pt x="165" y="275"/>
                  </a:lnTo>
                  <a:lnTo>
                    <a:pt x="129" y="300"/>
                  </a:lnTo>
                  <a:lnTo>
                    <a:pt x="36" y="346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3" name="Freeform 17"/>
            <p:cNvSpPr>
              <a:spLocks/>
            </p:cNvSpPr>
            <p:nvPr/>
          </p:nvSpPr>
          <p:spPr bwMode="auto">
            <a:xfrm>
              <a:off x="3972" y="3126"/>
              <a:ext cx="105" cy="132"/>
            </a:xfrm>
            <a:custGeom>
              <a:avLst/>
              <a:gdLst>
                <a:gd name="T0" fmla="*/ 1 w 210"/>
                <a:gd name="T1" fmla="*/ 1 h 264"/>
                <a:gd name="T2" fmla="*/ 1 w 210"/>
                <a:gd name="T3" fmla="*/ 0 h 264"/>
                <a:gd name="T4" fmla="*/ 1 w 210"/>
                <a:gd name="T5" fmla="*/ 1 h 264"/>
                <a:gd name="T6" fmla="*/ 1 w 210"/>
                <a:gd name="T7" fmla="*/ 1 h 264"/>
                <a:gd name="T8" fmla="*/ 1 w 210"/>
                <a:gd name="T9" fmla="*/ 1 h 264"/>
                <a:gd name="T10" fmla="*/ 1 w 210"/>
                <a:gd name="T11" fmla="*/ 1 h 264"/>
                <a:gd name="T12" fmla="*/ 1 w 210"/>
                <a:gd name="T13" fmla="*/ 1 h 264"/>
                <a:gd name="T14" fmla="*/ 1 w 210"/>
                <a:gd name="T15" fmla="*/ 1 h 264"/>
                <a:gd name="T16" fmla="*/ 1 w 210"/>
                <a:gd name="T17" fmla="*/ 1 h 264"/>
                <a:gd name="T18" fmla="*/ 1 w 210"/>
                <a:gd name="T19" fmla="*/ 1 h 264"/>
                <a:gd name="T20" fmla="*/ 1 w 210"/>
                <a:gd name="T21" fmla="*/ 1 h 264"/>
                <a:gd name="T22" fmla="*/ 1 w 210"/>
                <a:gd name="T23" fmla="*/ 1 h 264"/>
                <a:gd name="T24" fmla="*/ 1 w 210"/>
                <a:gd name="T25" fmla="*/ 1 h 264"/>
                <a:gd name="T26" fmla="*/ 1 w 210"/>
                <a:gd name="T27" fmla="*/ 1 h 264"/>
                <a:gd name="T28" fmla="*/ 1 w 210"/>
                <a:gd name="T29" fmla="*/ 1 h 264"/>
                <a:gd name="T30" fmla="*/ 1 w 210"/>
                <a:gd name="T31" fmla="*/ 1 h 264"/>
                <a:gd name="T32" fmla="*/ 1 w 210"/>
                <a:gd name="T33" fmla="*/ 1 h 264"/>
                <a:gd name="T34" fmla="*/ 1 w 210"/>
                <a:gd name="T35" fmla="*/ 1 h 264"/>
                <a:gd name="T36" fmla="*/ 1 w 210"/>
                <a:gd name="T37" fmla="*/ 1 h 264"/>
                <a:gd name="T38" fmla="*/ 1 w 210"/>
                <a:gd name="T39" fmla="*/ 1 h 264"/>
                <a:gd name="T40" fmla="*/ 1 w 210"/>
                <a:gd name="T41" fmla="*/ 1 h 264"/>
                <a:gd name="T42" fmla="*/ 1 w 210"/>
                <a:gd name="T43" fmla="*/ 1 h 264"/>
                <a:gd name="T44" fmla="*/ 1 w 210"/>
                <a:gd name="T45" fmla="*/ 1 h 264"/>
                <a:gd name="T46" fmla="*/ 1 w 210"/>
                <a:gd name="T47" fmla="*/ 1 h 264"/>
                <a:gd name="T48" fmla="*/ 1 w 210"/>
                <a:gd name="T49" fmla="*/ 1 h 264"/>
                <a:gd name="T50" fmla="*/ 0 w 210"/>
                <a:gd name="T51" fmla="*/ 1 h 264"/>
                <a:gd name="T52" fmla="*/ 0 w 210"/>
                <a:gd name="T53" fmla="*/ 1 h 264"/>
                <a:gd name="T54" fmla="*/ 0 w 210"/>
                <a:gd name="T55" fmla="*/ 1 h 264"/>
                <a:gd name="T56" fmla="*/ 1 w 210"/>
                <a:gd name="T57" fmla="*/ 1 h 264"/>
                <a:gd name="T58" fmla="*/ 1 w 210"/>
                <a:gd name="T59" fmla="*/ 1 h 26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10"/>
                <a:gd name="T91" fmla="*/ 0 h 264"/>
                <a:gd name="T92" fmla="*/ 210 w 210"/>
                <a:gd name="T93" fmla="*/ 264 h 26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10" h="264">
                  <a:moveTo>
                    <a:pt x="58" y="15"/>
                  </a:moveTo>
                  <a:lnTo>
                    <a:pt x="115" y="0"/>
                  </a:lnTo>
                  <a:lnTo>
                    <a:pt x="152" y="15"/>
                  </a:lnTo>
                  <a:lnTo>
                    <a:pt x="169" y="46"/>
                  </a:lnTo>
                  <a:lnTo>
                    <a:pt x="136" y="67"/>
                  </a:lnTo>
                  <a:lnTo>
                    <a:pt x="115" y="41"/>
                  </a:lnTo>
                  <a:lnTo>
                    <a:pt x="78" y="52"/>
                  </a:lnTo>
                  <a:lnTo>
                    <a:pt x="37" y="72"/>
                  </a:lnTo>
                  <a:lnTo>
                    <a:pt x="37" y="103"/>
                  </a:lnTo>
                  <a:lnTo>
                    <a:pt x="58" y="129"/>
                  </a:lnTo>
                  <a:lnTo>
                    <a:pt x="121" y="124"/>
                  </a:lnTo>
                  <a:lnTo>
                    <a:pt x="184" y="120"/>
                  </a:lnTo>
                  <a:lnTo>
                    <a:pt x="199" y="144"/>
                  </a:lnTo>
                  <a:lnTo>
                    <a:pt x="210" y="207"/>
                  </a:lnTo>
                  <a:lnTo>
                    <a:pt x="195" y="244"/>
                  </a:lnTo>
                  <a:lnTo>
                    <a:pt x="132" y="264"/>
                  </a:lnTo>
                  <a:lnTo>
                    <a:pt x="63" y="264"/>
                  </a:lnTo>
                  <a:lnTo>
                    <a:pt x="37" y="233"/>
                  </a:lnTo>
                  <a:lnTo>
                    <a:pt x="84" y="212"/>
                  </a:lnTo>
                  <a:lnTo>
                    <a:pt x="115" y="233"/>
                  </a:lnTo>
                  <a:lnTo>
                    <a:pt x="141" y="218"/>
                  </a:lnTo>
                  <a:lnTo>
                    <a:pt x="162" y="186"/>
                  </a:lnTo>
                  <a:lnTo>
                    <a:pt x="158" y="155"/>
                  </a:lnTo>
                  <a:lnTo>
                    <a:pt x="106" y="155"/>
                  </a:lnTo>
                  <a:lnTo>
                    <a:pt x="26" y="155"/>
                  </a:lnTo>
                  <a:lnTo>
                    <a:pt x="0" y="140"/>
                  </a:lnTo>
                  <a:lnTo>
                    <a:pt x="0" y="98"/>
                  </a:lnTo>
                  <a:lnTo>
                    <a:pt x="0" y="52"/>
                  </a:lnTo>
                  <a:lnTo>
                    <a:pt x="26" y="31"/>
                  </a:lnTo>
                  <a:lnTo>
                    <a:pt x="58" y="1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4" name="Freeform 18"/>
            <p:cNvSpPr>
              <a:spLocks/>
            </p:cNvSpPr>
            <p:nvPr/>
          </p:nvSpPr>
          <p:spPr bwMode="auto">
            <a:xfrm>
              <a:off x="3984" y="3096"/>
              <a:ext cx="83" cy="194"/>
            </a:xfrm>
            <a:custGeom>
              <a:avLst/>
              <a:gdLst>
                <a:gd name="T0" fmla="*/ 1 w 166"/>
                <a:gd name="T1" fmla="*/ 0 h 389"/>
                <a:gd name="T2" fmla="*/ 0 w 166"/>
                <a:gd name="T3" fmla="*/ 0 h 389"/>
                <a:gd name="T4" fmla="*/ 1 w 166"/>
                <a:gd name="T5" fmla="*/ 0 h 389"/>
                <a:gd name="T6" fmla="*/ 1 w 166"/>
                <a:gd name="T7" fmla="*/ 0 h 389"/>
                <a:gd name="T8" fmla="*/ 1 w 166"/>
                <a:gd name="T9" fmla="*/ 0 h 389"/>
                <a:gd name="T10" fmla="*/ 1 w 166"/>
                <a:gd name="T11" fmla="*/ 0 h 389"/>
                <a:gd name="T12" fmla="*/ 1 w 166"/>
                <a:gd name="T13" fmla="*/ 0 h 3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"/>
                <a:gd name="T22" fmla="*/ 0 h 389"/>
                <a:gd name="T23" fmla="*/ 166 w 166"/>
                <a:gd name="T24" fmla="*/ 389 h 3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" h="389">
                  <a:moveTo>
                    <a:pt x="22" y="66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102" y="215"/>
                  </a:lnTo>
                  <a:lnTo>
                    <a:pt x="166" y="378"/>
                  </a:lnTo>
                  <a:lnTo>
                    <a:pt x="129" y="389"/>
                  </a:lnTo>
                  <a:lnTo>
                    <a:pt x="22" y="6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5" name="Freeform 19"/>
            <p:cNvSpPr>
              <a:spLocks/>
            </p:cNvSpPr>
            <p:nvPr/>
          </p:nvSpPr>
          <p:spPr bwMode="auto">
            <a:xfrm>
              <a:off x="4014" y="2958"/>
              <a:ext cx="326" cy="496"/>
            </a:xfrm>
            <a:custGeom>
              <a:avLst/>
              <a:gdLst>
                <a:gd name="T0" fmla="*/ 0 w 652"/>
                <a:gd name="T1" fmla="*/ 1 h 992"/>
                <a:gd name="T2" fmla="*/ 1 w 652"/>
                <a:gd name="T3" fmla="*/ 1 h 992"/>
                <a:gd name="T4" fmla="*/ 1 w 652"/>
                <a:gd name="T5" fmla="*/ 1 h 992"/>
                <a:gd name="T6" fmla="*/ 1 w 652"/>
                <a:gd name="T7" fmla="*/ 0 h 992"/>
                <a:gd name="T8" fmla="*/ 1 w 652"/>
                <a:gd name="T9" fmla="*/ 1 h 992"/>
                <a:gd name="T10" fmla="*/ 1 w 652"/>
                <a:gd name="T11" fmla="*/ 1 h 992"/>
                <a:gd name="T12" fmla="*/ 1 w 652"/>
                <a:gd name="T13" fmla="*/ 1 h 992"/>
                <a:gd name="T14" fmla="*/ 1 w 652"/>
                <a:gd name="T15" fmla="*/ 1 h 992"/>
                <a:gd name="T16" fmla="*/ 1 w 652"/>
                <a:gd name="T17" fmla="*/ 1 h 992"/>
                <a:gd name="T18" fmla="*/ 0 w 652"/>
                <a:gd name="T19" fmla="*/ 1 h 9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2"/>
                <a:gd name="T31" fmla="*/ 0 h 992"/>
                <a:gd name="T32" fmla="*/ 652 w 652"/>
                <a:gd name="T33" fmla="*/ 992 h 99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2" h="992">
                  <a:moveTo>
                    <a:pt x="0" y="932"/>
                  </a:moveTo>
                  <a:lnTo>
                    <a:pt x="228" y="606"/>
                  </a:lnTo>
                  <a:lnTo>
                    <a:pt x="464" y="190"/>
                  </a:lnTo>
                  <a:lnTo>
                    <a:pt x="605" y="0"/>
                  </a:lnTo>
                  <a:lnTo>
                    <a:pt x="652" y="75"/>
                  </a:lnTo>
                  <a:lnTo>
                    <a:pt x="440" y="350"/>
                  </a:lnTo>
                  <a:lnTo>
                    <a:pt x="314" y="571"/>
                  </a:lnTo>
                  <a:lnTo>
                    <a:pt x="192" y="777"/>
                  </a:lnTo>
                  <a:lnTo>
                    <a:pt x="51" y="992"/>
                  </a:lnTo>
                  <a:lnTo>
                    <a:pt x="0" y="93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6" name="Freeform 20"/>
            <p:cNvSpPr>
              <a:spLocks/>
            </p:cNvSpPr>
            <p:nvPr/>
          </p:nvSpPr>
          <p:spPr bwMode="auto">
            <a:xfrm>
              <a:off x="4063" y="3492"/>
              <a:ext cx="274" cy="257"/>
            </a:xfrm>
            <a:custGeom>
              <a:avLst/>
              <a:gdLst>
                <a:gd name="T0" fmla="*/ 0 w 549"/>
                <a:gd name="T1" fmla="*/ 1 h 513"/>
                <a:gd name="T2" fmla="*/ 0 w 549"/>
                <a:gd name="T3" fmla="*/ 1 h 513"/>
                <a:gd name="T4" fmla="*/ 0 w 549"/>
                <a:gd name="T5" fmla="*/ 1 h 513"/>
                <a:gd name="T6" fmla="*/ 0 w 549"/>
                <a:gd name="T7" fmla="*/ 1 h 513"/>
                <a:gd name="T8" fmla="*/ 0 w 549"/>
                <a:gd name="T9" fmla="*/ 1 h 513"/>
                <a:gd name="T10" fmla="*/ 0 w 549"/>
                <a:gd name="T11" fmla="*/ 1 h 513"/>
                <a:gd name="T12" fmla="*/ 0 w 549"/>
                <a:gd name="T13" fmla="*/ 1 h 513"/>
                <a:gd name="T14" fmla="*/ 0 w 549"/>
                <a:gd name="T15" fmla="*/ 1 h 513"/>
                <a:gd name="T16" fmla="*/ 0 w 549"/>
                <a:gd name="T17" fmla="*/ 1 h 513"/>
                <a:gd name="T18" fmla="*/ 0 w 549"/>
                <a:gd name="T19" fmla="*/ 1 h 513"/>
                <a:gd name="T20" fmla="*/ 0 w 549"/>
                <a:gd name="T21" fmla="*/ 1 h 513"/>
                <a:gd name="T22" fmla="*/ 0 w 549"/>
                <a:gd name="T23" fmla="*/ 1 h 513"/>
                <a:gd name="T24" fmla="*/ 0 w 549"/>
                <a:gd name="T25" fmla="*/ 1 h 513"/>
                <a:gd name="T26" fmla="*/ 0 w 549"/>
                <a:gd name="T27" fmla="*/ 1 h 513"/>
                <a:gd name="T28" fmla="*/ 0 w 549"/>
                <a:gd name="T29" fmla="*/ 1 h 513"/>
                <a:gd name="T30" fmla="*/ 0 w 549"/>
                <a:gd name="T31" fmla="*/ 1 h 513"/>
                <a:gd name="T32" fmla="*/ 0 w 549"/>
                <a:gd name="T33" fmla="*/ 1 h 513"/>
                <a:gd name="T34" fmla="*/ 0 w 549"/>
                <a:gd name="T35" fmla="*/ 1 h 513"/>
                <a:gd name="T36" fmla="*/ 0 w 549"/>
                <a:gd name="T37" fmla="*/ 1 h 513"/>
                <a:gd name="T38" fmla="*/ 0 w 549"/>
                <a:gd name="T39" fmla="*/ 1 h 513"/>
                <a:gd name="T40" fmla="*/ 0 w 549"/>
                <a:gd name="T41" fmla="*/ 1 h 513"/>
                <a:gd name="T42" fmla="*/ 0 w 549"/>
                <a:gd name="T43" fmla="*/ 1 h 513"/>
                <a:gd name="T44" fmla="*/ 0 w 549"/>
                <a:gd name="T45" fmla="*/ 1 h 513"/>
                <a:gd name="T46" fmla="*/ 0 w 549"/>
                <a:gd name="T47" fmla="*/ 1 h 513"/>
                <a:gd name="T48" fmla="*/ 0 w 549"/>
                <a:gd name="T49" fmla="*/ 1 h 513"/>
                <a:gd name="T50" fmla="*/ 0 w 549"/>
                <a:gd name="T51" fmla="*/ 1 h 513"/>
                <a:gd name="T52" fmla="*/ 0 w 549"/>
                <a:gd name="T53" fmla="*/ 1 h 513"/>
                <a:gd name="T54" fmla="*/ 0 w 549"/>
                <a:gd name="T55" fmla="*/ 1 h 513"/>
                <a:gd name="T56" fmla="*/ 0 w 549"/>
                <a:gd name="T57" fmla="*/ 1 h 513"/>
                <a:gd name="T58" fmla="*/ 0 w 549"/>
                <a:gd name="T59" fmla="*/ 1 h 513"/>
                <a:gd name="T60" fmla="*/ 0 w 549"/>
                <a:gd name="T61" fmla="*/ 1 h 513"/>
                <a:gd name="T62" fmla="*/ 0 w 549"/>
                <a:gd name="T63" fmla="*/ 1 h 513"/>
                <a:gd name="T64" fmla="*/ 0 w 549"/>
                <a:gd name="T65" fmla="*/ 1 h 513"/>
                <a:gd name="T66" fmla="*/ 0 w 549"/>
                <a:gd name="T67" fmla="*/ 0 h 513"/>
                <a:gd name="T68" fmla="*/ 0 w 549"/>
                <a:gd name="T69" fmla="*/ 0 h 513"/>
                <a:gd name="T70" fmla="*/ 0 w 549"/>
                <a:gd name="T71" fmla="*/ 1 h 513"/>
                <a:gd name="T72" fmla="*/ 0 w 549"/>
                <a:gd name="T73" fmla="*/ 1 h 513"/>
                <a:gd name="T74" fmla="*/ 0 w 549"/>
                <a:gd name="T75" fmla="*/ 1 h 51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49"/>
                <a:gd name="T115" fmla="*/ 0 h 513"/>
                <a:gd name="T116" fmla="*/ 549 w 549"/>
                <a:gd name="T117" fmla="*/ 513 h 51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49" h="513">
                  <a:moveTo>
                    <a:pt x="11" y="86"/>
                  </a:moveTo>
                  <a:lnTo>
                    <a:pt x="0" y="158"/>
                  </a:lnTo>
                  <a:lnTo>
                    <a:pt x="11" y="208"/>
                  </a:lnTo>
                  <a:lnTo>
                    <a:pt x="31" y="248"/>
                  </a:lnTo>
                  <a:lnTo>
                    <a:pt x="67" y="244"/>
                  </a:lnTo>
                  <a:lnTo>
                    <a:pt x="77" y="213"/>
                  </a:lnTo>
                  <a:lnTo>
                    <a:pt x="56" y="152"/>
                  </a:lnTo>
                  <a:lnTo>
                    <a:pt x="71" y="106"/>
                  </a:lnTo>
                  <a:lnTo>
                    <a:pt x="93" y="66"/>
                  </a:lnTo>
                  <a:lnTo>
                    <a:pt x="122" y="46"/>
                  </a:lnTo>
                  <a:lnTo>
                    <a:pt x="168" y="70"/>
                  </a:lnTo>
                  <a:lnTo>
                    <a:pt x="188" y="112"/>
                  </a:lnTo>
                  <a:lnTo>
                    <a:pt x="194" y="172"/>
                  </a:lnTo>
                  <a:lnTo>
                    <a:pt x="203" y="259"/>
                  </a:lnTo>
                  <a:lnTo>
                    <a:pt x="214" y="330"/>
                  </a:lnTo>
                  <a:lnTo>
                    <a:pt x="239" y="411"/>
                  </a:lnTo>
                  <a:lnTo>
                    <a:pt x="254" y="477"/>
                  </a:lnTo>
                  <a:lnTo>
                    <a:pt x="285" y="513"/>
                  </a:lnTo>
                  <a:lnTo>
                    <a:pt x="331" y="451"/>
                  </a:lnTo>
                  <a:lnTo>
                    <a:pt x="381" y="391"/>
                  </a:lnTo>
                  <a:lnTo>
                    <a:pt x="458" y="319"/>
                  </a:lnTo>
                  <a:lnTo>
                    <a:pt x="538" y="288"/>
                  </a:lnTo>
                  <a:lnTo>
                    <a:pt x="544" y="238"/>
                  </a:lnTo>
                  <a:lnTo>
                    <a:pt x="549" y="218"/>
                  </a:lnTo>
                  <a:lnTo>
                    <a:pt x="448" y="264"/>
                  </a:lnTo>
                  <a:lnTo>
                    <a:pt x="371" y="334"/>
                  </a:lnTo>
                  <a:lnTo>
                    <a:pt x="326" y="391"/>
                  </a:lnTo>
                  <a:lnTo>
                    <a:pt x="285" y="431"/>
                  </a:lnTo>
                  <a:lnTo>
                    <a:pt x="265" y="345"/>
                  </a:lnTo>
                  <a:lnTo>
                    <a:pt x="249" y="248"/>
                  </a:lnTo>
                  <a:lnTo>
                    <a:pt x="245" y="158"/>
                  </a:lnTo>
                  <a:lnTo>
                    <a:pt x="234" y="76"/>
                  </a:lnTo>
                  <a:lnTo>
                    <a:pt x="209" y="30"/>
                  </a:lnTo>
                  <a:lnTo>
                    <a:pt x="163" y="0"/>
                  </a:lnTo>
                  <a:lnTo>
                    <a:pt x="113" y="0"/>
                  </a:lnTo>
                  <a:lnTo>
                    <a:pt x="67" y="19"/>
                  </a:lnTo>
                  <a:lnTo>
                    <a:pt x="40" y="50"/>
                  </a:lnTo>
                  <a:lnTo>
                    <a:pt x="11" y="8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7" name="Freeform 21"/>
            <p:cNvSpPr>
              <a:spLocks/>
            </p:cNvSpPr>
            <p:nvPr/>
          </p:nvSpPr>
          <p:spPr bwMode="auto">
            <a:xfrm>
              <a:off x="3968" y="3557"/>
              <a:ext cx="99" cy="158"/>
            </a:xfrm>
            <a:custGeom>
              <a:avLst/>
              <a:gdLst>
                <a:gd name="T0" fmla="*/ 1 w 198"/>
                <a:gd name="T1" fmla="*/ 1 h 316"/>
                <a:gd name="T2" fmla="*/ 1 w 198"/>
                <a:gd name="T3" fmla="*/ 1 h 316"/>
                <a:gd name="T4" fmla="*/ 1 w 198"/>
                <a:gd name="T5" fmla="*/ 1 h 316"/>
                <a:gd name="T6" fmla="*/ 1 w 198"/>
                <a:gd name="T7" fmla="*/ 1 h 316"/>
                <a:gd name="T8" fmla="*/ 1 w 198"/>
                <a:gd name="T9" fmla="*/ 1 h 316"/>
                <a:gd name="T10" fmla="*/ 1 w 198"/>
                <a:gd name="T11" fmla="*/ 1 h 316"/>
                <a:gd name="T12" fmla="*/ 1 w 198"/>
                <a:gd name="T13" fmla="*/ 1 h 316"/>
                <a:gd name="T14" fmla="*/ 1 w 198"/>
                <a:gd name="T15" fmla="*/ 1 h 316"/>
                <a:gd name="T16" fmla="*/ 1 w 198"/>
                <a:gd name="T17" fmla="*/ 1 h 316"/>
                <a:gd name="T18" fmla="*/ 1 w 198"/>
                <a:gd name="T19" fmla="*/ 1 h 316"/>
                <a:gd name="T20" fmla="*/ 1 w 198"/>
                <a:gd name="T21" fmla="*/ 1 h 316"/>
                <a:gd name="T22" fmla="*/ 1 w 198"/>
                <a:gd name="T23" fmla="*/ 1 h 316"/>
                <a:gd name="T24" fmla="*/ 1 w 198"/>
                <a:gd name="T25" fmla="*/ 1 h 316"/>
                <a:gd name="T26" fmla="*/ 1 w 198"/>
                <a:gd name="T27" fmla="*/ 1 h 316"/>
                <a:gd name="T28" fmla="*/ 1 w 198"/>
                <a:gd name="T29" fmla="*/ 1 h 316"/>
                <a:gd name="T30" fmla="*/ 1 w 198"/>
                <a:gd name="T31" fmla="*/ 1 h 316"/>
                <a:gd name="T32" fmla="*/ 1 w 198"/>
                <a:gd name="T33" fmla="*/ 1 h 316"/>
                <a:gd name="T34" fmla="*/ 1 w 198"/>
                <a:gd name="T35" fmla="*/ 1 h 316"/>
                <a:gd name="T36" fmla="*/ 1 w 198"/>
                <a:gd name="T37" fmla="*/ 1 h 316"/>
                <a:gd name="T38" fmla="*/ 0 w 198"/>
                <a:gd name="T39" fmla="*/ 1 h 316"/>
                <a:gd name="T40" fmla="*/ 1 w 198"/>
                <a:gd name="T41" fmla="*/ 1 h 316"/>
                <a:gd name="T42" fmla="*/ 1 w 198"/>
                <a:gd name="T43" fmla="*/ 1 h 316"/>
                <a:gd name="T44" fmla="*/ 1 w 198"/>
                <a:gd name="T45" fmla="*/ 0 h 316"/>
                <a:gd name="T46" fmla="*/ 1 w 198"/>
                <a:gd name="T47" fmla="*/ 1 h 3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98"/>
                <a:gd name="T73" fmla="*/ 0 h 316"/>
                <a:gd name="T74" fmla="*/ 198 w 198"/>
                <a:gd name="T75" fmla="*/ 316 h 3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98" h="316">
                  <a:moveTo>
                    <a:pt x="129" y="3"/>
                  </a:moveTo>
                  <a:lnTo>
                    <a:pt x="117" y="41"/>
                  </a:lnTo>
                  <a:lnTo>
                    <a:pt x="81" y="50"/>
                  </a:lnTo>
                  <a:lnTo>
                    <a:pt x="52" y="79"/>
                  </a:lnTo>
                  <a:lnTo>
                    <a:pt x="66" y="115"/>
                  </a:lnTo>
                  <a:lnTo>
                    <a:pt x="98" y="141"/>
                  </a:lnTo>
                  <a:lnTo>
                    <a:pt x="146" y="162"/>
                  </a:lnTo>
                  <a:lnTo>
                    <a:pt x="184" y="193"/>
                  </a:lnTo>
                  <a:lnTo>
                    <a:pt x="198" y="241"/>
                  </a:lnTo>
                  <a:lnTo>
                    <a:pt x="184" y="281"/>
                  </a:lnTo>
                  <a:lnTo>
                    <a:pt x="140" y="308"/>
                  </a:lnTo>
                  <a:lnTo>
                    <a:pt x="92" y="316"/>
                  </a:lnTo>
                  <a:lnTo>
                    <a:pt x="88" y="251"/>
                  </a:lnTo>
                  <a:lnTo>
                    <a:pt x="118" y="248"/>
                  </a:lnTo>
                  <a:lnTo>
                    <a:pt x="137" y="236"/>
                  </a:lnTo>
                  <a:lnTo>
                    <a:pt x="137" y="210"/>
                  </a:lnTo>
                  <a:lnTo>
                    <a:pt x="111" y="198"/>
                  </a:lnTo>
                  <a:lnTo>
                    <a:pt x="48" y="167"/>
                  </a:lnTo>
                  <a:lnTo>
                    <a:pt x="14" y="125"/>
                  </a:lnTo>
                  <a:lnTo>
                    <a:pt x="0" y="76"/>
                  </a:lnTo>
                  <a:lnTo>
                    <a:pt x="18" y="49"/>
                  </a:lnTo>
                  <a:lnTo>
                    <a:pt x="37" y="15"/>
                  </a:lnTo>
                  <a:lnTo>
                    <a:pt x="80" y="0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8" name="Freeform 22"/>
            <p:cNvSpPr>
              <a:spLocks/>
            </p:cNvSpPr>
            <p:nvPr/>
          </p:nvSpPr>
          <p:spPr bwMode="auto">
            <a:xfrm>
              <a:off x="3969" y="3505"/>
              <a:ext cx="34" cy="50"/>
            </a:xfrm>
            <a:custGeom>
              <a:avLst/>
              <a:gdLst>
                <a:gd name="T0" fmla="*/ 1 w 67"/>
                <a:gd name="T1" fmla="*/ 0 h 101"/>
                <a:gd name="T2" fmla="*/ 0 w 67"/>
                <a:gd name="T3" fmla="*/ 0 h 101"/>
                <a:gd name="T4" fmla="*/ 1 w 67"/>
                <a:gd name="T5" fmla="*/ 0 h 101"/>
                <a:gd name="T6" fmla="*/ 1 w 67"/>
                <a:gd name="T7" fmla="*/ 0 h 101"/>
                <a:gd name="T8" fmla="*/ 1 w 67"/>
                <a:gd name="T9" fmla="*/ 0 h 1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"/>
                <a:gd name="T16" fmla="*/ 0 h 101"/>
                <a:gd name="T17" fmla="*/ 67 w 67"/>
                <a:gd name="T18" fmla="*/ 101 h 1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" h="101">
                  <a:moveTo>
                    <a:pt x="18" y="101"/>
                  </a:moveTo>
                  <a:lnTo>
                    <a:pt x="0" y="17"/>
                  </a:lnTo>
                  <a:lnTo>
                    <a:pt x="55" y="0"/>
                  </a:lnTo>
                  <a:lnTo>
                    <a:pt x="67" y="101"/>
                  </a:lnTo>
                  <a:lnTo>
                    <a:pt x="18" y="10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9" name="Freeform 23"/>
            <p:cNvSpPr>
              <a:spLocks/>
            </p:cNvSpPr>
            <p:nvPr/>
          </p:nvSpPr>
          <p:spPr bwMode="auto">
            <a:xfrm>
              <a:off x="4036" y="3715"/>
              <a:ext cx="39" cy="48"/>
            </a:xfrm>
            <a:custGeom>
              <a:avLst/>
              <a:gdLst>
                <a:gd name="T0" fmla="*/ 1 w 77"/>
                <a:gd name="T1" fmla="*/ 0 h 97"/>
                <a:gd name="T2" fmla="*/ 0 w 77"/>
                <a:gd name="T3" fmla="*/ 0 h 97"/>
                <a:gd name="T4" fmla="*/ 1 w 77"/>
                <a:gd name="T5" fmla="*/ 0 h 97"/>
                <a:gd name="T6" fmla="*/ 1 w 77"/>
                <a:gd name="T7" fmla="*/ 0 h 97"/>
                <a:gd name="T8" fmla="*/ 1 w 77"/>
                <a:gd name="T9" fmla="*/ 0 h 9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"/>
                <a:gd name="T16" fmla="*/ 0 h 97"/>
                <a:gd name="T17" fmla="*/ 77 w 77"/>
                <a:gd name="T18" fmla="*/ 97 h 9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" h="97">
                  <a:moveTo>
                    <a:pt x="41" y="0"/>
                  </a:moveTo>
                  <a:lnTo>
                    <a:pt x="0" y="23"/>
                  </a:lnTo>
                  <a:lnTo>
                    <a:pt x="35" y="97"/>
                  </a:lnTo>
                  <a:lnTo>
                    <a:pt x="77" y="6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0" name="Freeform 24"/>
            <p:cNvSpPr>
              <a:spLocks/>
            </p:cNvSpPr>
            <p:nvPr/>
          </p:nvSpPr>
          <p:spPr bwMode="auto">
            <a:xfrm>
              <a:off x="4842" y="3215"/>
              <a:ext cx="224" cy="593"/>
            </a:xfrm>
            <a:custGeom>
              <a:avLst/>
              <a:gdLst>
                <a:gd name="T0" fmla="*/ 0 w 449"/>
                <a:gd name="T1" fmla="*/ 0 h 1186"/>
                <a:gd name="T2" fmla="*/ 0 w 449"/>
                <a:gd name="T3" fmla="*/ 1 h 1186"/>
                <a:gd name="T4" fmla="*/ 0 w 449"/>
                <a:gd name="T5" fmla="*/ 1 h 1186"/>
                <a:gd name="T6" fmla="*/ 0 w 449"/>
                <a:gd name="T7" fmla="*/ 1 h 1186"/>
                <a:gd name="T8" fmla="*/ 0 w 449"/>
                <a:gd name="T9" fmla="*/ 1 h 1186"/>
                <a:gd name="T10" fmla="*/ 0 w 449"/>
                <a:gd name="T11" fmla="*/ 1 h 1186"/>
                <a:gd name="T12" fmla="*/ 0 w 449"/>
                <a:gd name="T13" fmla="*/ 1 h 1186"/>
                <a:gd name="T14" fmla="*/ 0 w 449"/>
                <a:gd name="T15" fmla="*/ 1 h 1186"/>
                <a:gd name="T16" fmla="*/ 0 w 449"/>
                <a:gd name="T17" fmla="*/ 1 h 1186"/>
                <a:gd name="T18" fmla="*/ 0 w 449"/>
                <a:gd name="T19" fmla="*/ 1 h 1186"/>
                <a:gd name="T20" fmla="*/ 0 w 449"/>
                <a:gd name="T21" fmla="*/ 1 h 1186"/>
                <a:gd name="T22" fmla="*/ 0 w 449"/>
                <a:gd name="T23" fmla="*/ 1 h 1186"/>
                <a:gd name="T24" fmla="*/ 0 w 449"/>
                <a:gd name="T25" fmla="*/ 1 h 1186"/>
                <a:gd name="T26" fmla="*/ 0 w 449"/>
                <a:gd name="T27" fmla="*/ 1 h 1186"/>
                <a:gd name="T28" fmla="*/ 0 w 449"/>
                <a:gd name="T29" fmla="*/ 1 h 1186"/>
                <a:gd name="T30" fmla="*/ 0 w 449"/>
                <a:gd name="T31" fmla="*/ 1 h 1186"/>
                <a:gd name="T32" fmla="*/ 0 w 449"/>
                <a:gd name="T33" fmla="*/ 1 h 1186"/>
                <a:gd name="T34" fmla="*/ 0 w 449"/>
                <a:gd name="T35" fmla="*/ 1 h 1186"/>
                <a:gd name="T36" fmla="*/ 0 w 449"/>
                <a:gd name="T37" fmla="*/ 1 h 1186"/>
                <a:gd name="T38" fmla="*/ 0 w 449"/>
                <a:gd name="T39" fmla="*/ 1 h 1186"/>
                <a:gd name="T40" fmla="*/ 0 w 449"/>
                <a:gd name="T41" fmla="*/ 1 h 1186"/>
                <a:gd name="T42" fmla="*/ 0 w 449"/>
                <a:gd name="T43" fmla="*/ 1 h 1186"/>
                <a:gd name="T44" fmla="*/ 0 w 449"/>
                <a:gd name="T45" fmla="*/ 1 h 1186"/>
                <a:gd name="T46" fmla="*/ 0 w 449"/>
                <a:gd name="T47" fmla="*/ 1 h 1186"/>
                <a:gd name="T48" fmla="*/ 0 w 449"/>
                <a:gd name="T49" fmla="*/ 1 h 1186"/>
                <a:gd name="T50" fmla="*/ 0 w 449"/>
                <a:gd name="T51" fmla="*/ 1 h 1186"/>
                <a:gd name="T52" fmla="*/ 0 w 449"/>
                <a:gd name="T53" fmla="*/ 1 h 1186"/>
                <a:gd name="T54" fmla="*/ 0 w 449"/>
                <a:gd name="T55" fmla="*/ 1 h 1186"/>
                <a:gd name="T56" fmla="*/ 0 w 449"/>
                <a:gd name="T57" fmla="*/ 1 h 1186"/>
                <a:gd name="T58" fmla="*/ 0 w 449"/>
                <a:gd name="T59" fmla="*/ 1 h 1186"/>
                <a:gd name="T60" fmla="*/ 0 w 449"/>
                <a:gd name="T61" fmla="*/ 1 h 1186"/>
                <a:gd name="T62" fmla="*/ 0 w 449"/>
                <a:gd name="T63" fmla="*/ 1 h 1186"/>
                <a:gd name="T64" fmla="*/ 0 w 449"/>
                <a:gd name="T65" fmla="*/ 1 h 1186"/>
                <a:gd name="T66" fmla="*/ 0 w 449"/>
                <a:gd name="T67" fmla="*/ 1 h 1186"/>
                <a:gd name="T68" fmla="*/ 0 w 449"/>
                <a:gd name="T69" fmla="*/ 1 h 1186"/>
                <a:gd name="T70" fmla="*/ 0 w 449"/>
                <a:gd name="T71" fmla="*/ 0 h 118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49"/>
                <a:gd name="T109" fmla="*/ 0 h 1186"/>
                <a:gd name="T110" fmla="*/ 449 w 449"/>
                <a:gd name="T111" fmla="*/ 1186 h 118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49" h="1186">
                  <a:moveTo>
                    <a:pt x="71" y="0"/>
                  </a:moveTo>
                  <a:lnTo>
                    <a:pt x="143" y="31"/>
                  </a:lnTo>
                  <a:lnTo>
                    <a:pt x="209" y="160"/>
                  </a:lnTo>
                  <a:lnTo>
                    <a:pt x="295" y="346"/>
                  </a:lnTo>
                  <a:lnTo>
                    <a:pt x="317" y="455"/>
                  </a:lnTo>
                  <a:lnTo>
                    <a:pt x="317" y="541"/>
                  </a:lnTo>
                  <a:lnTo>
                    <a:pt x="301" y="676"/>
                  </a:lnTo>
                  <a:lnTo>
                    <a:pt x="255" y="820"/>
                  </a:lnTo>
                  <a:lnTo>
                    <a:pt x="214" y="955"/>
                  </a:lnTo>
                  <a:lnTo>
                    <a:pt x="205" y="1021"/>
                  </a:lnTo>
                  <a:lnTo>
                    <a:pt x="209" y="1055"/>
                  </a:lnTo>
                  <a:lnTo>
                    <a:pt x="260" y="1075"/>
                  </a:lnTo>
                  <a:lnTo>
                    <a:pt x="347" y="1086"/>
                  </a:lnTo>
                  <a:lnTo>
                    <a:pt x="407" y="1091"/>
                  </a:lnTo>
                  <a:lnTo>
                    <a:pt x="438" y="1115"/>
                  </a:lnTo>
                  <a:lnTo>
                    <a:pt x="449" y="1161"/>
                  </a:lnTo>
                  <a:lnTo>
                    <a:pt x="433" y="1186"/>
                  </a:lnTo>
                  <a:lnTo>
                    <a:pt x="387" y="1186"/>
                  </a:lnTo>
                  <a:lnTo>
                    <a:pt x="311" y="1155"/>
                  </a:lnTo>
                  <a:lnTo>
                    <a:pt x="229" y="1141"/>
                  </a:lnTo>
                  <a:lnTo>
                    <a:pt x="154" y="1126"/>
                  </a:lnTo>
                  <a:lnTo>
                    <a:pt x="117" y="1101"/>
                  </a:lnTo>
                  <a:lnTo>
                    <a:pt x="102" y="1041"/>
                  </a:lnTo>
                  <a:lnTo>
                    <a:pt x="128" y="1000"/>
                  </a:lnTo>
                  <a:lnTo>
                    <a:pt x="163" y="931"/>
                  </a:lnTo>
                  <a:lnTo>
                    <a:pt x="205" y="825"/>
                  </a:lnTo>
                  <a:lnTo>
                    <a:pt x="229" y="691"/>
                  </a:lnTo>
                  <a:lnTo>
                    <a:pt x="240" y="596"/>
                  </a:lnTo>
                  <a:lnTo>
                    <a:pt x="240" y="501"/>
                  </a:lnTo>
                  <a:lnTo>
                    <a:pt x="224" y="406"/>
                  </a:lnTo>
                  <a:lnTo>
                    <a:pt x="169" y="315"/>
                  </a:lnTo>
                  <a:lnTo>
                    <a:pt x="92" y="210"/>
                  </a:lnTo>
                  <a:lnTo>
                    <a:pt x="31" y="140"/>
                  </a:lnTo>
                  <a:lnTo>
                    <a:pt x="0" y="80"/>
                  </a:lnTo>
                  <a:lnTo>
                    <a:pt x="5" y="2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1" name="Freeform 25"/>
            <p:cNvSpPr>
              <a:spLocks/>
            </p:cNvSpPr>
            <p:nvPr/>
          </p:nvSpPr>
          <p:spPr bwMode="auto">
            <a:xfrm>
              <a:off x="4731" y="3230"/>
              <a:ext cx="130" cy="637"/>
            </a:xfrm>
            <a:custGeom>
              <a:avLst/>
              <a:gdLst>
                <a:gd name="T0" fmla="*/ 1 w 260"/>
                <a:gd name="T1" fmla="*/ 0 h 1275"/>
                <a:gd name="T2" fmla="*/ 1 w 260"/>
                <a:gd name="T3" fmla="*/ 0 h 1275"/>
                <a:gd name="T4" fmla="*/ 1 w 260"/>
                <a:gd name="T5" fmla="*/ 0 h 1275"/>
                <a:gd name="T6" fmla="*/ 1 w 260"/>
                <a:gd name="T7" fmla="*/ 0 h 1275"/>
                <a:gd name="T8" fmla="*/ 1 w 260"/>
                <a:gd name="T9" fmla="*/ 0 h 1275"/>
                <a:gd name="T10" fmla="*/ 1 w 260"/>
                <a:gd name="T11" fmla="*/ 0 h 1275"/>
                <a:gd name="T12" fmla="*/ 1 w 260"/>
                <a:gd name="T13" fmla="*/ 0 h 1275"/>
                <a:gd name="T14" fmla="*/ 1 w 260"/>
                <a:gd name="T15" fmla="*/ 0 h 1275"/>
                <a:gd name="T16" fmla="*/ 1 w 260"/>
                <a:gd name="T17" fmla="*/ 0 h 1275"/>
                <a:gd name="T18" fmla="*/ 1 w 260"/>
                <a:gd name="T19" fmla="*/ 0 h 1275"/>
                <a:gd name="T20" fmla="*/ 1 w 260"/>
                <a:gd name="T21" fmla="*/ 0 h 1275"/>
                <a:gd name="T22" fmla="*/ 1 w 260"/>
                <a:gd name="T23" fmla="*/ 0 h 1275"/>
                <a:gd name="T24" fmla="*/ 1 w 260"/>
                <a:gd name="T25" fmla="*/ 0 h 1275"/>
                <a:gd name="T26" fmla="*/ 1 w 260"/>
                <a:gd name="T27" fmla="*/ 0 h 1275"/>
                <a:gd name="T28" fmla="*/ 1 w 260"/>
                <a:gd name="T29" fmla="*/ 0 h 1275"/>
                <a:gd name="T30" fmla="*/ 1 w 260"/>
                <a:gd name="T31" fmla="*/ 0 h 1275"/>
                <a:gd name="T32" fmla="*/ 1 w 260"/>
                <a:gd name="T33" fmla="*/ 0 h 1275"/>
                <a:gd name="T34" fmla="*/ 1 w 260"/>
                <a:gd name="T35" fmla="*/ 0 h 1275"/>
                <a:gd name="T36" fmla="*/ 1 w 260"/>
                <a:gd name="T37" fmla="*/ 0 h 1275"/>
                <a:gd name="T38" fmla="*/ 0 w 260"/>
                <a:gd name="T39" fmla="*/ 0 h 1275"/>
                <a:gd name="T40" fmla="*/ 1 w 260"/>
                <a:gd name="T41" fmla="*/ 0 h 1275"/>
                <a:gd name="T42" fmla="*/ 1 w 260"/>
                <a:gd name="T43" fmla="*/ 0 h 1275"/>
                <a:gd name="T44" fmla="*/ 1 w 260"/>
                <a:gd name="T45" fmla="*/ 0 h 1275"/>
                <a:gd name="T46" fmla="*/ 1 w 260"/>
                <a:gd name="T47" fmla="*/ 0 h 1275"/>
                <a:gd name="T48" fmla="*/ 1 w 260"/>
                <a:gd name="T49" fmla="*/ 0 h 1275"/>
                <a:gd name="T50" fmla="*/ 1 w 260"/>
                <a:gd name="T51" fmla="*/ 0 h 1275"/>
                <a:gd name="T52" fmla="*/ 1 w 260"/>
                <a:gd name="T53" fmla="*/ 0 h 1275"/>
                <a:gd name="T54" fmla="*/ 1 w 260"/>
                <a:gd name="T55" fmla="*/ 0 h 1275"/>
                <a:gd name="T56" fmla="*/ 1 w 260"/>
                <a:gd name="T57" fmla="*/ 0 h 1275"/>
                <a:gd name="T58" fmla="*/ 1 w 260"/>
                <a:gd name="T59" fmla="*/ 0 h 1275"/>
                <a:gd name="T60" fmla="*/ 1 w 260"/>
                <a:gd name="T61" fmla="*/ 0 h 1275"/>
                <a:gd name="T62" fmla="*/ 1 w 260"/>
                <a:gd name="T63" fmla="*/ 0 h 1275"/>
                <a:gd name="T64" fmla="*/ 1 w 260"/>
                <a:gd name="T65" fmla="*/ 0 h 12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60"/>
                <a:gd name="T100" fmla="*/ 0 h 1275"/>
                <a:gd name="T101" fmla="*/ 260 w 260"/>
                <a:gd name="T102" fmla="*/ 1275 h 12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60" h="1275">
                  <a:moveTo>
                    <a:pt x="88" y="185"/>
                  </a:moveTo>
                  <a:lnTo>
                    <a:pt x="120" y="45"/>
                  </a:lnTo>
                  <a:lnTo>
                    <a:pt x="197" y="0"/>
                  </a:lnTo>
                  <a:lnTo>
                    <a:pt x="260" y="16"/>
                  </a:lnTo>
                  <a:lnTo>
                    <a:pt x="255" y="75"/>
                  </a:lnTo>
                  <a:lnTo>
                    <a:pt x="203" y="215"/>
                  </a:lnTo>
                  <a:lnTo>
                    <a:pt x="151" y="355"/>
                  </a:lnTo>
                  <a:lnTo>
                    <a:pt x="125" y="515"/>
                  </a:lnTo>
                  <a:lnTo>
                    <a:pt x="110" y="655"/>
                  </a:lnTo>
                  <a:lnTo>
                    <a:pt x="125" y="796"/>
                  </a:lnTo>
                  <a:lnTo>
                    <a:pt x="151" y="910"/>
                  </a:lnTo>
                  <a:lnTo>
                    <a:pt x="188" y="1000"/>
                  </a:lnTo>
                  <a:lnTo>
                    <a:pt x="214" y="1040"/>
                  </a:lnTo>
                  <a:lnTo>
                    <a:pt x="245" y="1071"/>
                  </a:lnTo>
                  <a:lnTo>
                    <a:pt x="245" y="1115"/>
                  </a:lnTo>
                  <a:lnTo>
                    <a:pt x="197" y="1160"/>
                  </a:lnTo>
                  <a:lnTo>
                    <a:pt x="131" y="1215"/>
                  </a:lnTo>
                  <a:lnTo>
                    <a:pt x="73" y="1275"/>
                  </a:lnTo>
                  <a:lnTo>
                    <a:pt x="27" y="1275"/>
                  </a:lnTo>
                  <a:lnTo>
                    <a:pt x="0" y="1180"/>
                  </a:lnTo>
                  <a:lnTo>
                    <a:pt x="5" y="1145"/>
                  </a:lnTo>
                  <a:lnTo>
                    <a:pt x="47" y="1125"/>
                  </a:lnTo>
                  <a:lnTo>
                    <a:pt x="136" y="1085"/>
                  </a:lnTo>
                  <a:lnTo>
                    <a:pt x="140" y="1055"/>
                  </a:lnTo>
                  <a:lnTo>
                    <a:pt x="125" y="985"/>
                  </a:lnTo>
                  <a:lnTo>
                    <a:pt x="88" y="865"/>
                  </a:lnTo>
                  <a:lnTo>
                    <a:pt x="53" y="741"/>
                  </a:lnTo>
                  <a:lnTo>
                    <a:pt x="42" y="650"/>
                  </a:lnTo>
                  <a:lnTo>
                    <a:pt x="42" y="541"/>
                  </a:lnTo>
                  <a:lnTo>
                    <a:pt x="47" y="440"/>
                  </a:lnTo>
                  <a:lnTo>
                    <a:pt x="68" y="335"/>
                  </a:lnTo>
                  <a:lnTo>
                    <a:pt x="79" y="240"/>
                  </a:lnTo>
                  <a:lnTo>
                    <a:pt x="88" y="185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2" name="Freeform 26"/>
            <p:cNvSpPr>
              <a:spLocks/>
            </p:cNvSpPr>
            <p:nvPr/>
          </p:nvSpPr>
          <p:spPr bwMode="auto">
            <a:xfrm>
              <a:off x="3676" y="3037"/>
              <a:ext cx="324" cy="947"/>
            </a:xfrm>
            <a:custGeom>
              <a:avLst/>
              <a:gdLst>
                <a:gd name="T0" fmla="*/ 0 w 648"/>
                <a:gd name="T1" fmla="*/ 1 h 1894"/>
                <a:gd name="T2" fmla="*/ 1 w 648"/>
                <a:gd name="T3" fmla="*/ 1 h 1894"/>
                <a:gd name="T4" fmla="*/ 1 w 648"/>
                <a:gd name="T5" fmla="*/ 0 h 1894"/>
                <a:gd name="T6" fmla="*/ 1 w 648"/>
                <a:gd name="T7" fmla="*/ 1 h 1894"/>
                <a:gd name="T8" fmla="*/ 1 w 648"/>
                <a:gd name="T9" fmla="*/ 1 h 1894"/>
                <a:gd name="T10" fmla="*/ 1 w 648"/>
                <a:gd name="T11" fmla="*/ 1 h 1894"/>
                <a:gd name="T12" fmla="*/ 1 w 648"/>
                <a:gd name="T13" fmla="*/ 1 h 1894"/>
                <a:gd name="T14" fmla="*/ 1 w 648"/>
                <a:gd name="T15" fmla="*/ 1 h 1894"/>
                <a:gd name="T16" fmla="*/ 1 w 648"/>
                <a:gd name="T17" fmla="*/ 1 h 1894"/>
                <a:gd name="T18" fmla="*/ 1 w 648"/>
                <a:gd name="T19" fmla="*/ 1 h 1894"/>
                <a:gd name="T20" fmla="*/ 1 w 648"/>
                <a:gd name="T21" fmla="*/ 1 h 1894"/>
                <a:gd name="T22" fmla="*/ 1 w 648"/>
                <a:gd name="T23" fmla="*/ 1 h 1894"/>
                <a:gd name="T24" fmla="*/ 1 w 648"/>
                <a:gd name="T25" fmla="*/ 1 h 1894"/>
                <a:gd name="T26" fmla="*/ 1 w 648"/>
                <a:gd name="T27" fmla="*/ 1 h 1894"/>
                <a:gd name="T28" fmla="*/ 1 w 648"/>
                <a:gd name="T29" fmla="*/ 1 h 1894"/>
                <a:gd name="T30" fmla="*/ 1 w 648"/>
                <a:gd name="T31" fmla="*/ 1 h 1894"/>
                <a:gd name="T32" fmla="*/ 1 w 648"/>
                <a:gd name="T33" fmla="*/ 1 h 1894"/>
                <a:gd name="T34" fmla="*/ 1 w 648"/>
                <a:gd name="T35" fmla="*/ 1 h 1894"/>
                <a:gd name="T36" fmla="*/ 1 w 648"/>
                <a:gd name="T37" fmla="*/ 1 h 1894"/>
                <a:gd name="T38" fmla="*/ 1 w 648"/>
                <a:gd name="T39" fmla="*/ 1 h 1894"/>
                <a:gd name="T40" fmla="*/ 1 w 648"/>
                <a:gd name="T41" fmla="*/ 1 h 1894"/>
                <a:gd name="T42" fmla="*/ 1 w 648"/>
                <a:gd name="T43" fmla="*/ 1 h 1894"/>
                <a:gd name="T44" fmla="*/ 1 w 648"/>
                <a:gd name="T45" fmla="*/ 1 h 1894"/>
                <a:gd name="T46" fmla="*/ 1 w 648"/>
                <a:gd name="T47" fmla="*/ 1 h 1894"/>
                <a:gd name="T48" fmla="*/ 1 w 648"/>
                <a:gd name="T49" fmla="*/ 1 h 1894"/>
                <a:gd name="T50" fmla="*/ 1 w 648"/>
                <a:gd name="T51" fmla="*/ 1 h 1894"/>
                <a:gd name="T52" fmla="*/ 1 w 648"/>
                <a:gd name="T53" fmla="*/ 1 h 1894"/>
                <a:gd name="T54" fmla="*/ 1 w 648"/>
                <a:gd name="T55" fmla="*/ 1 h 1894"/>
                <a:gd name="T56" fmla="*/ 1 w 648"/>
                <a:gd name="T57" fmla="*/ 1 h 1894"/>
                <a:gd name="T58" fmla="*/ 1 w 648"/>
                <a:gd name="T59" fmla="*/ 1 h 1894"/>
                <a:gd name="T60" fmla="*/ 1 w 648"/>
                <a:gd name="T61" fmla="*/ 1 h 1894"/>
                <a:gd name="T62" fmla="*/ 1 w 648"/>
                <a:gd name="T63" fmla="*/ 1 h 1894"/>
                <a:gd name="T64" fmla="*/ 1 w 648"/>
                <a:gd name="T65" fmla="*/ 1 h 1894"/>
                <a:gd name="T66" fmla="*/ 1 w 648"/>
                <a:gd name="T67" fmla="*/ 1 h 1894"/>
                <a:gd name="T68" fmla="*/ 1 w 648"/>
                <a:gd name="T69" fmla="*/ 1 h 1894"/>
                <a:gd name="T70" fmla="*/ 1 w 648"/>
                <a:gd name="T71" fmla="*/ 1 h 1894"/>
                <a:gd name="T72" fmla="*/ 1 w 648"/>
                <a:gd name="T73" fmla="*/ 1 h 1894"/>
                <a:gd name="T74" fmla="*/ 0 w 648"/>
                <a:gd name="T75" fmla="*/ 1 h 189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48"/>
                <a:gd name="T115" fmla="*/ 0 h 1894"/>
                <a:gd name="T116" fmla="*/ 648 w 648"/>
                <a:gd name="T117" fmla="*/ 1894 h 189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48" h="1894">
                  <a:moveTo>
                    <a:pt x="0" y="44"/>
                  </a:moveTo>
                  <a:lnTo>
                    <a:pt x="5" y="4"/>
                  </a:lnTo>
                  <a:lnTo>
                    <a:pt x="25" y="0"/>
                  </a:lnTo>
                  <a:lnTo>
                    <a:pt x="46" y="9"/>
                  </a:lnTo>
                  <a:lnTo>
                    <a:pt x="71" y="69"/>
                  </a:lnTo>
                  <a:lnTo>
                    <a:pt x="106" y="195"/>
                  </a:lnTo>
                  <a:lnTo>
                    <a:pt x="148" y="353"/>
                  </a:lnTo>
                  <a:lnTo>
                    <a:pt x="183" y="543"/>
                  </a:lnTo>
                  <a:lnTo>
                    <a:pt x="228" y="762"/>
                  </a:lnTo>
                  <a:lnTo>
                    <a:pt x="249" y="907"/>
                  </a:lnTo>
                  <a:lnTo>
                    <a:pt x="274" y="1066"/>
                  </a:lnTo>
                  <a:lnTo>
                    <a:pt x="300" y="1190"/>
                  </a:lnTo>
                  <a:lnTo>
                    <a:pt x="340" y="1345"/>
                  </a:lnTo>
                  <a:lnTo>
                    <a:pt x="370" y="1440"/>
                  </a:lnTo>
                  <a:lnTo>
                    <a:pt x="410" y="1565"/>
                  </a:lnTo>
                  <a:lnTo>
                    <a:pt x="441" y="1714"/>
                  </a:lnTo>
                  <a:lnTo>
                    <a:pt x="461" y="1824"/>
                  </a:lnTo>
                  <a:lnTo>
                    <a:pt x="507" y="1838"/>
                  </a:lnTo>
                  <a:lnTo>
                    <a:pt x="648" y="1804"/>
                  </a:lnTo>
                  <a:lnTo>
                    <a:pt x="602" y="1838"/>
                  </a:lnTo>
                  <a:lnTo>
                    <a:pt x="516" y="1864"/>
                  </a:lnTo>
                  <a:lnTo>
                    <a:pt x="426" y="1894"/>
                  </a:lnTo>
                  <a:lnTo>
                    <a:pt x="410" y="1858"/>
                  </a:lnTo>
                  <a:lnTo>
                    <a:pt x="390" y="1765"/>
                  </a:lnTo>
                  <a:lnTo>
                    <a:pt x="375" y="1634"/>
                  </a:lnTo>
                  <a:lnTo>
                    <a:pt x="349" y="1510"/>
                  </a:lnTo>
                  <a:lnTo>
                    <a:pt x="314" y="1385"/>
                  </a:lnTo>
                  <a:lnTo>
                    <a:pt x="278" y="1261"/>
                  </a:lnTo>
                  <a:lnTo>
                    <a:pt x="249" y="1141"/>
                  </a:lnTo>
                  <a:lnTo>
                    <a:pt x="218" y="997"/>
                  </a:lnTo>
                  <a:lnTo>
                    <a:pt x="208" y="912"/>
                  </a:lnTo>
                  <a:lnTo>
                    <a:pt x="192" y="782"/>
                  </a:lnTo>
                  <a:lnTo>
                    <a:pt x="163" y="643"/>
                  </a:lnTo>
                  <a:lnTo>
                    <a:pt x="137" y="517"/>
                  </a:lnTo>
                  <a:lnTo>
                    <a:pt x="112" y="368"/>
                  </a:lnTo>
                  <a:lnTo>
                    <a:pt x="71" y="215"/>
                  </a:lnTo>
                  <a:lnTo>
                    <a:pt x="36" y="95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3" name="Freeform 27"/>
            <p:cNvSpPr>
              <a:spLocks/>
            </p:cNvSpPr>
            <p:nvPr/>
          </p:nvSpPr>
          <p:spPr bwMode="auto">
            <a:xfrm>
              <a:off x="4009" y="2853"/>
              <a:ext cx="765" cy="1076"/>
            </a:xfrm>
            <a:custGeom>
              <a:avLst/>
              <a:gdLst>
                <a:gd name="T0" fmla="*/ 0 w 1530"/>
                <a:gd name="T1" fmla="*/ 2 h 2151"/>
                <a:gd name="T2" fmla="*/ 1 w 1530"/>
                <a:gd name="T3" fmla="*/ 2 h 2151"/>
                <a:gd name="T4" fmla="*/ 1 w 1530"/>
                <a:gd name="T5" fmla="*/ 1 h 2151"/>
                <a:gd name="T6" fmla="*/ 1 w 1530"/>
                <a:gd name="T7" fmla="*/ 1 h 2151"/>
                <a:gd name="T8" fmla="*/ 1 w 1530"/>
                <a:gd name="T9" fmla="*/ 1 h 2151"/>
                <a:gd name="T10" fmla="*/ 1 w 1530"/>
                <a:gd name="T11" fmla="*/ 1 h 2151"/>
                <a:gd name="T12" fmla="*/ 1 w 1530"/>
                <a:gd name="T13" fmla="*/ 1 h 2151"/>
                <a:gd name="T14" fmla="*/ 1 w 1530"/>
                <a:gd name="T15" fmla="*/ 1 h 2151"/>
                <a:gd name="T16" fmla="*/ 1 w 1530"/>
                <a:gd name="T17" fmla="*/ 1 h 2151"/>
                <a:gd name="T18" fmla="*/ 1 w 1530"/>
                <a:gd name="T19" fmla="*/ 1 h 2151"/>
                <a:gd name="T20" fmla="*/ 1 w 1530"/>
                <a:gd name="T21" fmla="*/ 1 h 2151"/>
                <a:gd name="T22" fmla="*/ 1 w 1530"/>
                <a:gd name="T23" fmla="*/ 1 h 2151"/>
                <a:gd name="T24" fmla="*/ 1 w 1530"/>
                <a:gd name="T25" fmla="*/ 1 h 2151"/>
                <a:gd name="T26" fmla="*/ 1 w 1530"/>
                <a:gd name="T27" fmla="*/ 1 h 2151"/>
                <a:gd name="T28" fmla="*/ 1 w 1530"/>
                <a:gd name="T29" fmla="*/ 1 h 2151"/>
                <a:gd name="T30" fmla="*/ 1 w 1530"/>
                <a:gd name="T31" fmla="*/ 1 h 2151"/>
                <a:gd name="T32" fmla="*/ 1 w 1530"/>
                <a:gd name="T33" fmla="*/ 1 h 2151"/>
                <a:gd name="T34" fmla="*/ 1 w 1530"/>
                <a:gd name="T35" fmla="*/ 1 h 2151"/>
                <a:gd name="T36" fmla="*/ 1 w 1530"/>
                <a:gd name="T37" fmla="*/ 1 h 2151"/>
                <a:gd name="T38" fmla="*/ 1 w 1530"/>
                <a:gd name="T39" fmla="*/ 1 h 2151"/>
                <a:gd name="T40" fmla="*/ 1 w 1530"/>
                <a:gd name="T41" fmla="*/ 1 h 2151"/>
                <a:gd name="T42" fmla="*/ 1 w 1530"/>
                <a:gd name="T43" fmla="*/ 1 h 2151"/>
                <a:gd name="T44" fmla="*/ 1 w 1530"/>
                <a:gd name="T45" fmla="*/ 0 h 2151"/>
                <a:gd name="T46" fmla="*/ 1 w 1530"/>
                <a:gd name="T47" fmla="*/ 1 h 2151"/>
                <a:gd name="T48" fmla="*/ 1 w 1530"/>
                <a:gd name="T49" fmla="*/ 1 h 2151"/>
                <a:gd name="T50" fmla="*/ 1 w 1530"/>
                <a:gd name="T51" fmla="*/ 1 h 2151"/>
                <a:gd name="T52" fmla="*/ 1 w 1530"/>
                <a:gd name="T53" fmla="*/ 1 h 2151"/>
                <a:gd name="T54" fmla="*/ 1 w 1530"/>
                <a:gd name="T55" fmla="*/ 1 h 2151"/>
                <a:gd name="T56" fmla="*/ 1 w 1530"/>
                <a:gd name="T57" fmla="*/ 1 h 2151"/>
                <a:gd name="T58" fmla="*/ 1 w 1530"/>
                <a:gd name="T59" fmla="*/ 1 h 2151"/>
                <a:gd name="T60" fmla="*/ 1 w 1530"/>
                <a:gd name="T61" fmla="*/ 1 h 2151"/>
                <a:gd name="T62" fmla="*/ 1 w 1530"/>
                <a:gd name="T63" fmla="*/ 1 h 2151"/>
                <a:gd name="T64" fmla="*/ 1 w 1530"/>
                <a:gd name="T65" fmla="*/ 1 h 2151"/>
                <a:gd name="T66" fmla="*/ 1 w 1530"/>
                <a:gd name="T67" fmla="*/ 1 h 2151"/>
                <a:gd name="T68" fmla="*/ 1 w 1530"/>
                <a:gd name="T69" fmla="*/ 1 h 2151"/>
                <a:gd name="T70" fmla="*/ 1 w 1530"/>
                <a:gd name="T71" fmla="*/ 1 h 2151"/>
                <a:gd name="T72" fmla="*/ 1 w 1530"/>
                <a:gd name="T73" fmla="*/ 1 h 2151"/>
                <a:gd name="T74" fmla="*/ 1 w 1530"/>
                <a:gd name="T75" fmla="*/ 1 h 2151"/>
                <a:gd name="T76" fmla="*/ 1 w 1530"/>
                <a:gd name="T77" fmla="*/ 1 h 2151"/>
                <a:gd name="T78" fmla="*/ 1 w 1530"/>
                <a:gd name="T79" fmla="*/ 1 h 2151"/>
                <a:gd name="T80" fmla="*/ 1 w 1530"/>
                <a:gd name="T81" fmla="*/ 1 h 2151"/>
                <a:gd name="T82" fmla="*/ 1 w 1530"/>
                <a:gd name="T83" fmla="*/ 1 h 2151"/>
                <a:gd name="T84" fmla="*/ 1 w 1530"/>
                <a:gd name="T85" fmla="*/ 1 h 2151"/>
                <a:gd name="T86" fmla="*/ 1 w 1530"/>
                <a:gd name="T87" fmla="*/ 1 h 2151"/>
                <a:gd name="T88" fmla="*/ 1 w 1530"/>
                <a:gd name="T89" fmla="*/ 1 h 2151"/>
                <a:gd name="T90" fmla="*/ 1 w 1530"/>
                <a:gd name="T91" fmla="*/ 1 h 2151"/>
                <a:gd name="T92" fmla="*/ 1 w 1530"/>
                <a:gd name="T93" fmla="*/ 1 h 2151"/>
                <a:gd name="T94" fmla="*/ 1 w 1530"/>
                <a:gd name="T95" fmla="*/ 1 h 2151"/>
                <a:gd name="T96" fmla="*/ 1 w 1530"/>
                <a:gd name="T97" fmla="*/ 1 h 2151"/>
                <a:gd name="T98" fmla="*/ 1 w 1530"/>
                <a:gd name="T99" fmla="*/ 1 h 2151"/>
                <a:gd name="T100" fmla="*/ 1 w 1530"/>
                <a:gd name="T101" fmla="*/ 2 h 2151"/>
                <a:gd name="T102" fmla="*/ 1 w 1530"/>
                <a:gd name="T103" fmla="*/ 2 h 2151"/>
                <a:gd name="T104" fmla="*/ 0 w 1530"/>
                <a:gd name="T105" fmla="*/ 2 h 215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30"/>
                <a:gd name="T160" fmla="*/ 0 h 2151"/>
                <a:gd name="T161" fmla="*/ 1530 w 1530"/>
                <a:gd name="T162" fmla="*/ 2151 h 215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30" h="2151">
                  <a:moveTo>
                    <a:pt x="0" y="2151"/>
                  </a:moveTo>
                  <a:lnTo>
                    <a:pt x="185" y="2072"/>
                  </a:lnTo>
                  <a:lnTo>
                    <a:pt x="366" y="2007"/>
                  </a:lnTo>
                  <a:lnTo>
                    <a:pt x="561" y="1943"/>
                  </a:lnTo>
                  <a:lnTo>
                    <a:pt x="721" y="1907"/>
                  </a:lnTo>
                  <a:lnTo>
                    <a:pt x="890" y="1892"/>
                  </a:lnTo>
                  <a:lnTo>
                    <a:pt x="1020" y="1863"/>
                  </a:lnTo>
                  <a:lnTo>
                    <a:pt x="1185" y="1827"/>
                  </a:lnTo>
                  <a:lnTo>
                    <a:pt x="1291" y="1794"/>
                  </a:lnTo>
                  <a:lnTo>
                    <a:pt x="1426" y="1758"/>
                  </a:lnTo>
                  <a:lnTo>
                    <a:pt x="1475" y="1734"/>
                  </a:lnTo>
                  <a:lnTo>
                    <a:pt x="1486" y="1714"/>
                  </a:lnTo>
                  <a:lnTo>
                    <a:pt x="1475" y="1674"/>
                  </a:lnTo>
                  <a:lnTo>
                    <a:pt x="1435" y="1589"/>
                  </a:lnTo>
                  <a:lnTo>
                    <a:pt x="1375" y="1434"/>
                  </a:lnTo>
                  <a:lnTo>
                    <a:pt x="1306" y="1235"/>
                  </a:lnTo>
                  <a:lnTo>
                    <a:pt x="1245" y="1101"/>
                  </a:lnTo>
                  <a:lnTo>
                    <a:pt x="1180" y="930"/>
                  </a:lnTo>
                  <a:lnTo>
                    <a:pt x="1116" y="741"/>
                  </a:lnTo>
                  <a:lnTo>
                    <a:pt x="1060" y="548"/>
                  </a:lnTo>
                  <a:lnTo>
                    <a:pt x="981" y="377"/>
                  </a:lnTo>
                  <a:lnTo>
                    <a:pt x="921" y="159"/>
                  </a:lnTo>
                  <a:lnTo>
                    <a:pt x="845" y="0"/>
                  </a:lnTo>
                  <a:lnTo>
                    <a:pt x="896" y="35"/>
                  </a:lnTo>
                  <a:lnTo>
                    <a:pt x="950" y="169"/>
                  </a:lnTo>
                  <a:lnTo>
                    <a:pt x="996" y="319"/>
                  </a:lnTo>
                  <a:lnTo>
                    <a:pt x="1040" y="424"/>
                  </a:lnTo>
                  <a:lnTo>
                    <a:pt x="1076" y="528"/>
                  </a:lnTo>
                  <a:lnTo>
                    <a:pt x="1116" y="612"/>
                  </a:lnTo>
                  <a:lnTo>
                    <a:pt x="1140" y="722"/>
                  </a:lnTo>
                  <a:lnTo>
                    <a:pt x="1196" y="872"/>
                  </a:lnTo>
                  <a:lnTo>
                    <a:pt x="1251" y="1006"/>
                  </a:lnTo>
                  <a:lnTo>
                    <a:pt x="1311" y="1161"/>
                  </a:lnTo>
                  <a:lnTo>
                    <a:pt x="1366" y="1305"/>
                  </a:lnTo>
                  <a:lnTo>
                    <a:pt x="1415" y="1430"/>
                  </a:lnTo>
                  <a:lnTo>
                    <a:pt x="1466" y="1554"/>
                  </a:lnTo>
                  <a:lnTo>
                    <a:pt x="1515" y="1658"/>
                  </a:lnTo>
                  <a:lnTo>
                    <a:pt x="1530" y="1723"/>
                  </a:lnTo>
                  <a:lnTo>
                    <a:pt x="1515" y="1763"/>
                  </a:lnTo>
                  <a:lnTo>
                    <a:pt x="1486" y="1778"/>
                  </a:lnTo>
                  <a:lnTo>
                    <a:pt x="1371" y="1807"/>
                  </a:lnTo>
                  <a:lnTo>
                    <a:pt x="1280" y="1843"/>
                  </a:lnTo>
                  <a:lnTo>
                    <a:pt x="1185" y="1863"/>
                  </a:lnTo>
                  <a:lnTo>
                    <a:pt x="1080" y="1883"/>
                  </a:lnTo>
                  <a:lnTo>
                    <a:pt x="965" y="1907"/>
                  </a:lnTo>
                  <a:lnTo>
                    <a:pt x="876" y="1927"/>
                  </a:lnTo>
                  <a:lnTo>
                    <a:pt x="725" y="1927"/>
                  </a:lnTo>
                  <a:lnTo>
                    <a:pt x="621" y="1958"/>
                  </a:lnTo>
                  <a:lnTo>
                    <a:pt x="486" y="2002"/>
                  </a:lnTo>
                  <a:lnTo>
                    <a:pt x="366" y="2042"/>
                  </a:lnTo>
                  <a:lnTo>
                    <a:pt x="215" y="2092"/>
                  </a:lnTo>
                  <a:lnTo>
                    <a:pt x="80" y="2142"/>
                  </a:lnTo>
                  <a:lnTo>
                    <a:pt x="0" y="2151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4" name="Freeform 28"/>
            <p:cNvSpPr>
              <a:spLocks/>
            </p:cNvSpPr>
            <p:nvPr/>
          </p:nvSpPr>
          <p:spPr bwMode="auto">
            <a:xfrm>
              <a:off x="3684" y="2806"/>
              <a:ext cx="785" cy="257"/>
            </a:xfrm>
            <a:custGeom>
              <a:avLst/>
              <a:gdLst>
                <a:gd name="T0" fmla="*/ 0 w 1570"/>
                <a:gd name="T1" fmla="*/ 1 h 513"/>
                <a:gd name="T2" fmla="*/ 1 w 1570"/>
                <a:gd name="T3" fmla="*/ 1 h 513"/>
                <a:gd name="T4" fmla="*/ 1 w 1570"/>
                <a:gd name="T5" fmla="*/ 1 h 513"/>
                <a:gd name="T6" fmla="*/ 1 w 1570"/>
                <a:gd name="T7" fmla="*/ 1 h 513"/>
                <a:gd name="T8" fmla="*/ 1 w 1570"/>
                <a:gd name="T9" fmla="*/ 1 h 513"/>
                <a:gd name="T10" fmla="*/ 1 w 1570"/>
                <a:gd name="T11" fmla="*/ 1 h 513"/>
                <a:gd name="T12" fmla="*/ 1 w 1570"/>
                <a:gd name="T13" fmla="*/ 1 h 513"/>
                <a:gd name="T14" fmla="*/ 1 w 1570"/>
                <a:gd name="T15" fmla="*/ 1 h 513"/>
                <a:gd name="T16" fmla="*/ 1 w 1570"/>
                <a:gd name="T17" fmla="*/ 1 h 513"/>
                <a:gd name="T18" fmla="*/ 1 w 1570"/>
                <a:gd name="T19" fmla="*/ 1 h 513"/>
                <a:gd name="T20" fmla="*/ 1 w 1570"/>
                <a:gd name="T21" fmla="*/ 0 h 513"/>
                <a:gd name="T22" fmla="*/ 1 w 1570"/>
                <a:gd name="T23" fmla="*/ 1 h 513"/>
                <a:gd name="T24" fmla="*/ 1 w 1570"/>
                <a:gd name="T25" fmla="*/ 1 h 513"/>
                <a:gd name="T26" fmla="*/ 1 w 1570"/>
                <a:gd name="T27" fmla="*/ 1 h 513"/>
                <a:gd name="T28" fmla="*/ 1 w 1570"/>
                <a:gd name="T29" fmla="*/ 1 h 513"/>
                <a:gd name="T30" fmla="*/ 1 w 1570"/>
                <a:gd name="T31" fmla="*/ 1 h 513"/>
                <a:gd name="T32" fmla="*/ 1 w 1570"/>
                <a:gd name="T33" fmla="*/ 1 h 513"/>
                <a:gd name="T34" fmla="*/ 1 w 1570"/>
                <a:gd name="T35" fmla="*/ 1 h 513"/>
                <a:gd name="T36" fmla="*/ 1 w 1570"/>
                <a:gd name="T37" fmla="*/ 1 h 513"/>
                <a:gd name="T38" fmla="*/ 1 w 1570"/>
                <a:gd name="T39" fmla="*/ 1 h 513"/>
                <a:gd name="T40" fmla="*/ 1 w 1570"/>
                <a:gd name="T41" fmla="*/ 1 h 513"/>
                <a:gd name="T42" fmla="*/ 1 w 1570"/>
                <a:gd name="T43" fmla="*/ 1 h 513"/>
                <a:gd name="T44" fmla="*/ 1 w 1570"/>
                <a:gd name="T45" fmla="*/ 1 h 513"/>
                <a:gd name="T46" fmla="*/ 1 w 1570"/>
                <a:gd name="T47" fmla="*/ 1 h 513"/>
                <a:gd name="T48" fmla="*/ 1 w 1570"/>
                <a:gd name="T49" fmla="*/ 1 h 513"/>
                <a:gd name="T50" fmla="*/ 1 w 1570"/>
                <a:gd name="T51" fmla="*/ 1 h 513"/>
                <a:gd name="T52" fmla="*/ 1 w 1570"/>
                <a:gd name="T53" fmla="*/ 1 h 513"/>
                <a:gd name="T54" fmla="*/ 1 w 1570"/>
                <a:gd name="T55" fmla="*/ 1 h 513"/>
                <a:gd name="T56" fmla="*/ 1 w 1570"/>
                <a:gd name="T57" fmla="*/ 1 h 513"/>
                <a:gd name="T58" fmla="*/ 1 w 1570"/>
                <a:gd name="T59" fmla="*/ 1 h 513"/>
                <a:gd name="T60" fmla="*/ 0 w 1570"/>
                <a:gd name="T61" fmla="*/ 1 h 51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70"/>
                <a:gd name="T94" fmla="*/ 0 h 513"/>
                <a:gd name="T95" fmla="*/ 1570 w 1570"/>
                <a:gd name="T96" fmla="*/ 513 h 51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70" h="513">
                  <a:moveTo>
                    <a:pt x="0" y="478"/>
                  </a:moveTo>
                  <a:lnTo>
                    <a:pt x="150" y="442"/>
                  </a:lnTo>
                  <a:lnTo>
                    <a:pt x="285" y="412"/>
                  </a:lnTo>
                  <a:lnTo>
                    <a:pt x="474" y="350"/>
                  </a:lnTo>
                  <a:lnTo>
                    <a:pt x="705" y="279"/>
                  </a:lnTo>
                  <a:lnTo>
                    <a:pt x="895" y="218"/>
                  </a:lnTo>
                  <a:lnTo>
                    <a:pt x="1060" y="167"/>
                  </a:lnTo>
                  <a:lnTo>
                    <a:pt x="1195" y="112"/>
                  </a:lnTo>
                  <a:lnTo>
                    <a:pt x="1335" y="51"/>
                  </a:lnTo>
                  <a:lnTo>
                    <a:pt x="1445" y="15"/>
                  </a:lnTo>
                  <a:lnTo>
                    <a:pt x="1505" y="0"/>
                  </a:lnTo>
                  <a:lnTo>
                    <a:pt x="1530" y="31"/>
                  </a:lnTo>
                  <a:lnTo>
                    <a:pt x="1550" y="92"/>
                  </a:lnTo>
                  <a:lnTo>
                    <a:pt x="1570" y="203"/>
                  </a:lnTo>
                  <a:lnTo>
                    <a:pt x="1510" y="117"/>
                  </a:lnTo>
                  <a:lnTo>
                    <a:pt x="1479" y="55"/>
                  </a:lnTo>
                  <a:lnTo>
                    <a:pt x="1445" y="46"/>
                  </a:lnTo>
                  <a:lnTo>
                    <a:pt x="1394" y="71"/>
                  </a:lnTo>
                  <a:lnTo>
                    <a:pt x="1284" y="106"/>
                  </a:lnTo>
                  <a:lnTo>
                    <a:pt x="1195" y="147"/>
                  </a:lnTo>
                  <a:lnTo>
                    <a:pt x="1090" y="187"/>
                  </a:lnTo>
                  <a:lnTo>
                    <a:pt x="980" y="229"/>
                  </a:lnTo>
                  <a:lnTo>
                    <a:pt x="855" y="275"/>
                  </a:lnTo>
                  <a:lnTo>
                    <a:pt x="705" y="319"/>
                  </a:lnTo>
                  <a:lnTo>
                    <a:pt x="565" y="355"/>
                  </a:lnTo>
                  <a:lnTo>
                    <a:pt x="425" y="392"/>
                  </a:lnTo>
                  <a:lnTo>
                    <a:pt x="314" y="432"/>
                  </a:lnTo>
                  <a:lnTo>
                    <a:pt x="195" y="467"/>
                  </a:lnTo>
                  <a:lnTo>
                    <a:pt x="84" y="498"/>
                  </a:lnTo>
                  <a:lnTo>
                    <a:pt x="10" y="513"/>
                  </a:lnTo>
                  <a:lnTo>
                    <a:pt x="0" y="47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5" name="Freeform 29"/>
            <p:cNvSpPr>
              <a:spLocks/>
            </p:cNvSpPr>
            <p:nvPr/>
          </p:nvSpPr>
          <p:spPr bwMode="auto">
            <a:xfrm>
              <a:off x="3639" y="3240"/>
              <a:ext cx="145" cy="499"/>
            </a:xfrm>
            <a:custGeom>
              <a:avLst/>
              <a:gdLst>
                <a:gd name="T0" fmla="*/ 0 w 291"/>
                <a:gd name="T1" fmla="*/ 0 h 999"/>
                <a:gd name="T2" fmla="*/ 0 w 291"/>
                <a:gd name="T3" fmla="*/ 0 h 999"/>
                <a:gd name="T4" fmla="*/ 0 w 291"/>
                <a:gd name="T5" fmla="*/ 0 h 999"/>
                <a:gd name="T6" fmla="*/ 0 w 291"/>
                <a:gd name="T7" fmla="*/ 0 h 999"/>
                <a:gd name="T8" fmla="*/ 0 w 291"/>
                <a:gd name="T9" fmla="*/ 0 h 999"/>
                <a:gd name="T10" fmla="*/ 0 w 291"/>
                <a:gd name="T11" fmla="*/ 0 h 999"/>
                <a:gd name="T12" fmla="*/ 0 w 291"/>
                <a:gd name="T13" fmla="*/ 0 h 999"/>
                <a:gd name="T14" fmla="*/ 0 w 291"/>
                <a:gd name="T15" fmla="*/ 0 h 999"/>
                <a:gd name="T16" fmla="*/ 0 w 291"/>
                <a:gd name="T17" fmla="*/ 0 h 999"/>
                <a:gd name="T18" fmla="*/ 0 w 291"/>
                <a:gd name="T19" fmla="*/ 0 h 999"/>
                <a:gd name="T20" fmla="*/ 0 w 291"/>
                <a:gd name="T21" fmla="*/ 0 h 999"/>
                <a:gd name="T22" fmla="*/ 0 w 291"/>
                <a:gd name="T23" fmla="*/ 0 h 999"/>
                <a:gd name="T24" fmla="*/ 0 w 291"/>
                <a:gd name="T25" fmla="*/ 0 h 999"/>
                <a:gd name="T26" fmla="*/ 0 w 291"/>
                <a:gd name="T27" fmla="*/ 0 h 999"/>
                <a:gd name="T28" fmla="*/ 0 w 291"/>
                <a:gd name="T29" fmla="*/ 0 h 999"/>
                <a:gd name="T30" fmla="*/ 0 w 291"/>
                <a:gd name="T31" fmla="*/ 0 h 999"/>
                <a:gd name="T32" fmla="*/ 0 w 291"/>
                <a:gd name="T33" fmla="*/ 0 h 999"/>
                <a:gd name="T34" fmla="*/ 0 w 291"/>
                <a:gd name="T35" fmla="*/ 0 h 999"/>
                <a:gd name="T36" fmla="*/ 0 w 291"/>
                <a:gd name="T37" fmla="*/ 0 h 999"/>
                <a:gd name="T38" fmla="*/ 0 w 291"/>
                <a:gd name="T39" fmla="*/ 0 h 999"/>
                <a:gd name="T40" fmla="*/ 0 w 291"/>
                <a:gd name="T41" fmla="*/ 0 h 999"/>
                <a:gd name="T42" fmla="*/ 0 w 291"/>
                <a:gd name="T43" fmla="*/ 0 h 999"/>
                <a:gd name="T44" fmla="*/ 0 w 291"/>
                <a:gd name="T45" fmla="*/ 0 h 999"/>
                <a:gd name="T46" fmla="*/ 0 w 291"/>
                <a:gd name="T47" fmla="*/ 0 h 999"/>
                <a:gd name="T48" fmla="*/ 0 w 291"/>
                <a:gd name="T49" fmla="*/ 0 h 999"/>
                <a:gd name="T50" fmla="*/ 0 w 291"/>
                <a:gd name="T51" fmla="*/ 0 h 999"/>
                <a:gd name="T52" fmla="*/ 0 w 291"/>
                <a:gd name="T53" fmla="*/ 0 h 999"/>
                <a:gd name="T54" fmla="*/ 0 w 291"/>
                <a:gd name="T55" fmla="*/ 0 h 999"/>
                <a:gd name="T56" fmla="*/ 0 w 291"/>
                <a:gd name="T57" fmla="*/ 0 h 99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1"/>
                <a:gd name="T88" fmla="*/ 0 h 999"/>
                <a:gd name="T89" fmla="*/ 291 w 291"/>
                <a:gd name="T90" fmla="*/ 999 h 99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1" h="999">
                  <a:moveTo>
                    <a:pt x="203" y="0"/>
                  </a:moveTo>
                  <a:lnTo>
                    <a:pt x="156" y="277"/>
                  </a:lnTo>
                  <a:lnTo>
                    <a:pt x="114" y="502"/>
                  </a:lnTo>
                  <a:lnTo>
                    <a:pt x="79" y="662"/>
                  </a:lnTo>
                  <a:lnTo>
                    <a:pt x="37" y="808"/>
                  </a:lnTo>
                  <a:lnTo>
                    <a:pt x="0" y="919"/>
                  </a:lnTo>
                  <a:lnTo>
                    <a:pt x="22" y="968"/>
                  </a:lnTo>
                  <a:lnTo>
                    <a:pt x="53" y="994"/>
                  </a:lnTo>
                  <a:lnTo>
                    <a:pt x="88" y="999"/>
                  </a:lnTo>
                  <a:lnTo>
                    <a:pt x="125" y="988"/>
                  </a:lnTo>
                  <a:lnTo>
                    <a:pt x="151" y="828"/>
                  </a:lnTo>
                  <a:lnTo>
                    <a:pt x="197" y="647"/>
                  </a:lnTo>
                  <a:lnTo>
                    <a:pt x="245" y="482"/>
                  </a:lnTo>
                  <a:lnTo>
                    <a:pt x="291" y="372"/>
                  </a:lnTo>
                  <a:lnTo>
                    <a:pt x="271" y="297"/>
                  </a:lnTo>
                  <a:lnTo>
                    <a:pt x="223" y="447"/>
                  </a:lnTo>
                  <a:lnTo>
                    <a:pt x="171" y="627"/>
                  </a:lnTo>
                  <a:lnTo>
                    <a:pt x="136" y="773"/>
                  </a:lnTo>
                  <a:lnTo>
                    <a:pt x="105" y="899"/>
                  </a:lnTo>
                  <a:lnTo>
                    <a:pt x="83" y="943"/>
                  </a:lnTo>
                  <a:lnTo>
                    <a:pt x="53" y="948"/>
                  </a:lnTo>
                  <a:lnTo>
                    <a:pt x="31" y="919"/>
                  </a:lnTo>
                  <a:lnTo>
                    <a:pt x="57" y="823"/>
                  </a:lnTo>
                  <a:lnTo>
                    <a:pt x="99" y="698"/>
                  </a:lnTo>
                  <a:lnTo>
                    <a:pt x="140" y="542"/>
                  </a:lnTo>
                  <a:lnTo>
                    <a:pt x="171" y="377"/>
                  </a:lnTo>
                  <a:lnTo>
                    <a:pt x="208" y="211"/>
                  </a:lnTo>
                  <a:lnTo>
                    <a:pt x="234" y="86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6" name="Freeform 30"/>
            <p:cNvSpPr>
              <a:spLocks/>
            </p:cNvSpPr>
            <p:nvPr/>
          </p:nvSpPr>
          <p:spPr bwMode="auto">
            <a:xfrm>
              <a:off x="4701" y="2790"/>
              <a:ext cx="355" cy="326"/>
            </a:xfrm>
            <a:custGeom>
              <a:avLst/>
              <a:gdLst>
                <a:gd name="T0" fmla="*/ 0 w 711"/>
                <a:gd name="T1" fmla="*/ 0 h 651"/>
                <a:gd name="T2" fmla="*/ 0 w 711"/>
                <a:gd name="T3" fmla="*/ 1 h 651"/>
                <a:gd name="T4" fmla="*/ 0 w 711"/>
                <a:gd name="T5" fmla="*/ 1 h 651"/>
                <a:gd name="T6" fmla="*/ 0 w 711"/>
                <a:gd name="T7" fmla="*/ 1 h 651"/>
                <a:gd name="T8" fmla="*/ 0 w 711"/>
                <a:gd name="T9" fmla="*/ 1 h 651"/>
                <a:gd name="T10" fmla="*/ 0 w 711"/>
                <a:gd name="T11" fmla="*/ 1 h 651"/>
                <a:gd name="T12" fmla="*/ 0 w 711"/>
                <a:gd name="T13" fmla="*/ 1 h 651"/>
                <a:gd name="T14" fmla="*/ 0 w 711"/>
                <a:gd name="T15" fmla="*/ 1 h 651"/>
                <a:gd name="T16" fmla="*/ 0 w 711"/>
                <a:gd name="T17" fmla="*/ 1 h 651"/>
                <a:gd name="T18" fmla="*/ 0 w 711"/>
                <a:gd name="T19" fmla="*/ 1 h 651"/>
                <a:gd name="T20" fmla="*/ 0 w 711"/>
                <a:gd name="T21" fmla="*/ 1 h 651"/>
                <a:gd name="T22" fmla="*/ 0 w 711"/>
                <a:gd name="T23" fmla="*/ 1 h 651"/>
                <a:gd name="T24" fmla="*/ 0 w 711"/>
                <a:gd name="T25" fmla="*/ 1 h 651"/>
                <a:gd name="T26" fmla="*/ 0 w 711"/>
                <a:gd name="T27" fmla="*/ 1 h 651"/>
                <a:gd name="T28" fmla="*/ 0 w 711"/>
                <a:gd name="T29" fmla="*/ 1 h 651"/>
                <a:gd name="T30" fmla="*/ 0 w 711"/>
                <a:gd name="T31" fmla="*/ 1 h 651"/>
                <a:gd name="T32" fmla="*/ 0 w 711"/>
                <a:gd name="T33" fmla="*/ 1 h 651"/>
                <a:gd name="T34" fmla="*/ 0 w 711"/>
                <a:gd name="T35" fmla="*/ 1 h 651"/>
                <a:gd name="T36" fmla="*/ 0 w 711"/>
                <a:gd name="T37" fmla="*/ 1 h 651"/>
                <a:gd name="T38" fmla="*/ 0 w 711"/>
                <a:gd name="T39" fmla="*/ 1 h 651"/>
                <a:gd name="T40" fmla="*/ 0 w 711"/>
                <a:gd name="T41" fmla="*/ 1 h 651"/>
                <a:gd name="T42" fmla="*/ 0 w 711"/>
                <a:gd name="T43" fmla="*/ 1 h 651"/>
                <a:gd name="T44" fmla="*/ 0 w 711"/>
                <a:gd name="T45" fmla="*/ 1 h 651"/>
                <a:gd name="T46" fmla="*/ 0 w 711"/>
                <a:gd name="T47" fmla="*/ 1 h 651"/>
                <a:gd name="T48" fmla="*/ 0 w 711"/>
                <a:gd name="T49" fmla="*/ 1 h 651"/>
                <a:gd name="T50" fmla="*/ 0 w 711"/>
                <a:gd name="T51" fmla="*/ 1 h 651"/>
                <a:gd name="T52" fmla="*/ 0 w 711"/>
                <a:gd name="T53" fmla="*/ 1 h 651"/>
                <a:gd name="T54" fmla="*/ 0 w 711"/>
                <a:gd name="T55" fmla="*/ 1 h 651"/>
                <a:gd name="T56" fmla="*/ 0 w 711"/>
                <a:gd name="T57" fmla="*/ 1 h 651"/>
                <a:gd name="T58" fmla="*/ 0 w 711"/>
                <a:gd name="T59" fmla="*/ 1 h 651"/>
                <a:gd name="T60" fmla="*/ 0 w 711"/>
                <a:gd name="T61" fmla="*/ 1 h 651"/>
                <a:gd name="T62" fmla="*/ 0 w 711"/>
                <a:gd name="T63" fmla="*/ 1 h 651"/>
                <a:gd name="T64" fmla="*/ 0 w 711"/>
                <a:gd name="T65" fmla="*/ 1 h 651"/>
                <a:gd name="T66" fmla="*/ 0 w 711"/>
                <a:gd name="T67" fmla="*/ 1 h 651"/>
                <a:gd name="T68" fmla="*/ 0 w 711"/>
                <a:gd name="T69" fmla="*/ 1 h 651"/>
                <a:gd name="T70" fmla="*/ 0 w 711"/>
                <a:gd name="T71" fmla="*/ 1 h 651"/>
                <a:gd name="T72" fmla="*/ 0 w 711"/>
                <a:gd name="T73" fmla="*/ 1 h 651"/>
                <a:gd name="T74" fmla="*/ 0 w 711"/>
                <a:gd name="T75" fmla="*/ 1 h 651"/>
                <a:gd name="T76" fmla="*/ 0 w 711"/>
                <a:gd name="T77" fmla="*/ 1 h 651"/>
                <a:gd name="T78" fmla="*/ 0 w 711"/>
                <a:gd name="T79" fmla="*/ 1 h 651"/>
                <a:gd name="T80" fmla="*/ 0 w 711"/>
                <a:gd name="T81" fmla="*/ 1 h 651"/>
                <a:gd name="T82" fmla="*/ 0 w 711"/>
                <a:gd name="T83" fmla="*/ 1 h 651"/>
                <a:gd name="T84" fmla="*/ 0 w 711"/>
                <a:gd name="T85" fmla="*/ 0 h 6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11"/>
                <a:gd name="T130" fmla="*/ 0 h 651"/>
                <a:gd name="T131" fmla="*/ 711 w 711"/>
                <a:gd name="T132" fmla="*/ 651 h 6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11" h="651">
                  <a:moveTo>
                    <a:pt x="43" y="0"/>
                  </a:moveTo>
                  <a:lnTo>
                    <a:pt x="149" y="7"/>
                  </a:lnTo>
                  <a:lnTo>
                    <a:pt x="264" y="27"/>
                  </a:lnTo>
                  <a:lnTo>
                    <a:pt x="413" y="89"/>
                  </a:lnTo>
                  <a:lnTo>
                    <a:pt x="519" y="156"/>
                  </a:lnTo>
                  <a:lnTo>
                    <a:pt x="594" y="209"/>
                  </a:lnTo>
                  <a:lnTo>
                    <a:pt x="648" y="278"/>
                  </a:lnTo>
                  <a:lnTo>
                    <a:pt x="688" y="341"/>
                  </a:lnTo>
                  <a:lnTo>
                    <a:pt x="711" y="414"/>
                  </a:lnTo>
                  <a:lnTo>
                    <a:pt x="711" y="485"/>
                  </a:lnTo>
                  <a:lnTo>
                    <a:pt x="700" y="537"/>
                  </a:lnTo>
                  <a:lnTo>
                    <a:pt x="665" y="576"/>
                  </a:lnTo>
                  <a:lnTo>
                    <a:pt x="588" y="597"/>
                  </a:lnTo>
                  <a:lnTo>
                    <a:pt x="503" y="605"/>
                  </a:lnTo>
                  <a:lnTo>
                    <a:pt x="467" y="632"/>
                  </a:lnTo>
                  <a:lnTo>
                    <a:pt x="424" y="651"/>
                  </a:lnTo>
                  <a:lnTo>
                    <a:pt x="393" y="651"/>
                  </a:lnTo>
                  <a:lnTo>
                    <a:pt x="370" y="632"/>
                  </a:lnTo>
                  <a:lnTo>
                    <a:pt x="368" y="576"/>
                  </a:lnTo>
                  <a:lnTo>
                    <a:pt x="385" y="505"/>
                  </a:lnTo>
                  <a:lnTo>
                    <a:pt x="420" y="470"/>
                  </a:lnTo>
                  <a:lnTo>
                    <a:pt x="468" y="477"/>
                  </a:lnTo>
                  <a:lnTo>
                    <a:pt x="499" y="513"/>
                  </a:lnTo>
                  <a:lnTo>
                    <a:pt x="550" y="520"/>
                  </a:lnTo>
                  <a:lnTo>
                    <a:pt x="605" y="520"/>
                  </a:lnTo>
                  <a:lnTo>
                    <a:pt x="628" y="507"/>
                  </a:lnTo>
                  <a:lnTo>
                    <a:pt x="651" y="485"/>
                  </a:lnTo>
                  <a:lnTo>
                    <a:pt x="656" y="439"/>
                  </a:lnTo>
                  <a:lnTo>
                    <a:pt x="640" y="399"/>
                  </a:lnTo>
                  <a:lnTo>
                    <a:pt x="617" y="348"/>
                  </a:lnTo>
                  <a:lnTo>
                    <a:pt x="588" y="301"/>
                  </a:lnTo>
                  <a:lnTo>
                    <a:pt x="550" y="270"/>
                  </a:lnTo>
                  <a:lnTo>
                    <a:pt x="496" y="232"/>
                  </a:lnTo>
                  <a:lnTo>
                    <a:pt x="424" y="196"/>
                  </a:lnTo>
                  <a:lnTo>
                    <a:pt x="362" y="172"/>
                  </a:lnTo>
                  <a:lnTo>
                    <a:pt x="271" y="149"/>
                  </a:lnTo>
                  <a:lnTo>
                    <a:pt x="208" y="133"/>
                  </a:lnTo>
                  <a:lnTo>
                    <a:pt x="110" y="133"/>
                  </a:lnTo>
                  <a:lnTo>
                    <a:pt x="66" y="129"/>
                  </a:lnTo>
                  <a:lnTo>
                    <a:pt x="23" y="95"/>
                  </a:lnTo>
                  <a:lnTo>
                    <a:pt x="0" y="50"/>
                  </a:lnTo>
                  <a:lnTo>
                    <a:pt x="12" y="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97" name="Freeform 31"/>
            <p:cNvSpPr>
              <a:spLocks/>
            </p:cNvSpPr>
            <p:nvPr/>
          </p:nvSpPr>
          <p:spPr bwMode="auto">
            <a:xfrm>
              <a:off x="4608" y="3304"/>
              <a:ext cx="73" cy="97"/>
            </a:xfrm>
            <a:custGeom>
              <a:avLst/>
              <a:gdLst>
                <a:gd name="T0" fmla="*/ 0 w 146"/>
                <a:gd name="T1" fmla="*/ 1 h 194"/>
                <a:gd name="T2" fmla="*/ 1 w 146"/>
                <a:gd name="T3" fmla="*/ 1 h 194"/>
                <a:gd name="T4" fmla="*/ 1 w 146"/>
                <a:gd name="T5" fmla="*/ 1 h 194"/>
                <a:gd name="T6" fmla="*/ 1 w 146"/>
                <a:gd name="T7" fmla="*/ 1 h 194"/>
                <a:gd name="T8" fmla="*/ 1 w 146"/>
                <a:gd name="T9" fmla="*/ 0 h 194"/>
                <a:gd name="T10" fmla="*/ 1 w 146"/>
                <a:gd name="T11" fmla="*/ 1 h 194"/>
                <a:gd name="T12" fmla="*/ 1 w 146"/>
                <a:gd name="T13" fmla="*/ 1 h 194"/>
                <a:gd name="T14" fmla="*/ 1 w 146"/>
                <a:gd name="T15" fmla="*/ 1 h 194"/>
                <a:gd name="T16" fmla="*/ 1 w 146"/>
                <a:gd name="T17" fmla="*/ 1 h 194"/>
                <a:gd name="T18" fmla="*/ 0 w 146"/>
                <a:gd name="T19" fmla="*/ 1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6"/>
                <a:gd name="T31" fmla="*/ 0 h 194"/>
                <a:gd name="T32" fmla="*/ 146 w 146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6" h="194">
                  <a:moveTo>
                    <a:pt x="0" y="169"/>
                  </a:moveTo>
                  <a:lnTo>
                    <a:pt x="17" y="114"/>
                  </a:lnTo>
                  <a:lnTo>
                    <a:pt x="17" y="63"/>
                  </a:lnTo>
                  <a:lnTo>
                    <a:pt x="56" y="34"/>
                  </a:lnTo>
                  <a:lnTo>
                    <a:pt x="127" y="0"/>
                  </a:lnTo>
                  <a:lnTo>
                    <a:pt x="146" y="43"/>
                  </a:lnTo>
                  <a:lnTo>
                    <a:pt x="143" y="111"/>
                  </a:lnTo>
                  <a:lnTo>
                    <a:pt x="89" y="169"/>
                  </a:lnTo>
                  <a:lnTo>
                    <a:pt x="6" y="194"/>
                  </a:lnTo>
                  <a:lnTo>
                    <a:pt x="0" y="169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3" name="CaixaDeTexto 32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0732684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260350"/>
            <a:ext cx="6372225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66855805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9050"/>
            <a:ext cx="9013372" cy="679412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501762" name="Group 2"/>
          <p:cNvGraphicFramePr>
            <a:graphicFrameLocks noGrp="1"/>
          </p:cNvGraphicFramePr>
          <p:nvPr/>
        </p:nvGraphicFramePr>
        <p:xfrm>
          <a:off x="69850" y="19050"/>
          <a:ext cx="7310438" cy="6477000"/>
        </p:xfrm>
        <a:graphic>
          <a:graphicData uri="http://schemas.openxmlformats.org/drawingml/2006/table">
            <a:tbl>
              <a:tblPr/>
              <a:tblGrid>
                <a:gridCol w="3101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8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5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Profit and Loss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1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2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3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4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Ano 5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1. RECEITA BRUTA TOTAL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571.916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1.619.994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2.438.300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2.916.526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3.289.593 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Deduções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Impostos (ISS, PIS, COFINS)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49.471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140.129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210.913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252.280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284.550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(-) Total de Deduções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49.471 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140.129 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210.913 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252.280 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284.550 </a:t>
                      </a:r>
                      <a:endParaRPr kumimoji="0" lang="pt-BR" sz="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2. RECEITA LÍQUIDA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522.445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1.479.864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2.227.387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2.664.247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3.005.043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(-) Total de Custos Operacionais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324.584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746.242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947.696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1.085.642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1.206.178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3. LUCRO BRUTO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197.861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733.622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1.279.691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1.578.605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1.798.865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4. MARGEM BRUTA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(-) Total de Despesas Operacionais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409.181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509.902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587.251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634.792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676.442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5. LUCRO OPERACIONAL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(211.320)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223.720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692.440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943.813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1.122.423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6. MARGEM OPERACIONAL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(5/1)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-37%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Despesas/Receitas não Operacionais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Receitas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26.138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2.823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26.485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88.243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175.013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Despesas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(-) Total de Despesas/Receitas não Operacionais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26.138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2.823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26.485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88.243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175.013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7. LUCRO ANTES DO IR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(185.182)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226.543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718.925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1.032.056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pt-B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1.297.436</a:t>
                      </a: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Impostos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Imposto de Renda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31.057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105.600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171.064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209.322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239.167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Contribuição Social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16.471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46.656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70.223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83.996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94.740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8. LUCRO LÍQUIDO </a:t>
                      </a:r>
                      <a:r>
                        <a:rPr kumimoji="0" lang="pt-BR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(NET PROFIT)</a:t>
                      </a: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(232.710)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74.288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477.638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738.737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963.528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EBITDA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(168.187)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315.320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801.373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1.064.746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1.253.023</a:t>
                      </a:r>
                      <a:endParaRPr kumimoji="0" lang="pt-B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82106" name="Text Box 186"/>
          <p:cNvSpPr txBox="1">
            <a:spLocks noChangeArrowheads="1"/>
          </p:cNvSpPr>
          <p:nvPr/>
        </p:nvSpPr>
        <p:spPr bwMode="auto">
          <a:xfrm>
            <a:off x="7648575" y="10731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107" name="Text Box 187"/>
          <p:cNvSpPr txBox="1">
            <a:spLocks noChangeArrowheads="1"/>
          </p:cNvSpPr>
          <p:nvPr/>
        </p:nvSpPr>
        <p:spPr bwMode="auto">
          <a:xfrm>
            <a:off x="7451725" y="908050"/>
            <a:ext cx="16573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chemeClr val="tx1"/>
                </a:solidFill>
                <a:latin typeface="Arial" panose="020B0604020202020204" pitchFamily="34" charset="0"/>
              </a:rPr>
              <a:t>Custos operacionais: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1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0">
                <a:solidFill>
                  <a:schemeClr val="tx1"/>
                </a:solidFill>
                <a:latin typeface="Arial" panose="020B0604020202020204" pitchFamily="34" charset="0"/>
              </a:rPr>
              <a:t>Ex.: salários, encargos, depreciação, matéria-prima...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1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1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1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chemeClr val="tx1"/>
                </a:solidFill>
                <a:latin typeface="Arial" panose="020B0604020202020204" pitchFamily="34" charset="0"/>
              </a:rPr>
              <a:t>Despesas operacionais: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1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0">
                <a:solidFill>
                  <a:schemeClr val="tx1"/>
                </a:solidFill>
                <a:latin typeface="Arial" panose="020B0604020202020204" pitchFamily="34" charset="0"/>
              </a:rPr>
              <a:t>Ex.: Administrativas (gastos de escritório, salários/encargos pessoal escritório, telefone...); Comerciais (salários, encargos, comissões, telefone, website, combustível...)</a:t>
            </a:r>
            <a:r>
              <a:rPr lang="pt-BR" altLang="pt-BR" sz="1000" b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0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>
                <a:solidFill>
                  <a:schemeClr val="tx1"/>
                </a:solidFill>
                <a:latin typeface="Arial" panose="020B0604020202020204" pitchFamily="34" charset="0"/>
              </a:rPr>
              <a:t>EBITDA:</a:t>
            </a:r>
            <a:r>
              <a:rPr lang="pt-BR" altLang="pt-BR" sz="1100" b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100" b="0">
                <a:solidFill>
                  <a:schemeClr val="tx1"/>
                </a:solidFill>
                <a:latin typeface="Arial" panose="020B0604020202020204" pitchFamily="34" charset="0"/>
              </a:rPr>
              <a:t>Lucro Operacional + Depreciação + Amortização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800681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Retângulo de cantos arredondados 2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9400"/>
            <a:ext cx="6696075" cy="610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5870500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tângulo de cantos arredondados 9"/>
          <p:cNvSpPr/>
          <p:nvPr/>
        </p:nvSpPr>
        <p:spPr>
          <a:xfrm>
            <a:off x="27721" y="0"/>
            <a:ext cx="9013372" cy="681317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85725" y="2636838"/>
            <a:ext cx="8905875" cy="363537"/>
          </a:xfrm>
          <a:prstGeom prst="rect">
            <a:avLst/>
          </a:prstGeom>
          <a:noFill/>
          <a:ln w="19050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3971" name="Object 3"/>
          <p:cNvGraphicFramePr>
            <a:graphicFrameLocks noChangeAspect="1"/>
          </p:cNvGraphicFramePr>
          <p:nvPr/>
        </p:nvGraphicFramePr>
        <p:xfrm>
          <a:off x="4283075" y="3068638"/>
          <a:ext cx="4752975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9" name="Gráfico" r:id="rId3" imgW="7581900" imgH="5229225" progId="Excel.Chart.8">
                  <p:embed/>
                </p:oleObj>
              </mc:Choice>
              <mc:Fallback>
                <p:oleObj name="Gráfico" r:id="rId3" imgW="7581900" imgH="522922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075" y="3068638"/>
                        <a:ext cx="4752975" cy="327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230313" y="3713163"/>
            <a:ext cx="1762125" cy="11652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0">
                <a:solidFill>
                  <a:schemeClr val="tx1"/>
                </a:solidFill>
                <a:latin typeface="Arial" panose="020B0604020202020204" pitchFamily="34" charset="0"/>
              </a:rPr>
              <a:t>Exposição do Caixa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4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0">
                <a:solidFill>
                  <a:schemeClr val="tx1"/>
                </a:solidFill>
                <a:latin typeface="Arial" panose="020B0604020202020204" pitchFamily="34" charset="0"/>
              </a:rPr>
              <a:t> =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400" b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400" b="0">
                <a:solidFill>
                  <a:schemeClr val="tx1"/>
                </a:solidFill>
                <a:latin typeface="Arial" panose="020B0604020202020204" pitchFamily="34" charset="0"/>
              </a:rPr>
              <a:t>Caixa Acumulado</a:t>
            </a:r>
          </a:p>
        </p:txBody>
      </p:sp>
      <p:sp>
        <p:nvSpPr>
          <p:cNvPr id="83973" name="Line 5"/>
          <p:cNvSpPr>
            <a:spLocks noChangeShapeType="1"/>
          </p:cNvSpPr>
          <p:nvPr/>
        </p:nvSpPr>
        <p:spPr bwMode="auto">
          <a:xfrm>
            <a:off x="755650" y="3068638"/>
            <a:ext cx="57626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974" name="Line 6"/>
          <p:cNvSpPr>
            <a:spLocks noChangeShapeType="1"/>
          </p:cNvSpPr>
          <p:nvPr/>
        </p:nvSpPr>
        <p:spPr bwMode="auto">
          <a:xfrm>
            <a:off x="3060700" y="4365625"/>
            <a:ext cx="1079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254000" y="2657475"/>
            <a:ext cx="8601075" cy="3206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976" name="Line 8"/>
          <p:cNvSpPr>
            <a:spLocks noChangeShapeType="1"/>
          </p:cNvSpPr>
          <p:nvPr/>
        </p:nvSpPr>
        <p:spPr bwMode="auto">
          <a:xfrm>
            <a:off x="755650" y="3068638"/>
            <a:ext cx="576263" cy="574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839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163"/>
            <a:ext cx="8604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7994508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tângulo de cantos arredondados 8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aphicFrame>
        <p:nvGraphicFramePr>
          <p:cNvPr id="84994" name="Object 2"/>
          <p:cNvGraphicFramePr>
            <a:graphicFrameLocks noChangeAspect="1"/>
          </p:cNvGraphicFramePr>
          <p:nvPr/>
        </p:nvGraphicFramePr>
        <p:xfrm>
          <a:off x="323850" y="-26988"/>
          <a:ext cx="8362950" cy="437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Gráfico" r:id="rId3" imgW="7581900" imgH="3962400" progId="Excel.Chart.8">
                  <p:embed/>
                </p:oleObj>
              </mc:Choice>
              <mc:Fallback>
                <p:oleObj name="Gráfico" r:id="rId3" imgW="7581900" imgH="3962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-26988"/>
                        <a:ext cx="8362950" cy="437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258888" y="4581525"/>
            <a:ext cx="3600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Como você negociaria com um investidor?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BR" altLang="pt-BR" sz="18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chemeClr val="tx1"/>
                </a:solidFill>
                <a:latin typeface="Arial" panose="020B0604020202020204" pitchFamily="34" charset="0"/>
              </a:rPr>
              <a:t>Qual seria sua oferta?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>
            <a:off x="7524750" y="981075"/>
            <a:ext cx="287338" cy="647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6645275" y="1916113"/>
            <a:ext cx="215900" cy="3603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 flipV="1">
            <a:off x="684213" y="3068638"/>
            <a:ext cx="503237" cy="144462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4999" name="Line 7"/>
          <p:cNvSpPr>
            <a:spLocks noChangeShapeType="1"/>
          </p:cNvSpPr>
          <p:nvPr/>
        </p:nvSpPr>
        <p:spPr bwMode="auto">
          <a:xfrm flipV="1">
            <a:off x="3132138" y="3933825"/>
            <a:ext cx="0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aphicFrame>
        <p:nvGraphicFramePr>
          <p:cNvPr id="504840" name="Group 8"/>
          <p:cNvGraphicFramePr>
            <a:graphicFrameLocks noGrp="1"/>
          </p:cNvGraphicFramePr>
          <p:nvPr/>
        </p:nvGraphicFramePr>
        <p:xfrm>
          <a:off x="5126038" y="3746500"/>
          <a:ext cx="3389312" cy="2682876"/>
        </p:xfrm>
        <a:graphic>
          <a:graphicData uri="http://schemas.openxmlformats.org/drawingml/2006/table">
            <a:tbl>
              <a:tblPr/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72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Investimento Inicial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7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Taxa de Desconto (% AA)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15%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VPL R$mil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1.591,1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Payback (anos)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4,26 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TIR (% AA)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59,16%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47"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Breakeven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808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T="45731" marB="45731" anchor="b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7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Pre-money Valuation [R$mil]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7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Post-money Valuation [R$mil]</a:t>
                      </a:r>
                      <a:endParaRPr kumimoji="0" lang="pt-B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neva" charset="0"/>
                        </a:rPr>
                        <a:t> </a:t>
                      </a:r>
                      <a:endParaRPr kumimoji="0" lang="pt-B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31" marB="45731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25122112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7" t="34328" r="16296" b="38942"/>
          <a:stretch/>
        </p:blipFill>
        <p:spPr bwMode="auto">
          <a:xfrm>
            <a:off x="323528" y="116632"/>
            <a:ext cx="8557147" cy="1955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2" t="27192" r="15910" b="8629"/>
          <a:stretch/>
        </p:blipFill>
        <p:spPr bwMode="auto">
          <a:xfrm>
            <a:off x="323528" y="1772816"/>
            <a:ext cx="8584441" cy="46948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96128434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tângulo de cantos arredondados 10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grpSp>
        <p:nvGrpSpPr>
          <p:cNvPr id="86018" name="Group 2"/>
          <p:cNvGrpSpPr>
            <a:grpSpLocks/>
          </p:cNvGrpSpPr>
          <p:nvPr/>
        </p:nvGrpSpPr>
        <p:grpSpPr bwMode="auto">
          <a:xfrm>
            <a:off x="2209800" y="3886200"/>
            <a:ext cx="4724400" cy="2057400"/>
            <a:chOff x="1200" y="2448"/>
            <a:chExt cx="2976" cy="1296"/>
          </a:xfrm>
        </p:grpSpPr>
        <p:sp>
          <p:nvSpPr>
            <p:cNvPr id="86021" name="Text Box 3"/>
            <p:cNvSpPr txBox="1">
              <a:spLocks noChangeArrowheads="1"/>
            </p:cNvSpPr>
            <p:nvPr/>
          </p:nvSpPr>
          <p:spPr bwMode="auto">
            <a:xfrm>
              <a:off x="1200" y="2448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O quê?</a:t>
              </a:r>
            </a:p>
          </p:txBody>
        </p:sp>
        <p:sp>
          <p:nvSpPr>
            <p:cNvPr id="86022" name="Text Box 4"/>
            <p:cNvSpPr txBox="1">
              <a:spLocks noChangeArrowheads="1"/>
            </p:cNvSpPr>
            <p:nvPr/>
          </p:nvSpPr>
          <p:spPr bwMode="auto">
            <a:xfrm>
              <a:off x="3024" y="2976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Como?</a:t>
              </a:r>
              <a:endParaRPr lang="pt-BR" altLang="pt-BR" sz="2400" b="0">
                <a:solidFill>
                  <a:schemeClr val="bg1"/>
                </a:solidFill>
              </a:endParaRPr>
            </a:p>
          </p:txBody>
        </p:sp>
        <p:sp>
          <p:nvSpPr>
            <p:cNvPr id="86023" name="Text Box 5"/>
            <p:cNvSpPr txBox="1">
              <a:spLocks noChangeArrowheads="1"/>
            </p:cNvSpPr>
            <p:nvPr/>
          </p:nvSpPr>
          <p:spPr bwMode="auto">
            <a:xfrm>
              <a:off x="3024" y="2448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Quanto?</a:t>
              </a:r>
            </a:p>
          </p:txBody>
        </p:sp>
        <p:sp>
          <p:nvSpPr>
            <p:cNvPr id="86024" name="Text Box 6"/>
            <p:cNvSpPr txBox="1">
              <a:spLocks noChangeArrowheads="1"/>
            </p:cNvSpPr>
            <p:nvPr/>
          </p:nvSpPr>
          <p:spPr bwMode="auto">
            <a:xfrm>
              <a:off x="1200" y="2928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Onde?</a:t>
              </a:r>
            </a:p>
          </p:txBody>
        </p:sp>
        <p:sp>
          <p:nvSpPr>
            <p:cNvPr id="86025" name="Text Box 7"/>
            <p:cNvSpPr txBox="1">
              <a:spLocks noChangeArrowheads="1"/>
            </p:cNvSpPr>
            <p:nvPr/>
          </p:nvSpPr>
          <p:spPr bwMode="auto">
            <a:xfrm>
              <a:off x="3024" y="3456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Quando?</a:t>
              </a:r>
            </a:p>
          </p:txBody>
        </p:sp>
        <p:sp>
          <p:nvSpPr>
            <p:cNvPr id="86026" name="Text Box 8"/>
            <p:cNvSpPr txBox="1">
              <a:spLocks noChangeArrowheads="1"/>
            </p:cNvSpPr>
            <p:nvPr/>
          </p:nvSpPr>
          <p:spPr bwMode="auto">
            <a:xfrm>
              <a:off x="1200" y="3408"/>
              <a:ext cx="1152" cy="28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pt-BR" altLang="pt-BR" sz="2400">
                  <a:solidFill>
                    <a:schemeClr val="bg1"/>
                  </a:solidFill>
                </a:rPr>
                <a:t>Por quê?</a:t>
              </a:r>
            </a:p>
          </p:txBody>
        </p:sp>
      </p:grpSp>
      <p:sp>
        <p:nvSpPr>
          <p:cNvPr id="8601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Sumário Executivo</a:t>
            </a:r>
          </a:p>
        </p:txBody>
      </p:sp>
      <p:sp>
        <p:nvSpPr>
          <p:cNvPr id="86020" name="Rectangle 10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pt-BR" altLang="pt-BR" sz="1800"/>
              <a:t>É a parte mais importante do Plano de Negócios</a:t>
            </a:r>
          </a:p>
          <a:p>
            <a:endParaRPr lang="pt-BR" altLang="pt-BR" sz="1800"/>
          </a:p>
          <a:p>
            <a:r>
              <a:rPr lang="pt-BR" altLang="pt-BR" sz="1800"/>
              <a:t>Deve ser feito por último!</a:t>
            </a:r>
          </a:p>
          <a:p>
            <a:endParaRPr lang="pt-BR" altLang="pt-BR" sz="1800"/>
          </a:p>
          <a:p>
            <a:r>
              <a:rPr lang="pt-BR" altLang="pt-BR" sz="1800"/>
              <a:t>Deve responder às perguntas</a:t>
            </a:r>
            <a:r>
              <a:rPr lang="pt-BR" altLang="pt-BR"/>
              <a:t> </a:t>
            </a:r>
            <a:endParaRPr lang="pt-BR" altLang="pt-BR">
              <a:solidFill>
                <a:srgbClr val="FF9900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32966368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Sumário Executivo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  <a:noFill/>
        </p:spPr>
        <p:txBody>
          <a:bodyPr/>
          <a:lstStyle/>
          <a:p>
            <a:pPr lvl="1"/>
            <a:r>
              <a:rPr lang="en-US" altLang="pt-BR" sz="1800" b="0">
                <a:solidFill>
                  <a:srgbClr val="008080"/>
                </a:solidFill>
              </a:rPr>
              <a:t>O SE diz: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Quem você é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Qual é sua estratégia/visão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O que você está fazendo e o propósito de fazê-lo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Qual é seu mercado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Quanto $$ você precisa e o que fará com ele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Quais são suas vantagens competitivas</a:t>
            </a:r>
          </a:p>
          <a:p>
            <a:pPr lvl="2"/>
            <a:endParaRPr lang="en-US" altLang="pt-BR" sz="1800">
              <a:solidFill>
                <a:srgbClr val="008080"/>
              </a:solidFill>
            </a:endParaRPr>
          </a:p>
          <a:p>
            <a:pPr lvl="1"/>
            <a:r>
              <a:rPr lang="en-US" altLang="pt-BR" sz="1800" b="0">
                <a:solidFill>
                  <a:srgbClr val="008080"/>
                </a:solidFill>
              </a:rPr>
              <a:t>O SE não é: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Um resumo do PN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Uma introdução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Um prefácio</a:t>
            </a:r>
          </a:p>
          <a:p>
            <a:pPr lvl="2"/>
            <a:r>
              <a:rPr lang="en-US" altLang="pt-BR" sz="1800">
                <a:solidFill>
                  <a:srgbClr val="008080"/>
                </a:solidFill>
              </a:rPr>
              <a:t>Uma coletânia de “highlights</a:t>
            </a:r>
            <a:r>
              <a:rPr lang="en-US" altLang="pt-BR" sz="1800" i="1">
                <a:solidFill>
                  <a:srgbClr val="008080"/>
                </a:solidFill>
              </a:rPr>
              <a:t>”</a:t>
            </a:r>
          </a:p>
          <a:p>
            <a:pPr lvl="1"/>
            <a:endParaRPr lang="en-US" altLang="pt-BR" sz="1800" b="0" i="1">
              <a:solidFill>
                <a:srgbClr val="008080"/>
              </a:solidFill>
            </a:endParaRPr>
          </a:p>
          <a:p>
            <a:pPr lvl="1"/>
            <a:r>
              <a:rPr lang="en-US" altLang="pt-BR" sz="1800" b="0" i="1"/>
              <a:t>O SE é o PN em miniatura!!!!!!</a:t>
            </a:r>
            <a:endParaRPr lang="en-US" altLang="pt-BR" sz="1800" b="0" i="1">
              <a:solidFill>
                <a:srgbClr val="008080"/>
              </a:solidFill>
            </a:endParaRPr>
          </a:p>
          <a:p>
            <a:pPr lvl="3"/>
            <a:endParaRPr lang="en-US" altLang="pt-BR" sz="1600" b="1" i="1">
              <a:solidFill>
                <a:srgbClr val="008080"/>
              </a:solidFill>
              <a:latin typeface="Verdana" panose="020B0604030504040204" pitchFamily="34" charset="0"/>
            </a:endParaRPr>
          </a:p>
          <a:p>
            <a:pPr lvl="2"/>
            <a:endParaRPr lang="en-US" altLang="pt-BR" sz="1600" b="1">
              <a:solidFill>
                <a:srgbClr val="00808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153701312"/>
      </p:ext>
    </p:extLst>
  </p:cSld>
  <p:clrMapOvr>
    <a:masterClrMapping/>
  </p:clrMapOvr>
  <p:transition spd="med">
    <p:wipe dir="r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2205038"/>
            <a:ext cx="1800200" cy="1143000"/>
          </a:xfrm>
        </p:spPr>
        <p:txBody>
          <a:bodyPr>
            <a:normAutofit fontScale="90000"/>
          </a:bodyPr>
          <a:lstStyle/>
          <a:p>
            <a:r>
              <a:rPr lang="pt-BR" altLang="pt-BR" sz="3200" b="0" dirty="0">
                <a:solidFill>
                  <a:srgbClr val="002060"/>
                </a:solidFill>
                <a:effectLst/>
                <a:latin typeface="Arial Rounded MT Bold"/>
              </a:rPr>
              <a:t>Sumário Executivo</a:t>
            </a:r>
            <a:br>
              <a:rPr lang="pt-BR" altLang="pt-BR" sz="3200" b="0" dirty="0">
                <a:solidFill>
                  <a:srgbClr val="002060"/>
                </a:solidFill>
                <a:effectLst/>
                <a:latin typeface="Arial Rounded MT Bold"/>
              </a:rPr>
            </a:br>
            <a:r>
              <a:rPr lang="pt-BR" altLang="pt-BR" sz="1600" b="0" dirty="0">
                <a:solidFill>
                  <a:srgbClr val="002060"/>
                </a:solidFill>
                <a:effectLst/>
                <a:latin typeface="Arial Rounded MT Bold"/>
              </a:rPr>
              <a:t>(1 ou 2 páginas)</a:t>
            </a:r>
            <a:endParaRPr lang="en-US" altLang="pt-BR" sz="16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291282"/>
            <a:ext cx="5037137" cy="2633662"/>
          </a:xfrm>
          <a:noFill/>
        </p:spPr>
        <p:txBody>
          <a:bodyPr/>
          <a:lstStyle/>
          <a:p>
            <a:pPr marL="381000" indent="-381000">
              <a:buFontTx/>
              <a:buNone/>
            </a:pPr>
            <a:r>
              <a:rPr lang="pt-BR" altLang="pt-BR" sz="1400" dirty="0"/>
              <a:t>1. O Conceito do Negócio e a Oportunidade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2. </a:t>
            </a:r>
            <a:r>
              <a:rPr lang="pt-BR" altLang="pt-BR" sz="1400" dirty="0"/>
              <a:t>Mercado e Competidores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3. </a:t>
            </a:r>
            <a:r>
              <a:rPr lang="pt-BR" altLang="pt-BR" sz="1400" dirty="0"/>
              <a:t>Equipe de Gestão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4. </a:t>
            </a:r>
            <a:r>
              <a:rPr lang="pt-BR" altLang="pt-BR" sz="1400" dirty="0"/>
              <a:t>Produtos/Serviços e Vantagens Competitivas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5. </a:t>
            </a:r>
            <a:r>
              <a:rPr lang="en-US" altLang="pt-BR" sz="1400" dirty="0" err="1"/>
              <a:t>Estrutura</a:t>
            </a:r>
            <a:r>
              <a:rPr lang="en-US" altLang="pt-BR" sz="1400" dirty="0"/>
              <a:t> e </a:t>
            </a:r>
            <a:r>
              <a:rPr lang="en-US" altLang="pt-BR" sz="1400" dirty="0" err="1"/>
              <a:t>Operações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6. </a:t>
            </a:r>
            <a:r>
              <a:rPr lang="pt-BR" altLang="pt-BR" sz="1400" dirty="0"/>
              <a:t>Marketing e Projeção de Vendas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  <a:p>
            <a:pPr marL="381000" indent="-381000">
              <a:buFontTx/>
              <a:buNone/>
            </a:pPr>
            <a:r>
              <a:rPr lang="en-US" altLang="pt-BR" sz="1400" dirty="0"/>
              <a:t>7. </a:t>
            </a:r>
            <a:r>
              <a:rPr lang="pt-BR" altLang="pt-BR" sz="1400" dirty="0"/>
              <a:t>Finanças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8. Oferta / Necessidade de Aporte de Recursos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</a:p>
          <a:p>
            <a:pPr marL="381000" indent="-381000">
              <a:buFontTx/>
              <a:buNone/>
            </a:pPr>
            <a:r>
              <a:rPr lang="pt-BR" altLang="pt-BR" sz="1400" dirty="0"/>
              <a:t>--------</a:t>
            </a:r>
            <a:endParaRPr lang="en-US" altLang="pt-BR" sz="1400" dirty="0"/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852863" y="260648"/>
            <a:ext cx="4608512" cy="629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1986265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31"/>
          <p:cNvGrpSpPr>
            <a:grpSpLocks/>
          </p:cNvGrpSpPr>
          <p:nvPr/>
        </p:nvGrpSpPr>
        <p:grpSpPr bwMode="auto">
          <a:xfrm>
            <a:off x="107950" y="692150"/>
            <a:ext cx="8928100" cy="6049963"/>
            <a:chOff x="107504" y="692696"/>
            <a:chExt cx="8928992" cy="6048672"/>
          </a:xfrm>
        </p:grpSpPr>
        <p:sp>
          <p:nvSpPr>
            <p:cNvPr id="3" name="Rectangle 2"/>
            <p:cNvSpPr/>
            <p:nvPr/>
          </p:nvSpPr>
          <p:spPr>
            <a:xfrm>
              <a:off x="10750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90790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08314" y="692696"/>
              <a:ext cx="1727373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08719" y="692696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307536" y="692696"/>
              <a:ext cx="1728960" cy="424883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4" name="Rectangle 13"/>
            <p:cNvSpPr/>
            <p:nvPr/>
          </p:nvSpPr>
          <p:spPr>
            <a:xfrm rot="16200000">
              <a:off x="1457285" y="3663168"/>
              <a:ext cx="1728419" cy="442798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5958297" y="3663168"/>
              <a:ext cx="1728419" cy="4427979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50871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907909" y="2852823"/>
              <a:ext cx="1727373" cy="2088704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13444" name="TextBox 5"/>
            <p:cNvSpPr txBox="1">
              <a:spLocks noChangeArrowheads="1"/>
            </p:cNvSpPr>
            <p:nvPr/>
          </p:nvSpPr>
          <p:spPr bwMode="auto">
            <a:xfrm>
              <a:off x="3720604" y="705396"/>
              <a:ext cx="164348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PROPOSTAS DE VALOR</a:t>
              </a:r>
            </a:p>
          </p:txBody>
        </p:sp>
        <p:sp>
          <p:nvSpPr>
            <p:cNvPr id="13445" name="TextBox 23"/>
            <p:cNvSpPr txBox="1">
              <a:spLocks noChangeArrowheads="1"/>
            </p:cNvSpPr>
            <p:nvPr/>
          </p:nvSpPr>
          <p:spPr bwMode="auto">
            <a:xfrm>
              <a:off x="5508104" y="709687"/>
              <a:ext cx="165618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RELACIONAMENTOS COM OS CLIENTES</a:t>
              </a:r>
            </a:p>
          </p:txBody>
        </p:sp>
        <p:sp>
          <p:nvSpPr>
            <p:cNvPr id="13446" name="TextBox 24"/>
            <p:cNvSpPr txBox="1">
              <a:spLocks noChangeArrowheads="1"/>
            </p:cNvSpPr>
            <p:nvPr/>
          </p:nvSpPr>
          <p:spPr bwMode="auto">
            <a:xfrm>
              <a:off x="5580112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CANAIS</a:t>
              </a:r>
            </a:p>
          </p:txBody>
        </p:sp>
        <p:sp>
          <p:nvSpPr>
            <p:cNvPr id="13447" name="TextBox 25"/>
            <p:cNvSpPr txBox="1">
              <a:spLocks noChangeArrowheads="1"/>
            </p:cNvSpPr>
            <p:nvPr/>
          </p:nvSpPr>
          <p:spPr bwMode="auto">
            <a:xfrm>
              <a:off x="4644008" y="501317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FONTES DE RECEITA</a:t>
              </a:r>
            </a:p>
          </p:txBody>
        </p:sp>
        <p:sp>
          <p:nvSpPr>
            <p:cNvPr id="13448" name="TextBox 26"/>
            <p:cNvSpPr txBox="1">
              <a:spLocks noChangeArrowheads="1"/>
            </p:cNvSpPr>
            <p:nvPr/>
          </p:nvSpPr>
          <p:spPr bwMode="auto">
            <a:xfrm>
              <a:off x="7308304" y="692696"/>
              <a:ext cx="151216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SEGMENTOS DE CLIENTES</a:t>
              </a:r>
            </a:p>
          </p:txBody>
        </p:sp>
        <p:sp>
          <p:nvSpPr>
            <p:cNvPr id="13449" name="TextBox 27"/>
            <p:cNvSpPr txBox="1">
              <a:spLocks noChangeArrowheads="1"/>
            </p:cNvSpPr>
            <p:nvPr/>
          </p:nvSpPr>
          <p:spPr bwMode="auto">
            <a:xfrm>
              <a:off x="1907704" y="285293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RECURSOS-CHAVE</a:t>
              </a:r>
            </a:p>
          </p:txBody>
        </p:sp>
        <p:sp>
          <p:nvSpPr>
            <p:cNvPr id="13450" name="TextBox 28"/>
            <p:cNvSpPr txBox="1">
              <a:spLocks noChangeArrowheads="1"/>
            </p:cNvSpPr>
            <p:nvPr/>
          </p:nvSpPr>
          <p:spPr bwMode="auto">
            <a:xfrm>
              <a:off x="1920404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ATIVIDADES-CHAVE</a:t>
              </a:r>
            </a:p>
          </p:txBody>
        </p:sp>
        <p:sp>
          <p:nvSpPr>
            <p:cNvPr id="13451" name="TextBox 29"/>
            <p:cNvSpPr txBox="1">
              <a:spLocks noChangeArrowheads="1"/>
            </p:cNvSpPr>
            <p:nvPr/>
          </p:nvSpPr>
          <p:spPr bwMode="auto">
            <a:xfrm>
              <a:off x="128712" y="692696"/>
              <a:ext cx="151216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PARCEIROS-CHAVE</a:t>
              </a:r>
            </a:p>
          </p:txBody>
        </p:sp>
        <p:sp>
          <p:nvSpPr>
            <p:cNvPr id="13452" name="TextBox 30"/>
            <p:cNvSpPr txBox="1">
              <a:spLocks noChangeArrowheads="1"/>
            </p:cNvSpPr>
            <p:nvPr/>
          </p:nvSpPr>
          <p:spPr bwMode="auto">
            <a:xfrm>
              <a:off x="107504" y="5013176"/>
              <a:ext cx="172819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1100" b="0">
                  <a:solidFill>
                    <a:schemeClr val="tx1"/>
                  </a:solidFill>
                  <a:latin typeface="Times New Roman" panose="02020603050405020304" pitchFamily="18" charset="0"/>
                </a:rPr>
                <a:t>ESTRUTURA DE CUSTOS</a:t>
              </a:r>
            </a:p>
          </p:txBody>
        </p:sp>
      </p:grpSp>
      <p:grpSp>
        <p:nvGrpSpPr>
          <p:cNvPr id="13315" name="Group 53"/>
          <p:cNvGrpSpPr>
            <a:grpSpLocks/>
          </p:cNvGrpSpPr>
          <p:nvPr/>
        </p:nvGrpSpPr>
        <p:grpSpPr bwMode="auto">
          <a:xfrm>
            <a:off x="3779838" y="1557338"/>
            <a:ext cx="647700" cy="647700"/>
            <a:chOff x="2219702" y="1557651"/>
            <a:chExt cx="840130" cy="791226"/>
          </a:xfrm>
        </p:grpSpPr>
        <p:sp>
          <p:nvSpPr>
            <p:cNvPr id="5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4" name="Rectangle 55"/>
            <p:cNvSpPr>
              <a:spLocks noChangeArrowheads="1"/>
            </p:cNvSpPr>
            <p:nvPr/>
          </p:nvSpPr>
          <p:spPr bwMode="auto">
            <a:xfrm>
              <a:off x="2237997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Lugar para estacionar</a:t>
              </a:r>
            </a:p>
          </p:txBody>
        </p:sp>
      </p:grpSp>
      <p:grpSp>
        <p:nvGrpSpPr>
          <p:cNvPr id="13316" name="Group 56"/>
          <p:cNvGrpSpPr>
            <a:grpSpLocks/>
          </p:cNvGrpSpPr>
          <p:nvPr/>
        </p:nvGrpSpPr>
        <p:grpSpPr bwMode="auto">
          <a:xfrm>
            <a:off x="3924300" y="2420938"/>
            <a:ext cx="647700" cy="647700"/>
            <a:chOff x="2219702" y="1557651"/>
            <a:chExt cx="840130" cy="791226"/>
          </a:xfrm>
        </p:grpSpPr>
        <p:sp>
          <p:nvSpPr>
            <p:cNvPr id="5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2" name="Rectangle 58"/>
            <p:cNvSpPr>
              <a:spLocks noChangeArrowheads="1"/>
            </p:cNvSpPr>
            <p:nvPr/>
          </p:nvSpPr>
          <p:spPr bwMode="auto">
            <a:xfrm>
              <a:off x="2219702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segurança</a:t>
              </a:r>
            </a:p>
          </p:txBody>
        </p:sp>
      </p:grpSp>
      <p:grpSp>
        <p:nvGrpSpPr>
          <p:cNvPr id="13317" name="Group 59"/>
          <p:cNvGrpSpPr>
            <a:grpSpLocks/>
          </p:cNvGrpSpPr>
          <p:nvPr/>
        </p:nvGrpSpPr>
        <p:grpSpPr bwMode="auto">
          <a:xfrm>
            <a:off x="4427538" y="1125538"/>
            <a:ext cx="647700" cy="647700"/>
            <a:chOff x="2219702" y="1557651"/>
            <a:chExt cx="840130" cy="791226"/>
          </a:xfrm>
        </p:grpSpPr>
        <p:sp>
          <p:nvSpPr>
            <p:cNvPr id="6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30" name="Rectangle 61"/>
            <p:cNvSpPr>
              <a:spLocks noChangeArrowheads="1"/>
            </p:cNvSpPr>
            <p:nvPr/>
          </p:nvSpPr>
          <p:spPr bwMode="auto">
            <a:xfrm>
              <a:off x="2219702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Agilidade</a:t>
              </a:r>
            </a:p>
          </p:txBody>
        </p:sp>
      </p:grpSp>
      <p:grpSp>
        <p:nvGrpSpPr>
          <p:cNvPr id="13318" name="Group 62"/>
          <p:cNvGrpSpPr>
            <a:grpSpLocks/>
          </p:cNvGrpSpPr>
          <p:nvPr/>
        </p:nvGrpSpPr>
        <p:grpSpPr bwMode="auto">
          <a:xfrm>
            <a:off x="4140200" y="3357563"/>
            <a:ext cx="647700" cy="647700"/>
            <a:chOff x="2219702" y="1557651"/>
            <a:chExt cx="840130" cy="791226"/>
          </a:xfrm>
        </p:grpSpPr>
        <p:sp>
          <p:nvSpPr>
            <p:cNvPr id="6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8" name="Rectangle 64"/>
            <p:cNvSpPr>
              <a:spLocks noChangeArrowheads="1"/>
            </p:cNvSpPr>
            <p:nvPr/>
          </p:nvSpPr>
          <p:spPr bwMode="auto">
            <a:xfrm>
              <a:off x="2219702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Inovador</a:t>
              </a:r>
            </a:p>
          </p:txBody>
        </p:sp>
      </p:grpSp>
      <p:grpSp>
        <p:nvGrpSpPr>
          <p:cNvPr id="13319" name="Group 65"/>
          <p:cNvGrpSpPr>
            <a:grpSpLocks/>
          </p:cNvGrpSpPr>
          <p:nvPr/>
        </p:nvGrpSpPr>
        <p:grpSpPr bwMode="auto">
          <a:xfrm>
            <a:off x="4572000" y="1700213"/>
            <a:ext cx="647700" cy="649287"/>
            <a:chOff x="2219702" y="1557651"/>
            <a:chExt cx="840130" cy="791226"/>
          </a:xfrm>
        </p:grpSpPr>
        <p:sp>
          <p:nvSpPr>
            <p:cNvPr id="6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6" name="Rectangle 67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Facilidade no pagamento</a:t>
              </a:r>
            </a:p>
          </p:txBody>
        </p:sp>
      </p:grpSp>
      <p:grpSp>
        <p:nvGrpSpPr>
          <p:cNvPr id="13320" name="Group 68"/>
          <p:cNvGrpSpPr>
            <a:grpSpLocks/>
          </p:cNvGrpSpPr>
          <p:nvPr/>
        </p:nvGrpSpPr>
        <p:grpSpPr bwMode="auto">
          <a:xfrm>
            <a:off x="4643438" y="2636838"/>
            <a:ext cx="649287" cy="647700"/>
            <a:chOff x="2219702" y="1557651"/>
            <a:chExt cx="840130" cy="791226"/>
          </a:xfrm>
        </p:grpSpPr>
        <p:sp>
          <p:nvSpPr>
            <p:cNvPr id="70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4" name="Rectangle 70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localização</a:t>
              </a:r>
            </a:p>
          </p:txBody>
        </p:sp>
      </p:grpSp>
      <p:grpSp>
        <p:nvGrpSpPr>
          <p:cNvPr id="13321" name="Group 78"/>
          <p:cNvGrpSpPr>
            <a:grpSpLocks/>
          </p:cNvGrpSpPr>
          <p:nvPr/>
        </p:nvGrpSpPr>
        <p:grpSpPr bwMode="auto">
          <a:xfrm>
            <a:off x="5724525" y="1268413"/>
            <a:ext cx="647700" cy="647700"/>
            <a:chOff x="2219702" y="1557651"/>
            <a:chExt cx="840222" cy="791226"/>
          </a:xfrm>
        </p:grpSpPr>
        <p:sp>
          <p:nvSpPr>
            <p:cNvPr id="80" name="Rectangle 19"/>
            <p:cNvSpPr/>
            <p:nvPr/>
          </p:nvSpPr>
          <p:spPr>
            <a:xfrm>
              <a:off x="2219702" y="1557651"/>
              <a:ext cx="840222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2" name="Rectangle 80"/>
            <p:cNvSpPr>
              <a:spLocks noChangeArrowheads="1"/>
            </p:cNvSpPr>
            <p:nvPr/>
          </p:nvSpPr>
          <p:spPr bwMode="auto">
            <a:xfrm>
              <a:off x="2243232" y="1730805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Pacotes flexíveis</a:t>
              </a:r>
            </a:p>
          </p:txBody>
        </p:sp>
      </p:grpSp>
      <p:grpSp>
        <p:nvGrpSpPr>
          <p:cNvPr id="13322" name="Group 84"/>
          <p:cNvGrpSpPr>
            <a:grpSpLocks/>
          </p:cNvGrpSpPr>
          <p:nvPr/>
        </p:nvGrpSpPr>
        <p:grpSpPr bwMode="auto">
          <a:xfrm>
            <a:off x="5580063" y="1773238"/>
            <a:ext cx="647700" cy="647700"/>
            <a:chOff x="2219702" y="1557739"/>
            <a:chExt cx="840130" cy="791226"/>
          </a:xfrm>
        </p:grpSpPr>
        <p:sp>
          <p:nvSpPr>
            <p:cNvPr id="86" name="Rectangle 19"/>
            <p:cNvSpPr/>
            <p:nvPr/>
          </p:nvSpPr>
          <p:spPr>
            <a:xfrm>
              <a:off x="2219702" y="1557739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20" name="Rectangle 86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Vendor Machine</a:t>
              </a:r>
            </a:p>
          </p:txBody>
        </p:sp>
      </p:grpSp>
      <p:grpSp>
        <p:nvGrpSpPr>
          <p:cNvPr id="13323" name="Group 87"/>
          <p:cNvGrpSpPr>
            <a:grpSpLocks/>
          </p:cNvGrpSpPr>
          <p:nvPr/>
        </p:nvGrpSpPr>
        <p:grpSpPr bwMode="auto">
          <a:xfrm>
            <a:off x="6372225" y="2205038"/>
            <a:ext cx="647700" cy="647700"/>
            <a:chOff x="2593129" y="1557651"/>
            <a:chExt cx="840223" cy="791226"/>
          </a:xfrm>
        </p:grpSpPr>
        <p:sp>
          <p:nvSpPr>
            <p:cNvPr id="89" name="Rectangle 19"/>
            <p:cNvSpPr/>
            <p:nvPr/>
          </p:nvSpPr>
          <p:spPr>
            <a:xfrm>
              <a:off x="2593129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8" name="Rectangle 89"/>
            <p:cNvSpPr>
              <a:spLocks noChangeArrowheads="1"/>
            </p:cNvSpPr>
            <p:nvPr/>
          </p:nvSpPr>
          <p:spPr bwMode="auto">
            <a:xfrm>
              <a:off x="2653251" y="1730805"/>
              <a:ext cx="780101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Horário Integral</a:t>
              </a:r>
            </a:p>
          </p:txBody>
        </p:sp>
      </p:grpSp>
      <p:grpSp>
        <p:nvGrpSpPr>
          <p:cNvPr id="13324" name="Group 90"/>
          <p:cNvGrpSpPr>
            <a:grpSpLocks/>
          </p:cNvGrpSpPr>
          <p:nvPr/>
        </p:nvGrpSpPr>
        <p:grpSpPr bwMode="auto">
          <a:xfrm>
            <a:off x="6443663" y="1125538"/>
            <a:ext cx="649287" cy="647700"/>
            <a:chOff x="2219702" y="1557651"/>
            <a:chExt cx="840130" cy="791226"/>
          </a:xfrm>
        </p:grpSpPr>
        <p:sp>
          <p:nvSpPr>
            <p:cNvPr id="9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6" name="Rectangle 9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Contratos de longo prazo</a:t>
              </a:r>
            </a:p>
          </p:txBody>
        </p:sp>
      </p:grpSp>
      <p:grpSp>
        <p:nvGrpSpPr>
          <p:cNvPr id="13325" name="Group 93"/>
          <p:cNvGrpSpPr>
            <a:grpSpLocks/>
          </p:cNvGrpSpPr>
          <p:nvPr/>
        </p:nvGrpSpPr>
        <p:grpSpPr bwMode="auto">
          <a:xfrm>
            <a:off x="5651500" y="3141663"/>
            <a:ext cx="649288" cy="647700"/>
            <a:chOff x="2219702" y="1557651"/>
            <a:chExt cx="840130" cy="791226"/>
          </a:xfrm>
        </p:grpSpPr>
        <p:sp>
          <p:nvSpPr>
            <p:cNvPr id="9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4" name="Rectangle 95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Local com escassez de vagas</a:t>
              </a:r>
            </a:p>
          </p:txBody>
        </p:sp>
      </p:grpSp>
      <p:grpSp>
        <p:nvGrpSpPr>
          <p:cNvPr id="13326" name="Group 96"/>
          <p:cNvGrpSpPr>
            <a:grpSpLocks/>
          </p:cNvGrpSpPr>
          <p:nvPr/>
        </p:nvGrpSpPr>
        <p:grpSpPr bwMode="auto">
          <a:xfrm>
            <a:off x="6227763" y="3933825"/>
            <a:ext cx="647700" cy="647700"/>
            <a:chOff x="2219702" y="1557651"/>
            <a:chExt cx="840130" cy="791226"/>
          </a:xfrm>
        </p:grpSpPr>
        <p:sp>
          <p:nvSpPr>
            <p:cNvPr id="9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2" name="Rectangle 98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Parcerias com empresas póximas</a:t>
              </a:r>
            </a:p>
          </p:txBody>
        </p:sp>
      </p:grpSp>
      <p:grpSp>
        <p:nvGrpSpPr>
          <p:cNvPr id="13327" name="Group 99"/>
          <p:cNvGrpSpPr>
            <a:grpSpLocks/>
          </p:cNvGrpSpPr>
          <p:nvPr/>
        </p:nvGrpSpPr>
        <p:grpSpPr bwMode="auto">
          <a:xfrm>
            <a:off x="7524750" y="1196975"/>
            <a:ext cx="647700" cy="647700"/>
            <a:chOff x="2219702" y="1557651"/>
            <a:chExt cx="840130" cy="791226"/>
          </a:xfrm>
        </p:grpSpPr>
        <p:sp>
          <p:nvSpPr>
            <p:cNvPr id="10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10" name="Rectangle 101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Moradores grande 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São Paulo</a:t>
              </a:r>
            </a:p>
          </p:txBody>
        </p:sp>
      </p:grpSp>
      <p:grpSp>
        <p:nvGrpSpPr>
          <p:cNvPr id="13328" name="Group 102"/>
          <p:cNvGrpSpPr>
            <a:grpSpLocks/>
          </p:cNvGrpSpPr>
          <p:nvPr/>
        </p:nvGrpSpPr>
        <p:grpSpPr bwMode="auto">
          <a:xfrm>
            <a:off x="8101013" y="1916113"/>
            <a:ext cx="647700" cy="649287"/>
            <a:chOff x="2219702" y="1557651"/>
            <a:chExt cx="840130" cy="791226"/>
          </a:xfrm>
        </p:grpSpPr>
        <p:sp>
          <p:nvSpPr>
            <p:cNvPr id="10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8" name="Rectangle 104"/>
            <p:cNvSpPr>
              <a:spLocks noChangeArrowheads="1"/>
            </p:cNvSpPr>
            <p:nvPr/>
          </p:nvSpPr>
          <p:spPr bwMode="auto">
            <a:xfrm>
              <a:off x="2243233" y="1561694"/>
              <a:ext cx="780102" cy="676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Pessoas que trabalham em São Paulo</a:t>
              </a:r>
            </a:p>
          </p:txBody>
        </p:sp>
      </p:grpSp>
      <p:grpSp>
        <p:nvGrpSpPr>
          <p:cNvPr id="13329" name="Group 105"/>
          <p:cNvGrpSpPr>
            <a:grpSpLocks/>
          </p:cNvGrpSpPr>
          <p:nvPr/>
        </p:nvGrpSpPr>
        <p:grpSpPr bwMode="auto">
          <a:xfrm>
            <a:off x="7451725" y="2636838"/>
            <a:ext cx="649288" cy="647700"/>
            <a:chOff x="2219702" y="1557651"/>
            <a:chExt cx="840130" cy="791226"/>
          </a:xfrm>
        </p:grpSpPr>
        <p:sp>
          <p:nvSpPr>
            <p:cNvPr id="107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6" name="Rectangle 107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Visitantes de São Paulo</a:t>
              </a:r>
            </a:p>
          </p:txBody>
        </p:sp>
      </p:grpSp>
      <p:grpSp>
        <p:nvGrpSpPr>
          <p:cNvPr id="13330" name="Group 111"/>
          <p:cNvGrpSpPr>
            <a:grpSpLocks/>
          </p:cNvGrpSpPr>
          <p:nvPr/>
        </p:nvGrpSpPr>
        <p:grpSpPr bwMode="auto">
          <a:xfrm>
            <a:off x="4932363" y="5373688"/>
            <a:ext cx="647700" cy="647700"/>
            <a:chOff x="2219702" y="1557651"/>
            <a:chExt cx="840223" cy="791226"/>
          </a:xfrm>
        </p:grpSpPr>
        <p:sp>
          <p:nvSpPr>
            <p:cNvPr id="113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4" name="Rectangle 113"/>
            <p:cNvSpPr>
              <a:spLocks noChangeArrowheads="1"/>
            </p:cNvSpPr>
            <p:nvPr/>
          </p:nvSpPr>
          <p:spPr bwMode="auto">
            <a:xfrm>
              <a:off x="2243233" y="1646250"/>
              <a:ext cx="81669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Pacotes customiza-dos</a:t>
              </a:r>
            </a:p>
          </p:txBody>
        </p:sp>
      </p:grpSp>
      <p:grpSp>
        <p:nvGrpSpPr>
          <p:cNvPr id="13331" name="Group 114"/>
          <p:cNvGrpSpPr>
            <a:grpSpLocks/>
          </p:cNvGrpSpPr>
          <p:nvPr/>
        </p:nvGrpSpPr>
        <p:grpSpPr bwMode="auto">
          <a:xfrm>
            <a:off x="2051050" y="1052513"/>
            <a:ext cx="649288" cy="647700"/>
            <a:chOff x="2219702" y="1557651"/>
            <a:chExt cx="840223" cy="791226"/>
          </a:xfrm>
        </p:grpSpPr>
        <p:sp>
          <p:nvSpPr>
            <p:cNvPr id="116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2" name="Rectangle 116"/>
            <p:cNvSpPr>
              <a:spLocks noChangeArrowheads="1"/>
            </p:cNvSpPr>
            <p:nvPr/>
          </p:nvSpPr>
          <p:spPr bwMode="auto">
            <a:xfrm>
              <a:off x="2243233" y="1730805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Atendimento ao cliente</a:t>
              </a:r>
            </a:p>
          </p:txBody>
        </p:sp>
      </p:grpSp>
      <p:grpSp>
        <p:nvGrpSpPr>
          <p:cNvPr id="13332" name="Group 117"/>
          <p:cNvGrpSpPr>
            <a:grpSpLocks/>
          </p:cNvGrpSpPr>
          <p:nvPr/>
        </p:nvGrpSpPr>
        <p:grpSpPr bwMode="auto">
          <a:xfrm>
            <a:off x="6227763" y="5516563"/>
            <a:ext cx="647700" cy="649287"/>
            <a:chOff x="2219702" y="1557651"/>
            <a:chExt cx="840130" cy="791226"/>
          </a:xfrm>
        </p:grpSpPr>
        <p:sp>
          <p:nvSpPr>
            <p:cNvPr id="119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400" name="Rectangle 119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Avulsos</a:t>
              </a:r>
            </a:p>
          </p:txBody>
        </p:sp>
      </p:grpSp>
      <p:grpSp>
        <p:nvGrpSpPr>
          <p:cNvPr id="13333" name="Group 120"/>
          <p:cNvGrpSpPr>
            <a:grpSpLocks/>
          </p:cNvGrpSpPr>
          <p:nvPr/>
        </p:nvGrpSpPr>
        <p:grpSpPr bwMode="auto">
          <a:xfrm>
            <a:off x="7524750" y="5589588"/>
            <a:ext cx="647700" cy="647700"/>
            <a:chOff x="2219702" y="1557651"/>
            <a:chExt cx="840130" cy="791226"/>
          </a:xfrm>
        </p:grpSpPr>
        <p:sp>
          <p:nvSpPr>
            <p:cNvPr id="12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8" name="Rectangle 12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Pré-pagos	</a:t>
              </a:r>
            </a:p>
          </p:txBody>
        </p:sp>
      </p:grpSp>
      <p:grpSp>
        <p:nvGrpSpPr>
          <p:cNvPr id="13334" name="Group 123"/>
          <p:cNvGrpSpPr>
            <a:grpSpLocks/>
          </p:cNvGrpSpPr>
          <p:nvPr/>
        </p:nvGrpSpPr>
        <p:grpSpPr bwMode="auto">
          <a:xfrm>
            <a:off x="539750" y="5445125"/>
            <a:ext cx="647700" cy="647700"/>
            <a:chOff x="2219702" y="1557651"/>
            <a:chExt cx="840130" cy="791226"/>
          </a:xfrm>
        </p:grpSpPr>
        <p:sp>
          <p:nvSpPr>
            <p:cNvPr id="12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6" name="Rectangle 125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Terreno / local</a:t>
              </a:r>
            </a:p>
          </p:txBody>
        </p:sp>
      </p:grpSp>
      <p:grpSp>
        <p:nvGrpSpPr>
          <p:cNvPr id="13335" name="Group 126"/>
          <p:cNvGrpSpPr>
            <a:grpSpLocks/>
          </p:cNvGrpSpPr>
          <p:nvPr/>
        </p:nvGrpSpPr>
        <p:grpSpPr bwMode="auto">
          <a:xfrm>
            <a:off x="1763713" y="5516563"/>
            <a:ext cx="647700" cy="649287"/>
            <a:chOff x="2219702" y="1557651"/>
            <a:chExt cx="840130" cy="791226"/>
          </a:xfrm>
        </p:grpSpPr>
        <p:sp>
          <p:nvSpPr>
            <p:cNvPr id="12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4" name="Rectangle 128"/>
            <p:cNvSpPr>
              <a:spLocks noChangeArrowheads="1"/>
            </p:cNvSpPr>
            <p:nvPr/>
          </p:nvSpPr>
          <p:spPr bwMode="auto">
            <a:xfrm>
              <a:off x="2243232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Recursos Humanos</a:t>
              </a:r>
            </a:p>
          </p:txBody>
        </p:sp>
      </p:grpSp>
      <p:grpSp>
        <p:nvGrpSpPr>
          <p:cNvPr id="13336" name="Group 129"/>
          <p:cNvGrpSpPr>
            <a:grpSpLocks/>
          </p:cNvGrpSpPr>
          <p:nvPr/>
        </p:nvGrpSpPr>
        <p:grpSpPr bwMode="auto">
          <a:xfrm>
            <a:off x="2916238" y="5373688"/>
            <a:ext cx="647700" cy="647700"/>
            <a:chOff x="2219702" y="1557651"/>
            <a:chExt cx="840130" cy="791226"/>
          </a:xfrm>
        </p:grpSpPr>
        <p:sp>
          <p:nvSpPr>
            <p:cNvPr id="13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2" name="Rectangle 131"/>
            <p:cNvSpPr>
              <a:spLocks noChangeArrowheads="1"/>
            </p:cNvSpPr>
            <p:nvPr/>
          </p:nvSpPr>
          <p:spPr bwMode="auto">
            <a:xfrm>
              <a:off x="2281707" y="1823443"/>
              <a:ext cx="723335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Parceiros</a:t>
              </a:r>
            </a:p>
          </p:txBody>
        </p:sp>
      </p:grpSp>
      <p:grpSp>
        <p:nvGrpSpPr>
          <p:cNvPr id="13337" name="Group 132"/>
          <p:cNvGrpSpPr>
            <a:grpSpLocks/>
          </p:cNvGrpSpPr>
          <p:nvPr/>
        </p:nvGrpSpPr>
        <p:grpSpPr bwMode="auto">
          <a:xfrm>
            <a:off x="5508625" y="5732463"/>
            <a:ext cx="647700" cy="649287"/>
            <a:chOff x="2219702" y="1557651"/>
            <a:chExt cx="840130" cy="791226"/>
          </a:xfrm>
        </p:grpSpPr>
        <p:sp>
          <p:nvSpPr>
            <p:cNvPr id="13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90" name="Rectangle 134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Publicidade</a:t>
              </a:r>
            </a:p>
          </p:txBody>
        </p:sp>
      </p:grpSp>
      <p:grpSp>
        <p:nvGrpSpPr>
          <p:cNvPr id="13338" name="Group 135"/>
          <p:cNvGrpSpPr>
            <a:grpSpLocks/>
          </p:cNvGrpSpPr>
          <p:nvPr/>
        </p:nvGrpSpPr>
        <p:grpSpPr bwMode="auto">
          <a:xfrm>
            <a:off x="2843213" y="1196975"/>
            <a:ext cx="649287" cy="647700"/>
            <a:chOff x="2219702" y="1557651"/>
            <a:chExt cx="840222" cy="791226"/>
          </a:xfrm>
        </p:grpSpPr>
        <p:sp>
          <p:nvSpPr>
            <p:cNvPr id="137" name="Rectangle 19"/>
            <p:cNvSpPr/>
            <p:nvPr/>
          </p:nvSpPr>
          <p:spPr>
            <a:xfrm>
              <a:off x="2219702" y="1557651"/>
              <a:ext cx="840222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8" name="Rectangle 137"/>
            <p:cNvSpPr>
              <a:spLocks noChangeArrowheads="1"/>
            </p:cNvSpPr>
            <p:nvPr/>
          </p:nvSpPr>
          <p:spPr bwMode="auto">
            <a:xfrm>
              <a:off x="2243232" y="1730805"/>
              <a:ext cx="81669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Logística otimizada</a:t>
              </a:r>
            </a:p>
          </p:txBody>
        </p:sp>
      </p:grpSp>
      <p:grpSp>
        <p:nvGrpSpPr>
          <p:cNvPr id="13339" name="Group 141"/>
          <p:cNvGrpSpPr>
            <a:grpSpLocks/>
          </p:cNvGrpSpPr>
          <p:nvPr/>
        </p:nvGrpSpPr>
        <p:grpSpPr bwMode="auto">
          <a:xfrm>
            <a:off x="2051050" y="3284538"/>
            <a:ext cx="649288" cy="647700"/>
            <a:chOff x="2219702" y="1557651"/>
            <a:chExt cx="840130" cy="791226"/>
          </a:xfrm>
        </p:grpSpPr>
        <p:sp>
          <p:nvSpPr>
            <p:cNvPr id="143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6" name="Rectangle 143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Segurança</a:t>
              </a:r>
            </a:p>
          </p:txBody>
        </p:sp>
      </p:grpSp>
      <p:grpSp>
        <p:nvGrpSpPr>
          <p:cNvPr id="13340" name="Group 144"/>
          <p:cNvGrpSpPr>
            <a:grpSpLocks/>
          </p:cNvGrpSpPr>
          <p:nvPr/>
        </p:nvGrpSpPr>
        <p:grpSpPr bwMode="auto">
          <a:xfrm>
            <a:off x="2771775" y="3141663"/>
            <a:ext cx="647700" cy="647700"/>
            <a:chOff x="2219702" y="1557651"/>
            <a:chExt cx="840130" cy="791226"/>
          </a:xfrm>
        </p:grpSpPr>
        <p:sp>
          <p:nvSpPr>
            <p:cNvPr id="146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4" name="Rectangle 146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Manobrista treinados</a:t>
              </a:r>
            </a:p>
          </p:txBody>
        </p:sp>
      </p:grpSp>
      <p:sp>
        <p:nvSpPr>
          <p:cNvPr id="13341" name="Rectangle 149"/>
          <p:cNvSpPr>
            <a:spLocks noChangeArrowheads="1"/>
          </p:cNvSpPr>
          <p:nvPr/>
        </p:nvSpPr>
        <p:spPr bwMode="auto">
          <a:xfrm>
            <a:off x="2357438" y="4143375"/>
            <a:ext cx="601662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900" b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42" name="Group 150"/>
          <p:cNvGrpSpPr>
            <a:grpSpLocks/>
          </p:cNvGrpSpPr>
          <p:nvPr/>
        </p:nvGrpSpPr>
        <p:grpSpPr bwMode="auto">
          <a:xfrm>
            <a:off x="2916238" y="4221163"/>
            <a:ext cx="647700" cy="647700"/>
            <a:chOff x="2219702" y="1557651"/>
            <a:chExt cx="840130" cy="791226"/>
          </a:xfrm>
        </p:grpSpPr>
        <p:sp>
          <p:nvSpPr>
            <p:cNvPr id="152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2" name="Rectangle 152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Prédio / local</a:t>
              </a:r>
            </a:p>
          </p:txBody>
        </p:sp>
      </p:grpSp>
      <p:grpSp>
        <p:nvGrpSpPr>
          <p:cNvPr id="13343" name="Group 153"/>
          <p:cNvGrpSpPr>
            <a:grpSpLocks/>
          </p:cNvGrpSpPr>
          <p:nvPr/>
        </p:nvGrpSpPr>
        <p:grpSpPr bwMode="auto">
          <a:xfrm>
            <a:off x="971550" y="2133600"/>
            <a:ext cx="647700" cy="647700"/>
            <a:chOff x="2219702" y="1557651"/>
            <a:chExt cx="840130" cy="791226"/>
          </a:xfrm>
        </p:grpSpPr>
        <p:sp>
          <p:nvSpPr>
            <p:cNvPr id="155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80" name="Rectangle 155"/>
            <p:cNvSpPr>
              <a:spLocks noChangeArrowheads="1"/>
            </p:cNvSpPr>
            <p:nvPr/>
          </p:nvSpPr>
          <p:spPr bwMode="auto">
            <a:xfrm>
              <a:off x="224323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Sem-parar</a:t>
              </a:r>
            </a:p>
          </p:txBody>
        </p:sp>
      </p:grpSp>
      <p:grpSp>
        <p:nvGrpSpPr>
          <p:cNvPr id="13344" name="Group 156"/>
          <p:cNvGrpSpPr>
            <a:grpSpLocks/>
          </p:cNvGrpSpPr>
          <p:nvPr/>
        </p:nvGrpSpPr>
        <p:grpSpPr bwMode="auto">
          <a:xfrm>
            <a:off x="395288" y="1412875"/>
            <a:ext cx="647700" cy="647700"/>
            <a:chOff x="2219702" y="1557651"/>
            <a:chExt cx="840130" cy="791226"/>
          </a:xfrm>
        </p:grpSpPr>
        <p:sp>
          <p:nvSpPr>
            <p:cNvPr id="15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8" name="Rectangle 158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Vendor Machine</a:t>
              </a:r>
            </a:p>
          </p:txBody>
        </p:sp>
      </p:grpSp>
      <p:grpSp>
        <p:nvGrpSpPr>
          <p:cNvPr id="13345" name="Group 159"/>
          <p:cNvGrpSpPr>
            <a:grpSpLocks/>
          </p:cNvGrpSpPr>
          <p:nvPr/>
        </p:nvGrpSpPr>
        <p:grpSpPr bwMode="auto">
          <a:xfrm>
            <a:off x="250825" y="2997200"/>
            <a:ext cx="649288" cy="647700"/>
            <a:chOff x="2219702" y="1557651"/>
            <a:chExt cx="840130" cy="791226"/>
          </a:xfrm>
        </p:grpSpPr>
        <p:sp>
          <p:nvSpPr>
            <p:cNvPr id="16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6" name="Rectangle 161"/>
            <p:cNvSpPr>
              <a:spLocks noChangeArrowheads="1"/>
            </p:cNvSpPr>
            <p:nvPr/>
          </p:nvSpPr>
          <p:spPr bwMode="auto">
            <a:xfrm>
              <a:off x="2219702" y="1730130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ERP integrado</a:t>
              </a:r>
            </a:p>
          </p:txBody>
        </p:sp>
      </p:grpSp>
      <p:sp>
        <p:nvSpPr>
          <p:cNvPr id="163" name="Rectangle 162"/>
          <p:cNvSpPr/>
          <p:nvPr/>
        </p:nvSpPr>
        <p:spPr>
          <a:xfrm>
            <a:off x="107950" y="115888"/>
            <a:ext cx="8928100" cy="49688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dirty="0"/>
              <a:t>ESTACIONAMENTO VERTICAL CONVENCIONAL</a:t>
            </a:r>
          </a:p>
        </p:txBody>
      </p:sp>
      <p:grpSp>
        <p:nvGrpSpPr>
          <p:cNvPr id="13347" name="Group 141"/>
          <p:cNvGrpSpPr>
            <a:grpSpLocks/>
          </p:cNvGrpSpPr>
          <p:nvPr/>
        </p:nvGrpSpPr>
        <p:grpSpPr bwMode="auto">
          <a:xfrm>
            <a:off x="2051050" y="4221163"/>
            <a:ext cx="649288" cy="647700"/>
            <a:chOff x="2499771" y="1557651"/>
            <a:chExt cx="840228" cy="791226"/>
          </a:xfrm>
        </p:grpSpPr>
        <p:sp>
          <p:nvSpPr>
            <p:cNvPr id="168" name="Rectangle 19"/>
            <p:cNvSpPr/>
            <p:nvPr/>
          </p:nvSpPr>
          <p:spPr>
            <a:xfrm>
              <a:off x="2499771" y="1557651"/>
              <a:ext cx="840228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4" name="Rectangle 143"/>
            <p:cNvSpPr>
              <a:spLocks noChangeArrowheads="1"/>
            </p:cNvSpPr>
            <p:nvPr/>
          </p:nvSpPr>
          <p:spPr bwMode="auto">
            <a:xfrm>
              <a:off x="2499771" y="1730805"/>
              <a:ext cx="780101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Caixa automático</a:t>
              </a:r>
            </a:p>
          </p:txBody>
        </p:sp>
      </p:grpSp>
      <p:grpSp>
        <p:nvGrpSpPr>
          <p:cNvPr id="13348" name="Group 96"/>
          <p:cNvGrpSpPr>
            <a:grpSpLocks/>
          </p:cNvGrpSpPr>
          <p:nvPr/>
        </p:nvGrpSpPr>
        <p:grpSpPr bwMode="auto">
          <a:xfrm>
            <a:off x="6443663" y="3141663"/>
            <a:ext cx="649287" cy="647700"/>
            <a:chOff x="2219702" y="1557651"/>
            <a:chExt cx="840130" cy="791226"/>
          </a:xfrm>
        </p:grpSpPr>
        <p:sp>
          <p:nvSpPr>
            <p:cNvPr id="171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2" name="Rectangle 98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Sites /  adwords</a:t>
              </a:r>
            </a:p>
          </p:txBody>
        </p:sp>
      </p:grpSp>
      <p:grpSp>
        <p:nvGrpSpPr>
          <p:cNvPr id="13349" name="Group 96"/>
          <p:cNvGrpSpPr>
            <a:grpSpLocks/>
          </p:cNvGrpSpPr>
          <p:nvPr/>
        </p:nvGrpSpPr>
        <p:grpSpPr bwMode="auto">
          <a:xfrm>
            <a:off x="5580063" y="3860800"/>
            <a:ext cx="647700" cy="647700"/>
            <a:chOff x="2219702" y="1557651"/>
            <a:chExt cx="840130" cy="791226"/>
          </a:xfrm>
        </p:grpSpPr>
        <p:sp>
          <p:nvSpPr>
            <p:cNvPr id="174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70" name="Rectangle 98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Shuttle  até principais destinos</a:t>
              </a:r>
            </a:p>
          </p:txBody>
        </p:sp>
      </p:grpSp>
      <p:sp>
        <p:nvSpPr>
          <p:cNvPr id="176" name="Rectangle 19"/>
          <p:cNvSpPr/>
          <p:nvPr/>
        </p:nvSpPr>
        <p:spPr>
          <a:xfrm>
            <a:off x="2484438" y="5949950"/>
            <a:ext cx="647700" cy="64770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>
              <a:defRPr/>
            </a:pPr>
            <a:endParaRPr lang="pt-B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51" name="Rectangle 131"/>
          <p:cNvSpPr>
            <a:spLocks noChangeArrowheads="1"/>
          </p:cNvSpPr>
          <p:nvPr/>
        </p:nvSpPr>
        <p:spPr bwMode="auto">
          <a:xfrm>
            <a:off x="2484438" y="6091238"/>
            <a:ext cx="62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900" b="0">
                <a:solidFill>
                  <a:srgbClr val="000000"/>
                </a:solidFill>
                <a:latin typeface="Times New Roman" panose="02020603050405020304" pitchFamily="18" charset="0"/>
              </a:rPr>
              <a:t>Sistemas; caixa e ERP</a:t>
            </a:r>
          </a:p>
        </p:txBody>
      </p:sp>
      <p:grpSp>
        <p:nvGrpSpPr>
          <p:cNvPr id="13352" name="Group 126"/>
          <p:cNvGrpSpPr>
            <a:grpSpLocks/>
          </p:cNvGrpSpPr>
          <p:nvPr/>
        </p:nvGrpSpPr>
        <p:grpSpPr bwMode="auto">
          <a:xfrm>
            <a:off x="1187450" y="5805488"/>
            <a:ext cx="647700" cy="647700"/>
            <a:chOff x="2219702" y="1557651"/>
            <a:chExt cx="840223" cy="791226"/>
          </a:xfrm>
        </p:grpSpPr>
        <p:sp>
          <p:nvSpPr>
            <p:cNvPr id="179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8" name="Rectangle 128"/>
            <p:cNvSpPr>
              <a:spLocks noChangeArrowheads="1"/>
            </p:cNvSpPr>
            <p:nvPr/>
          </p:nvSpPr>
          <p:spPr bwMode="auto">
            <a:xfrm>
              <a:off x="2279823" y="1815361"/>
              <a:ext cx="780102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Impostos</a:t>
              </a:r>
            </a:p>
          </p:txBody>
        </p:sp>
      </p:grpSp>
      <p:grpSp>
        <p:nvGrpSpPr>
          <p:cNvPr id="13353" name="Group 129"/>
          <p:cNvGrpSpPr>
            <a:grpSpLocks/>
          </p:cNvGrpSpPr>
          <p:nvPr/>
        </p:nvGrpSpPr>
        <p:grpSpPr bwMode="auto">
          <a:xfrm>
            <a:off x="3635375" y="5732463"/>
            <a:ext cx="649288" cy="649287"/>
            <a:chOff x="2219702" y="1381803"/>
            <a:chExt cx="840130" cy="791226"/>
          </a:xfrm>
        </p:grpSpPr>
        <p:sp>
          <p:nvSpPr>
            <p:cNvPr id="183" name="Rectangle 19"/>
            <p:cNvSpPr/>
            <p:nvPr/>
          </p:nvSpPr>
          <p:spPr>
            <a:xfrm>
              <a:off x="2219702" y="1381803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6" name="Rectangle 131"/>
            <p:cNvSpPr>
              <a:spLocks noChangeArrowheads="1"/>
            </p:cNvSpPr>
            <p:nvPr/>
          </p:nvSpPr>
          <p:spPr bwMode="auto">
            <a:xfrm>
              <a:off x="2281707" y="1645574"/>
              <a:ext cx="723335" cy="169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Seguradora</a:t>
              </a:r>
            </a:p>
          </p:txBody>
        </p:sp>
      </p:grpSp>
      <p:sp>
        <p:nvSpPr>
          <p:cNvPr id="185" name="Rectangle 19"/>
          <p:cNvSpPr/>
          <p:nvPr/>
        </p:nvSpPr>
        <p:spPr>
          <a:xfrm>
            <a:off x="5651500" y="2205038"/>
            <a:ext cx="649288" cy="64770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  <a:gd name="connsiteX0" fmla="*/ 30785 w 1319601"/>
              <a:gd name="connsiteY0" fmla="*/ 0 h 1258608"/>
              <a:gd name="connsiteX1" fmla="*/ 1312848 w 1319601"/>
              <a:gd name="connsiteY1" fmla="*/ 20567 h 1258608"/>
              <a:gd name="connsiteX2" fmla="*/ 1319601 w 1319601"/>
              <a:gd name="connsiteY2" fmla="*/ 1233129 h 1258608"/>
              <a:gd name="connsiteX3" fmla="*/ 0 w 1319601"/>
              <a:gd name="connsiteY3" fmla="*/ 1235984 h 1258608"/>
              <a:gd name="connsiteX4" fmla="*/ 30785 w 1319601"/>
              <a:gd name="connsiteY4" fmla="*/ 0 h 1258608"/>
              <a:gd name="connsiteX0" fmla="*/ 31250 w 1320066"/>
              <a:gd name="connsiteY0" fmla="*/ 0 h 1267432"/>
              <a:gd name="connsiteX1" fmla="*/ 1313313 w 1320066"/>
              <a:gd name="connsiteY1" fmla="*/ 20567 h 1267432"/>
              <a:gd name="connsiteX2" fmla="*/ 1320066 w 1320066"/>
              <a:gd name="connsiteY2" fmla="*/ 1233129 h 1267432"/>
              <a:gd name="connsiteX3" fmla="*/ 0 w 1320066"/>
              <a:gd name="connsiteY3" fmla="*/ 1260343 h 1267432"/>
              <a:gd name="connsiteX4" fmla="*/ 31250 w 1320066"/>
              <a:gd name="connsiteY4" fmla="*/ 0 h 1267432"/>
              <a:gd name="connsiteX0" fmla="*/ 31250 w 1320066"/>
              <a:gd name="connsiteY0" fmla="*/ 0 h 1268253"/>
              <a:gd name="connsiteX1" fmla="*/ 1313313 w 1320066"/>
              <a:gd name="connsiteY1" fmla="*/ 20567 h 1268253"/>
              <a:gd name="connsiteX2" fmla="*/ 1320066 w 1320066"/>
              <a:gd name="connsiteY2" fmla="*/ 1233129 h 1268253"/>
              <a:gd name="connsiteX3" fmla="*/ 0 w 1320066"/>
              <a:gd name="connsiteY3" fmla="*/ 1260343 h 1268253"/>
              <a:gd name="connsiteX4" fmla="*/ 31250 w 1320066"/>
              <a:gd name="connsiteY4" fmla="*/ 0 h 1268253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  <a:gd name="connsiteX0" fmla="*/ 31250 w 1320066"/>
              <a:gd name="connsiteY0" fmla="*/ 0 h 1263844"/>
              <a:gd name="connsiteX1" fmla="*/ 1313313 w 1320066"/>
              <a:gd name="connsiteY1" fmla="*/ 20567 h 1263844"/>
              <a:gd name="connsiteX2" fmla="*/ 1320066 w 1320066"/>
              <a:gd name="connsiteY2" fmla="*/ 1233129 h 1263844"/>
              <a:gd name="connsiteX3" fmla="*/ 0 w 1320066"/>
              <a:gd name="connsiteY3" fmla="*/ 1260343 h 1263844"/>
              <a:gd name="connsiteX4" fmla="*/ 31250 w 1320066"/>
              <a:gd name="connsiteY4" fmla="*/ 0 h 126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066" h="1263844">
                <a:moveTo>
                  <a:pt x="31250" y="0"/>
                </a:moveTo>
                <a:lnTo>
                  <a:pt x="1313313" y="20567"/>
                </a:lnTo>
                <a:cubicBezTo>
                  <a:pt x="1315242" y="429048"/>
                  <a:pt x="1291435" y="859628"/>
                  <a:pt x="1320066" y="1233129"/>
                </a:cubicBezTo>
                <a:cubicBezTo>
                  <a:pt x="665493" y="1279400"/>
                  <a:pt x="439867" y="1259391"/>
                  <a:pt x="0" y="1260343"/>
                </a:cubicBezTo>
                <a:lnTo>
                  <a:pt x="31250" y="0"/>
                </a:lnTo>
                <a:close/>
              </a:path>
            </a:pathLst>
          </a:cu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45720" rIns="45720" anchor="ctr"/>
          <a:lstStyle/>
          <a:p>
            <a:pPr algn="ctr">
              <a:defRPr/>
            </a:pPr>
            <a:endParaRPr lang="pt-B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55" name="Rectangle 86"/>
          <p:cNvSpPr>
            <a:spLocks noChangeArrowheads="1"/>
          </p:cNvSpPr>
          <p:nvPr/>
        </p:nvSpPr>
        <p:spPr bwMode="auto">
          <a:xfrm>
            <a:off x="5670550" y="2346325"/>
            <a:ext cx="601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900" b="0">
                <a:solidFill>
                  <a:srgbClr val="000000"/>
                </a:solidFill>
                <a:latin typeface="Times New Roman" panose="02020603050405020304" pitchFamily="18" charset="0"/>
              </a:rPr>
              <a:t>Você leva sua chave</a:t>
            </a:r>
          </a:p>
        </p:txBody>
      </p:sp>
      <p:grpSp>
        <p:nvGrpSpPr>
          <p:cNvPr id="13356" name="Group 81"/>
          <p:cNvGrpSpPr>
            <a:grpSpLocks/>
          </p:cNvGrpSpPr>
          <p:nvPr/>
        </p:nvGrpSpPr>
        <p:grpSpPr bwMode="auto">
          <a:xfrm>
            <a:off x="6516688" y="1628775"/>
            <a:ext cx="647700" cy="647700"/>
            <a:chOff x="2219702" y="1469639"/>
            <a:chExt cx="840130" cy="791226"/>
          </a:xfrm>
        </p:grpSpPr>
        <p:sp>
          <p:nvSpPr>
            <p:cNvPr id="83" name="Rectangle 19"/>
            <p:cNvSpPr/>
            <p:nvPr/>
          </p:nvSpPr>
          <p:spPr>
            <a:xfrm>
              <a:off x="2219702" y="1469639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4" name="Rectangle 83"/>
            <p:cNvSpPr>
              <a:spLocks noChangeArrowheads="1"/>
            </p:cNvSpPr>
            <p:nvPr/>
          </p:nvSpPr>
          <p:spPr bwMode="auto">
            <a:xfrm>
              <a:off x="224323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Preço competitivo</a:t>
              </a:r>
            </a:p>
          </p:txBody>
        </p:sp>
      </p:grpSp>
      <p:grpSp>
        <p:nvGrpSpPr>
          <p:cNvPr id="13357" name="Group 120"/>
          <p:cNvGrpSpPr>
            <a:grpSpLocks/>
          </p:cNvGrpSpPr>
          <p:nvPr/>
        </p:nvGrpSpPr>
        <p:grpSpPr bwMode="auto">
          <a:xfrm>
            <a:off x="6875463" y="5876925"/>
            <a:ext cx="649287" cy="647700"/>
            <a:chOff x="2219702" y="1557651"/>
            <a:chExt cx="840130" cy="791226"/>
          </a:xfrm>
        </p:grpSpPr>
        <p:sp>
          <p:nvSpPr>
            <p:cNvPr id="188" name="Rectangle 19"/>
            <p:cNvSpPr/>
            <p:nvPr/>
          </p:nvSpPr>
          <p:spPr>
            <a:xfrm>
              <a:off x="2219702" y="1557651"/>
              <a:ext cx="840130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2" name="Rectangle 122"/>
            <p:cNvSpPr>
              <a:spLocks noChangeArrowheads="1"/>
            </p:cNvSpPr>
            <p:nvPr/>
          </p:nvSpPr>
          <p:spPr bwMode="auto">
            <a:xfrm>
              <a:off x="2243233" y="1646250"/>
              <a:ext cx="780102" cy="507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Vendor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machine	</a:t>
              </a:r>
            </a:p>
          </p:txBody>
        </p:sp>
      </p:grpSp>
      <p:grpSp>
        <p:nvGrpSpPr>
          <p:cNvPr id="13358" name="Group 120"/>
          <p:cNvGrpSpPr>
            <a:grpSpLocks/>
          </p:cNvGrpSpPr>
          <p:nvPr/>
        </p:nvGrpSpPr>
        <p:grpSpPr bwMode="auto">
          <a:xfrm>
            <a:off x="8316913" y="5373688"/>
            <a:ext cx="647700" cy="647700"/>
            <a:chOff x="2219702" y="1557651"/>
            <a:chExt cx="840223" cy="791226"/>
          </a:xfrm>
        </p:grpSpPr>
        <p:sp>
          <p:nvSpPr>
            <p:cNvPr id="191" name="Rectangle 19"/>
            <p:cNvSpPr/>
            <p:nvPr/>
          </p:nvSpPr>
          <p:spPr>
            <a:xfrm>
              <a:off x="2219702" y="1557651"/>
              <a:ext cx="840223" cy="791226"/>
            </a:xfrm>
            <a:custGeom>
              <a:avLst/>
              <a:gdLst>
                <a:gd name="connsiteX0" fmla="*/ 0 w 1339596"/>
                <a:gd name="connsiteY0" fmla="*/ 0 h 1219200"/>
                <a:gd name="connsiteX1" fmla="*/ 1339596 w 1339596"/>
                <a:gd name="connsiteY1" fmla="*/ 0 h 1219200"/>
                <a:gd name="connsiteX2" fmla="*/ 1339596 w 1339596"/>
                <a:gd name="connsiteY2" fmla="*/ 1219200 h 1219200"/>
                <a:gd name="connsiteX3" fmla="*/ 0 w 1339596"/>
                <a:gd name="connsiteY3" fmla="*/ 1219200 h 1219200"/>
                <a:gd name="connsiteX4" fmla="*/ 0 w 1339596"/>
                <a:gd name="connsiteY4" fmla="*/ 0 h 1219200"/>
                <a:gd name="connsiteX0" fmla="*/ 0 w 1339596"/>
                <a:gd name="connsiteY0" fmla="*/ 11733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0 w 1339596"/>
                <a:gd name="connsiteY4" fmla="*/ 11733 h 1230933"/>
                <a:gd name="connsiteX0" fmla="*/ 55747 w 1339596"/>
                <a:gd name="connsiteY0" fmla="*/ 12706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55747 w 1339596"/>
                <a:gd name="connsiteY4" fmla="*/ 12706 h 1230933"/>
                <a:gd name="connsiteX0" fmla="*/ 28195 w 1339596"/>
                <a:gd name="connsiteY0" fmla="*/ 12225 h 1230933"/>
                <a:gd name="connsiteX1" fmla="*/ 1306342 w 1339596"/>
                <a:gd name="connsiteY1" fmla="*/ 0 h 1230933"/>
                <a:gd name="connsiteX2" fmla="*/ 1339596 w 1339596"/>
                <a:gd name="connsiteY2" fmla="*/ 1230933 h 1230933"/>
                <a:gd name="connsiteX3" fmla="*/ 0 w 1339596"/>
                <a:gd name="connsiteY3" fmla="*/ 1230933 h 1230933"/>
                <a:gd name="connsiteX4" fmla="*/ 28195 w 1339596"/>
                <a:gd name="connsiteY4" fmla="*/ 12225 h 1230933"/>
                <a:gd name="connsiteX0" fmla="*/ 28195 w 1353846"/>
                <a:gd name="connsiteY0" fmla="*/ 6385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8195 w 1353846"/>
                <a:gd name="connsiteY4" fmla="*/ 6385 h 1225093"/>
                <a:gd name="connsiteX0" fmla="*/ 20681 w 1353846"/>
                <a:gd name="connsiteY0" fmla="*/ 6253 h 1225093"/>
                <a:gd name="connsiteX1" fmla="*/ 1353846 w 1353846"/>
                <a:gd name="connsiteY1" fmla="*/ 0 h 1225093"/>
                <a:gd name="connsiteX2" fmla="*/ 1339596 w 1353846"/>
                <a:gd name="connsiteY2" fmla="*/ 1225093 h 1225093"/>
                <a:gd name="connsiteX3" fmla="*/ 0 w 1353846"/>
                <a:gd name="connsiteY3" fmla="*/ 1225093 h 1225093"/>
                <a:gd name="connsiteX4" fmla="*/ 20681 w 1353846"/>
                <a:gd name="connsiteY4" fmla="*/ 6253 h 1225093"/>
                <a:gd name="connsiteX0" fmla="*/ 20681 w 1339596"/>
                <a:gd name="connsiteY0" fmla="*/ 6603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20681 w 1339596"/>
                <a:gd name="connsiteY4" fmla="*/ 6603 h 1225443"/>
                <a:gd name="connsiteX0" fmla="*/ 33205 w 1339596"/>
                <a:gd name="connsiteY0" fmla="*/ 682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33205 w 1339596"/>
                <a:gd name="connsiteY4" fmla="*/ 6822 h 1225443"/>
                <a:gd name="connsiteX0" fmla="*/ 13167 w 1339596"/>
                <a:gd name="connsiteY0" fmla="*/ 6472 h 1225443"/>
                <a:gd name="connsiteX1" fmla="*/ 1333808 w 1339596"/>
                <a:gd name="connsiteY1" fmla="*/ 0 h 1225443"/>
                <a:gd name="connsiteX2" fmla="*/ 1339596 w 1339596"/>
                <a:gd name="connsiteY2" fmla="*/ 1225443 h 1225443"/>
                <a:gd name="connsiteX3" fmla="*/ 0 w 1339596"/>
                <a:gd name="connsiteY3" fmla="*/ 1225443 h 1225443"/>
                <a:gd name="connsiteX4" fmla="*/ 13167 w 1339596"/>
                <a:gd name="connsiteY4" fmla="*/ 6472 h 1225443"/>
                <a:gd name="connsiteX0" fmla="*/ 13167 w 1333884"/>
                <a:gd name="connsiteY0" fmla="*/ 6472 h 1225443"/>
                <a:gd name="connsiteX1" fmla="*/ 1333808 w 1333884"/>
                <a:gd name="connsiteY1" fmla="*/ 0 h 1225443"/>
                <a:gd name="connsiteX2" fmla="*/ 1302330 w 1333884"/>
                <a:gd name="connsiteY2" fmla="*/ 1207253 h 1225443"/>
                <a:gd name="connsiteX3" fmla="*/ 0 w 1333884"/>
                <a:gd name="connsiteY3" fmla="*/ 1225443 h 1225443"/>
                <a:gd name="connsiteX4" fmla="*/ 13167 w 1333884"/>
                <a:gd name="connsiteY4" fmla="*/ 6472 h 1225443"/>
                <a:gd name="connsiteX0" fmla="*/ 13167 w 1334211"/>
                <a:gd name="connsiteY0" fmla="*/ 6472 h 1232826"/>
                <a:gd name="connsiteX1" fmla="*/ 1333808 w 1334211"/>
                <a:gd name="connsiteY1" fmla="*/ 0 h 1232826"/>
                <a:gd name="connsiteX2" fmla="*/ 1331950 w 1334211"/>
                <a:gd name="connsiteY2" fmla="*/ 1232826 h 1232826"/>
                <a:gd name="connsiteX3" fmla="*/ 0 w 1334211"/>
                <a:gd name="connsiteY3" fmla="*/ 1225443 h 1232826"/>
                <a:gd name="connsiteX4" fmla="*/ 13167 w 1334211"/>
                <a:gd name="connsiteY4" fmla="*/ 6472 h 1232826"/>
                <a:gd name="connsiteX0" fmla="*/ 13167 w 1333952"/>
                <a:gd name="connsiteY0" fmla="*/ 6472 h 1225443"/>
                <a:gd name="connsiteX1" fmla="*/ 1333808 w 1333952"/>
                <a:gd name="connsiteY1" fmla="*/ 0 h 1225443"/>
                <a:gd name="connsiteX2" fmla="*/ 1319601 w 1333952"/>
                <a:gd name="connsiteY2" fmla="*/ 1222588 h 1225443"/>
                <a:gd name="connsiteX3" fmla="*/ 0 w 1333952"/>
                <a:gd name="connsiteY3" fmla="*/ 1225443 h 1225443"/>
                <a:gd name="connsiteX4" fmla="*/ 13167 w 1333952"/>
                <a:gd name="connsiteY4" fmla="*/ 6472 h 1225443"/>
                <a:gd name="connsiteX0" fmla="*/ 30785 w 1333952"/>
                <a:gd name="connsiteY0" fmla="*/ 0 h 1235984"/>
                <a:gd name="connsiteX1" fmla="*/ 1333808 w 1333952"/>
                <a:gd name="connsiteY1" fmla="*/ 10541 h 1235984"/>
                <a:gd name="connsiteX2" fmla="*/ 1319601 w 1333952"/>
                <a:gd name="connsiteY2" fmla="*/ 1233129 h 1235984"/>
                <a:gd name="connsiteX3" fmla="*/ 0 w 1333952"/>
                <a:gd name="connsiteY3" fmla="*/ 1235984 h 1235984"/>
                <a:gd name="connsiteX4" fmla="*/ 30785 w 1333952"/>
                <a:gd name="connsiteY4" fmla="*/ 0 h 1235984"/>
                <a:gd name="connsiteX0" fmla="*/ 30785 w 1319601"/>
                <a:gd name="connsiteY0" fmla="*/ 0 h 1235984"/>
                <a:gd name="connsiteX1" fmla="*/ 1312848 w 1319601"/>
                <a:gd name="connsiteY1" fmla="*/ 20567 h 1235984"/>
                <a:gd name="connsiteX2" fmla="*/ 1319601 w 1319601"/>
                <a:gd name="connsiteY2" fmla="*/ 1233129 h 1235984"/>
                <a:gd name="connsiteX3" fmla="*/ 0 w 1319601"/>
                <a:gd name="connsiteY3" fmla="*/ 1235984 h 1235984"/>
                <a:gd name="connsiteX4" fmla="*/ 30785 w 1319601"/>
                <a:gd name="connsiteY4" fmla="*/ 0 h 1235984"/>
                <a:gd name="connsiteX0" fmla="*/ 30785 w 1319601"/>
                <a:gd name="connsiteY0" fmla="*/ 0 h 1258608"/>
                <a:gd name="connsiteX1" fmla="*/ 1312848 w 1319601"/>
                <a:gd name="connsiteY1" fmla="*/ 20567 h 1258608"/>
                <a:gd name="connsiteX2" fmla="*/ 1319601 w 1319601"/>
                <a:gd name="connsiteY2" fmla="*/ 1233129 h 1258608"/>
                <a:gd name="connsiteX3" fmla="*/ 0 w 1319601"/>
                <a:gd name="connsiteY3" fmla="*/ 1235984 h 1258608"/>
                <a:gd name="connsiteX4" fmla="*/ 30785 w 1319601"/>
                <a:gd name="connsiteY4" fmla="*/ 0 h 1258608"/>
                <a:gd name="connsiteX0" fmla="*/ 31250 w 1320066"/>
                <a:gd name="connsiteY0" fmla="*/ 0 h 1267432"/>
                <a:gd name="connsiteX1" fmla="*/ 1313313 w 1320066"/>
                <a:gd name="connsiteY1" fmla="*/ 20567 h 1267432"/>
                <a:gd name="connsiteX2" fmla="*/ 1320066 w 1320066"/>
                <a:gd name="connsiteY2" fmla="*/ 1233129 h 1267432"/>
                <a:gd name="connsiteX3" fmla="*/ 0 w 1320066"/>
                <a:gd name="connsiteY3" fmla="*/ 1260343 h 1267432"/>
                <a:gd name="connsiteX4" fmla="*/ 31250 w 1320066"/>
                <a:gd name="connsiteY4" fmla="*/ 0 h 1267432"/>
                <a:gd name="connsiteX0" fmla="*/ 31250 w 1320066"/>
                <a:gd name="connsiteY0" fmla="*/ 0 h 1268253"/>
                <a:gd name="connsiteX1" fmla="*/ 1313313 w 1320066"/>
                <a:gd name="connsiteY1" fmla="*/ 20567 h 1268253"/>
                <a:gd name="connsiteX2" fmla="*/ 1320066 w 1320066"/>
                <a:gd name="connsiteY2" fmla="*/ 1233129 h 1268253"/>
                <a:gd name="connsiteX3" fmla="*/ 0 w 1320066"/>
                <a:gd name="connsiteY3" fmla="*/ 1260343 h 1268253"/>
                <a:gd name="connsiteX4" fmla="*/ 31250 w 1320066"/>
                <a:gd name="connsiteY4" fmla="*/ 0 h 1268253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  <a:gd name="connsiteX0" fmla="*/ 31250 w 1320066"/>
                <a:gd name="connsiteY0" fmla="*/ 0 h 1263844"/>
                <a:gd name="connsiteX1" fmla="*/ 1313313 w 1320066"/>
                <a:gd name="connsiteY1" fmla="*/ 20567 h 1263844"/>
                <a:gd name="connsiteX2" fmla="*/ 1320066 w 1320066"/>
                <a:gd name="connsiteY2" fmla="*/ 1233129 h 1263844"/>
                <a:gd name="connsiteX3" fmla="*/ 0 w 1320066"/>
                <a:gd name="connsiteY3" fmla="*/ 1260343 h 1263844"/>
                <a:gd name="connsiteX4" fmla="*/ 31250 w 1320066"/>
                <a:gd name="connsiteY4" fmla="*/ 0 h 126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0066" h="1263844">
                  <a:moveTo>
                    <a:pt x="31250" y="0"/>
                  </a:moveTo>
                  <a:lnTo>
                    <a:pt x="1313313" y="20567"/>
                  </a:lnTo>
                  <a:cubicBezTo>
                    <a:pt x="1315242" y="429048"/>
                    <a:pt x="1291435" y="859628"/>
                    <a:pt x="1320066" y="1233129"/>
                  </a:cubicBezTo>
                  <a:cubicBezTo>
                    <a:pt x="665493" y="1279400"/>
                    <a:pt x="439867" y="1259391"/>
                    <a:pt x="0" y="1260343"/>
                  </a:cubicBezTo>
                  <a:lnTo>
                    <a:pt x="31250" y="0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45720" rIns="45720" anchor="ctr"/>
            <a:lstStyle/>
            <a:p>
              <a:pPr algn="ctr">
                <a:defRPr/>
              </a:pPr>
              <a:endParaRPr lang="pt-BR" sz="12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360" name="Rectangle 122"/>
            <p:cNvSpPr>
              <a:spLocks noChangeArrowheads="1"/>
            </p:cNvSpPr>
            <p:nvPr/>
          </p:nvSpPr>
          <p:spPr bwMode="auto">
            <a:xfrm>
              <a:off x="2279823" y="1730805"/>
              <a:ext cx="780102" cy="338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900" b="0">
                  <a:solidFill>
                    <a:srgbClr val="000000"/>
                  </a:solidFill>
                  <a:latin typeface="Times New Roman" panose="02020603050405020304" pitchFamily="18" charset="0"/>
                </a:rPr>
                <a:t>Mensalistas	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9064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914400" y="629816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800" b="0" dirty="0">
                <a:solidFill>
                  <a:srgbClr val="002060"/>
                </a:solidFill>
                <a:latin typeface="Arial Rounded MT Bold"/>
              </a:rPr>
              <a:t>Sumário Executivo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2" t="44216" r="16086" b="24814"/>
          <a:stretch/>
        </p:blipFill>
        <p:spPr bwMode="auto">
          <a:xfrm>
            <a:off x="251520" y="2060848"/>
            <a:ext cx="8652681" cy="22655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3929243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Investimento para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start-ups</a:t>
            </a:r>
            <a:endParaRPr lang="pt-BR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1371600" y="981075"/>
          <a:ext cx="6248400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Documento" r:id="rId3" imgW="3773424" imgH="3221736" progId="Word.Document.8">
                  <p:embed/>
                </p:oleObj>
              </mc:Choice>
              <mc:Fallback>
                <p:oleObj name="Documento" r:id="rId3" imgW="3773424" imgH="32217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81075"/>
                        <a:ext cx="6248400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6361992"/>
              </p:ext>
            </p:extLst>
          </p:nvPr>
        </p:nvGraphicFramePr>
        <p:xfrm>
          <a:off x="4143375" y="6307138"/>
          <a:ext cx="5613400" cy="14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Document" r:id="rId5" imgW="5610642" imgH="146393" progId="Word.Document.8">
                  <p:embed/>
                </p:oleObj>
              </mc:Choice>
              <mc:Fallback>
                <p:oleObj name="Document" r:id="rId5" imgW="5610642" imgH="14639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5" y="6307138"/>
                        <a:ext cx="5613400" cy="146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51429878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tângulo de cantos arredondados 28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Fases do financiamento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052513"/>
            <a:ext cx="1768475" cy="2457450"/>
            <a:chOff x="960" y="816"/>
            <a:chExt cx="1114" cy="1548"/>
          </a:xfrm>
        </p:grpSpPr>
        <p:sp>
          <p:nvSpPr>
            <p:cNvPr id="90139" name="Rectangle 4"/>
            <p:cNvSpPr>
              <a:spLocks noChangeArrowheads="1"/>
            </p:cNvSpPr>
            <p:nvPr/>
          </p:nvSpPr>
          <p:spPr bwMode="auto">
            <a:xfrm>
              <a:off x="1008" y="816"/>
              <a:ext cx="960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>
                  <a:solidFill>
                    <a:schemeClr val="tx1"/>
                  </a:solidFill>
                  <a:latin typeface="Arial" panose="020B0604020202020204" pitchFamily="34" charset="0"/>
                </a:rPr>
                <a:t>Semente ou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>
                  <a:solidFill>
                    <a:schemeClr val="tx1"/>
                  </a:solidFill>
                  <a:latin typeface="Arial" panose="020B0604020202020204" pitchFamily="34" charset="0"/>
                </a:rPr>
                <a:t> Conceito</a:t>
              </a:r>
            </a:p>
          </p:txBody>
        </p:sp>
        <p:sp>
          <p:nvSpPr>
            <p:cNvPr id="90140" name="Text Box 5"/>
            <p:cNvSpPr txBox="1">
              <a:spLocks noChangeArrowheads="1"/>
            </p:cNvSpPr>
            <p:nvPr/>
          </p:nvSpPr>
          <p:spPr bwMode="auto">
            <a:xfrm>
              <a:off x="960" y="1536"/>
              <a:ext cx="1114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apenas a idéia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sem equipe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sem PN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economias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pessoais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200400" y="1052513"/>
            <a:ext cx="2160588" cy="2701925"/>
            <a:chOff x="2016" y="816"/>
            <a:chExt cx="1361" cy="1702"/>
          </a:xfrm>
        </p:grpSpPr>
        <p:grpSp>
          <p:nvGrpSpPr>
            <p:cNvPr id="90135" name="Group 7"/>
            <p:cNvGrpSpPr>
              <a:grpSpLocks/>
            </p:cNvGrpSpPr>
            <p:nvPr/>
          </p:nvGrpSpPr>
          <p:grpSpPr bwMode="auto">
            <a:xfrm>
              <a:off x="2016" y="816"/>
              <a:ext cx="1344" cy="624"/>
              <a:chOff x="1968" y="2208"/>
              <a:chExt cx="1344" cy="624"/>
            </a:xfrm>
          </p:grpSpPr>
          <p:sp>
            <p:nvSpPr>
              <p:cNvPr id="90137" name="Rectangle 8"/>
              <p:cNvSpPr>
                <a:spLocks noChangeArrowheads="1"/>
              </p:cNvSpPr>
              <p:nvPr/>
            </p:nvSpPr>
            <p:spPr bwMode="auto">
              <a:xfrm>
                <a:off x="2352" y="2208"/>
                <a:ext cx="960" cy="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00808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Start-up</a:t>
                </a:r>
              </a:p>
            </p:txBody>
          </p:sp>
          <p:sp>
            <p:nvSpPr>
              <p:cNvPr id="90138" name="AutoShape 9"/>
              <p:cNvSpPr>
                <a:spLocks noChangeArrowheads="1"/>
              </p:cNvSpPr>
              <p:nvPr/>
            </p:nvSpPr>
            <p:spPr bwMode="auto">
              <a:xfrm>
                <a:off x="1968" y="2352"/>
                <a:ext cx="33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0136" name="Text Box 10"/>
            <p:cNvSpPr txBox="1">
              <a:spLocks noChangeArrowheads="1"/>
            </p:cNvSpPr>
            <p:nvPr/>
          </p:nvSpPr>
          <p:spPr bwMode="auto">
            <a:xfrm>
              <a:off x="2353" y="1536"/>
              <a:ext cx="1024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equipe inicial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primeiro PN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incubadoras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seed money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angels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VC (?)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5410200" y="1052513"/>
            <a:ext cx="2717800" cy="2212975"/>
            <a:chOff x="3408" y="816"/>
            <a:chExt cx="1712" cy="1394"/>
          </a:xfrm>
        </p:grpSpPr>
        <p:grpSp>
          <p:nvGrpSpPr>
            <p:cNvPr id="90131" name="Group 12"/>
            <p:cNvGrpSpPr>
              <a:grpSpLocks/>
            </p:cNvGrpSpPr>
            <p:nvPr/>
          </p:nvGrpSpPr>
          <p:grpSpPr bwMode="auto">
            <a:xfrm>
              <a:off x="3408" y="816"/>
              <a:ext cx="1344" cy="624"/>
              <a:chOff x="3360" y="2208"/>
              <a:chExt cx="1344" cy="624"/>
            </a:xfrm>
          </p:grpSpPr>
          <p:sp>
            <p:nvSpPr>
              <p:cNvPr id="90133" name="Rectangle 13"/>
              <p:cNvSpPr>
                <a:spLocks noChangeArrowheads="1"/>
              </p:cNvSpPr>
              <p:nvPr/>
            </p:nvSpPr>
            <p:spPr bwMode="auto">
              <a:xfrm>
                <a:off x="3744" y="2208"/>
                <a:ext cx="960" cy="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00808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Primeiro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Estágio</a:t>
                </a:r>
              </a:p>
            </p:txBody>
          </p:sp>
          <p:sp>
            <p:nvSpPr>
              <p:cNvPr id="90134" name="AutoShape 14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33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0132" name="Text Box 15"/>
            <p:cNvSpPr txBox="1">
              <a:spLocks noChangeArrowheads="1"/>
            </p:cNvSpPr>
            <p:nvPr/>
          </p:nvSpPr>
          <p:spPr bwMode="auto">
            <a:xfrm>
              <a:off x="3728" y="1536"/>
              <a:ext cx="1392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crescimento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VC (1a. rodada)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publicidade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equipe profissional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1524000" y="3871913"/>
            <a:ext cx="1938338" cy="2622550"/>
            <a:chOff x="960" y="2592"/>
            <a:chExt cx="1221" cy="1652"/>
          </a:xfrm>
        </p:grpSpPr>
        <p:sp>
          <p:nvSpPr>
            <p:cNvPr id="90129" name="Rectangle 17"/>
            <p:cNvSpPr>
              <a:spLocks noChangeArrowheads="1"/>
            </p:cNvSpPr>
            <p:nvPr/>
          </p:nvSpPr>
          <p:spPr bwMode="auto">
            <a:xfrm>
              <a:off x="1008" y="2592"/>
              <a:ext cx="960" cy="624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>
                  <a:solidFill>
                    <a:schemeClr val="tx1"/>
                  </a:solidFill>
                  <a:latin typeface="Arial" panose="020B0604020202020204" pitchFamily="34" charset="0"/>
                </a:rPr>
                <a:t>Segundo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>
                  <a:solidFill>
                    <a:schemeClr val="tx1"/>
                  </a:solidFill>
                  <a:latin typeface="Arial" panose="020B0604020202020204" pitchFamily="34" charset="0"/>
                </a:rPr>
                <a:t>Estágio</a:t>
              </a:r>
            </a:p>
          </p:txBody>
        </p:sp>
        <p:sp>
          <p:nvSpPr>
            <p:cNvPr id="90130" name="Text Box 18"/>
            <p:cNvSpPr txBox="1">
              <a:spLocks noChangeArrowheads="1"/>
            </p:cNvSpPr>
            <p:nvPr/>
          </p:nvSpPr>
          <p:spPr bwMode="auto">
            <a:xfrm>
              <a:off x="960" y="3262"/>
              <a:ext cx="1221" cy="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pressão do VC1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VC (2a. rodada)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saída do VC1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participação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 menor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aquisições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200400" y="3871913"/>
            <a:ext cx="2133600" cy="2381250"/>
            <a:chOff x="2016" y="2592"/>
            <a:chExt cx="1344" cy="1500"/>
          </a:xfrm>
        </p:grpSpPr>
        <p:grpSp>
          <p:nvGrpSpPr>
            <p:cNvPr id="90125" name="Group 20"/>
            <p:cNvGrpSpPr>
              <a:grpSpLocks/>
            </p:cNvGrpSpPr>
            <p:nvPr/>
          </p:nvGrpSpPr>
          <p:grpSpPr bwMode="auto">
            <a:xfrm>
              <a:off x="2016" y="2592"/>
              <a:ext cx="1344" cy="624"/>
              <a:chOff x="1968" y="3216"/>
              <a:chExt cx="1344" cy="624"/>
            </a:xfrm>
          </p:grpSpPr>
          <p:sp>
            <p:nvSpPr>
              <p:cNvPr id="90127" name="Rectangle 21"/>
              <p:cNvSpPr>
                <a:spLocks noChangeArrowheads="1"/>
              </p:cNvSpPr>
              <p:nvPr/>
            </p:nvSpPr>
            <p:spPr bwMode="auto">
              <a:xfrm>
                <a:off x="2352" y="3216"/>
                <a:ext cx="960" cy="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00808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Terceiro</a:t>
                </a: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Estágio</a:t>
                </a:r>
              </a:p>
            </p:txBody>
          </p:sp>
          <p:sp>
            <p:nvSpPr>
              <p:cNvPr id="90128" name="AutoShape 22"/>
              <p:cNvSpPr>
                <a:spLocks noChangeArrowheads="1"/>
              </p:cNvSpPr>
              <p:nvPr/>
            </p:nvSpPr>
            <p:spPr bwMode="auto">
              <a:xfrm>
                <a:off x="1968" y="3360"/>
                <a:ext cx="33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0126" name="Text Box 23"/>
            <p:cNvSpPr txBox="1">
              <a:spLocks noChangeArrowheads="1"/>
            </p:cNvSpPr>
            <p:nvPr/>
          </p:nvSpPr>
          <p:spPr bwMode="auto">
            <a:xfrm>
              <a:off x="2320" y="3264"/>
              <a:ext cx="1028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preparar IPO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aquisições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saída do VC2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participação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ainda menor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410200" y="3871913"/>
            <a:ext cx="2673350" cy="2381250"/>
            <a:chOff x="3408" y="2592"/>
            <a:chExt cx="1684" cy="1500"/>
          </a:xfrm>
        </p:grpSpPr>
        <p:grpSp>
          <p:nvGrpSpPr>
            <p:cNvPr id="90121" name="Group 25"/>
            <p:cNvGrpSpPr>
              <a:grpSpLocks/>
            </p:cNvGrpSpPr>
            <p:nvPr/>
          </p:nvGrpSpPr>
          <p:grpSpPr bwMode="auto">
            <a:xfrm>
              <a:off x="3408" y="2592"/>
              <a:ext cx="1344" cy="624"/>
              <a:chOff x="3360" y="3216"/>
              <a:chExt cx="1344" cy="624"/>
            </a:xfrm>
          </p:grpSpPr>
          <p:sp>
            <p:nvSpPr>
              <p:cNvPr id="90123" name="Rectangle 26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960" cy="6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 b="1">
                    <a:solidFill>
                      <a:srgbClr val="008080"/>
                    </a:solidFill>
                    <a:latin typeface="Trebuchet MS" panose="020B0603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1600" b="1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400">
                    <a:solidFill>
                      <a:schemeClr val="tx1"/>
                    </a:solidFill>
                    <a:latin typeface="Trebuchet MS" panose="020B0603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pt-BR" altLang="pt-BR">
                    <a:solidFill>
                      <a:schemeClr val="tx1"/>
                    </a:solidFill>
                    <a:latin typeface="Arial" panose="020B0604020202020204" pitchFamily="34" charset="0"/>
                  </a:rPr>
                  <a:t>Colheita</a:t>
                </a:r>
              </a:p>
            </p:txBody>
          </p:sp>
          <p:sp>
            <p:nvSpPr>
              <p:cNvPr id="90124" name="AutoShape 27"/>
              <p:cNvSpPr>
                <a:spLocks noChangeArrowheads="1"/>
              </p:cNvSpPr>
              <p:nvPr/>
            </p:nvSpPr>
            <p:spPr bwMode="auto">
              <a:xfrm>
                <a:off x="3360" y="3360"/>
                <a:ext cx="336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90122" name="Text Box 28"/>
            <p:cNvSpPr txBox="1">
              <a:spLocks noChangeArrowheads="1"/>
            </p:cNvSpPr>
            <p:nvPr/>
          </p:nvSpPr>
          <p:spPr bwMode="auto">
            <a:xfrm>
              <a:off x="3724" y="3264"/>
              <a:ext cx="1368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 b="1">
                  <a:solidFill>
                    <a:srgbClr val="008080"/>
                  </a:solidFill>
                  <a:latin typeface="Trebuchet MS" panose="020B0603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1600" b="1">
                  <a:solidFill>
                    <a:schemeClr val="tx1"/>
                  </a:solidFill>
                  <a:latin typeface="Trebuchet MS" panose="020B0603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400">
                  <a:solidFill>
                    <a:schemeClr val="tx1"/>
                  </a:solidFill>
                  <a:latin typeface="Trebuchet MS" panose="020B0603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IPO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saída do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empreendedor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inicial</a:t>
              </a:r>
            </a:p>
            <a:p>
              <a:pPr>
                <a:spcBef>
                  <a:spcPct val="0"/>
                </a:spcBef>
              </a:pPr>
              <a:r>
                <a:rPr lang="pt-BR" altLang="pt-BR" sz="1600" b="0">
                  <a:solidFill>
                    <a:schemeClr val="tx1"/>
                  </a:solidFill>
                  <a:latin typeface="Verdana" panose="020B0604030504040204" pitchFamily="34" charset="0"/>
                </a:rPr>
                <a:t>em busca do lucro</a:t>
              </a:r>
              <a:endParaRPr lang="pt-BR" altLang="pt-BR" sz="2400" b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0" name="CaixaDeTexto 2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83944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Quem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são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os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</a:t>
            </a:r>
            <a:r>
              <a:rPr lang="en-US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investidores</a:t>
            </a:r>
            <a:r>
              <a:rPr lang="en-US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?</a:t>
            </a:r>
          </a:p>
        </p:txBody>
      </p:sp>
      <p:graphicFrame>
        <p:nvGraphicFramePr>
          <p:cNvPr id="507907" name="Group 3"/>
          <p:cNvGraphicFramePr>
            <a:graphicFrameLocks noGrp="1"/>
          </p:cNvGraphicFramePr>
          <p:nvPr>
            <p:ph idx="1"/>
          </p:nvPr>
        </p:nvGraphicFramePr>
        <p:xfrm>
          <a:off x="685800" y="1752600"/>
          <a:ext cx="7772400" cy="4114800"/>
        </p:xfrm>
        <a:graphic>
          <a:graphicData uri="http://schemas.openxmlformats.org/drawingml/2006/table">
            <a:tbl>
              <a:tblPr/>
              <a:tblGrid>
                <a:gridCol w="6532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9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FONTE: GEM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Membro próximo da família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43.7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Outros parentes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Amigo ou </a:t>
                      </a: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vizinho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29.2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Colega de trabalho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Estranho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8080"/>
                          </a:solidFill>
                          <a:effectLst/>
                          <a:latin typeface="Trebuchet MS" pitchFamily="34" charset="0"/>
                        </a:rPr>
                        <a:t>9.3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24033304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tângulo de cantos arredondados 18"/>
          <p:cNvSpPr/>
          <p:nvPr/>
        </p:nvSpPr>
        <p:spPr>
          <a:xfrm>
            <a:off x="27721" y="0"/>
            <a:ext cx="9013372" cy="6813174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2162" name="Line 2"/>
          <p:cNvSpPr>
            <a:spLocks noChangeShapeType="1"/>
          </p:cNvSpPr>
          <p:nvPr/>
        </p:nvSpPr>
        <p:spPr bwMode="auto">
          <a:xfrm>
            <a:off x="4648200" y="4083050"/>
            <a:ext cx="1066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3" name="Line 3"/>
          <p:cNvSpPr>
            <a:spLocks noChangeShapeType="1"/>
          </p:cNvSpPr>
          <p:nvPr/>
        </p:nvSpPr>
        <p:spPr bwMode="auto">
          <a:xfrm>
            <a:off x="4648200" y="4083050"/>
            <a:ext cx="33528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 flipH="1">
            <a:off x="3505200" y="4083050"/>
            <a:ext cx="1143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 flipH="1">
            <a:off x="1219200" y="4083050"/>
            <a:ext cx="3429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 flipV="1">
            <a:off x="4648200" y="1263650"/>
            <a:ext cx="29718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 flipV="1">
            <a:off x="4648200" y="1263650"/>
            <a:ext cx="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 flipH="1" flipV="1">
            <a:off x="1524000" y="1263650"/>
            <a:ext cx="3124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2169" name="Rectangle 9"/>
          <p:cNvSpPr>
            <a:spLocks noChangeArrowheads="1"/>
          </p:cNvSpPr>
          <p:nvPr/>
        </p:nvSpPr>
        <p:spPr bwMode="auto">
          <a:xfrm>
            <a:off x="3352800" y="3244850"/>
            <a:ext cx="2514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3600" b="0">
                <a:solidFill>
                  <a:schemeClr val="tx1"/>
                </a:solidFill>
                <a:latin typeface="Impact" panose="020B0806030902050204" pitchFamily="34" charset="0"/>
              </a:rPr>
              <a:t>Angels</a:t>
            </a:r>
          </a:p>
        </p:txBody>
      </p:sp>
      <p:sp>
        <p:nvSpPr>
          <p:cNvPr id="92170" name="Oval 10"/>
          <p:cNvSpPr>
            <a:spLocks noChangeArrowheads="1"/>
          </p:cNvSpPr>
          <p:nvPr/>
        </p:nvSpPr>
        <p:spPr bwMode="auto">
          <a:xfrm>
            <a:off x="3429000" y="2406650"/>
            <a:ext cx="2362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i="1">
                <a:solidFill>
                  <a:srgbClr val="009900"/>
                </a:solidFill>
                <a:latin typeface="Times New Roman" panose="02020603050405020304" pitchFamily="18" charset="0"/>
              </a:rPr>
              <a:t>Vantagens</a:t>
            </a:r>
          </a:p>
        </p:txBody>
      </p:sp>
      <p:sp>
        <p:nvSpPr>
          <p:cNvPr id="92171" name="Oval 11"/>
          <p:cNvSpPr>
            <a:spLocks noChangeArrowheads="1"/>
          </p:cNvSpPr>
          <p:nvPr/>
        </p:nvSpPr>
        <p:spPr bwMode="auto">
          <a:xfrm>
            <a:off x="3429000" y="4311650"/>
            <a:ext cx="23622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i="1">
                <a:solidFill>
                  <a:srgbClr val="FF0000"/>
                </a:solidFill>
                <a:latin typeface="Times New Roman" panose="02020603050405020304" pitchFamily="18" charset="0"/>
              </a:rPr>
              <a:t>Desvantagens</a:t>
            </a:r>
          </a:p>
        </p:txBody>
      </p:sp>
      <p:sp>
        <p:nvSpPr>
          <p:cNvPr id="92172" name="Rectangle 12"/>
          <p:cNvSpPr>
            <a:spLocks noChangeArrowheads="1"/>
          </p:cNvSpPr>
          <p:nvPr/>
        </p:nvSpPr>
        <p:spPr bwMode="auto">
          <a:xfrm>
            <a:off x="228600" y="5683250"/>
            <a:ext cx="1905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Pouco $$,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sem múltiplos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investimentos</a:t>
            </a:r>
          </a:p>
        </p:txBody>
      </p: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2514600" y="5683250"/>
            <a:ext cx="1905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Sempre quer ser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ouvido na firma</a:t>
            </a: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724400" y="5683250"/>
            <a:ext cx="1905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Pode transformar-se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em inimigo...</a:t>
            </a: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7010400" y="5683250"/>
            <a:ext cx="19050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Informalidade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Difícil de achar</a:t>
            </a:r>
          </a:p>
        </p:txBody>
      </p:sp>
      <p:sp>
        <p:nvSpPr>
          <p:cNvPr id="92176" name="Rectangle 16"/>
          <p:cNvSpPr>
            <a:spLocks noChangeArrowheads="1"/>
          </p:cNvSpPr>
          <p:nvPr/>
        </p:nvSpPr>
        <p:spPr bwMode="auto">
          <a:xfrm>
            <a:off x="228600" y="44450"/>
            <a:ext cx="2590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tIns="0" bIns="0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Características dos Angels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 i="1">
                <a:solidFill>
                  <a:schemeClr val="tx1"/>
                </a:solidFill>
                <a:latin typeface="Times New Roman" panose="02020603050405020304" pitchFamily="18" charset="0"/>
              </a:rPr>
              <a:t>Value-adding</a:t>
            </a:r>
            <a:endParaRPr lang="en-US" altLang="pt-BR" sz="1600" b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Dispersos geograficamente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Menos exigentes que VCs</a:t>
            </a:r>
          </a:p>
        </p:txBody>
      </p:sp>
      <p:sp>
        <p:nvSpPr>
          <p:cNvPr id="92177" name="Rectangle 17"/>
          <p:cNvSpPr>
            <a:spLocks noChangeArrowheads="1"/>
          </p:cNvSpPr>
          <p:nvPr/>
        </p:nvSpPr>
        <p:spPr bwMode="auto">
          <a:xfrm>
            <a:off x="3276600" y="44450"/>
            <a:ext cx="2590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Caract. do investimento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Procuram pequenos acordos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Preferem start-ups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Investem em vários setores</a:t>
            </a:r>
          </a:p>
        </p:txBody>
      </p:sp>
      <p:sp>
        <p:nvSpPr>
          <p:cNvPr id="92178" name="Rectangle 18"/>
          <p:cNvSpPr>
            <a:spLocks noChangeArrowheads="1"/>
          </p:cNvSpPr>
          <p:nvPr/>
        </p:nvSpPr>
        <p:spPr bwMode="auto">
          <a:xfrm>
            <a:off x="6324600" y="44450"/>
            <a:ext cx="2590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E ainda...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Network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Guarantia de empréstimos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 b="0">
                <a:solidFill>
                  <a:schemeClr val="tx1"/>
                </a:solidFill>
                <a:latin typeface="Times New Roman" panose="02020603050405020304" pitchFamily="18" charset="0"/>
              </a:rPr>
              <a:t>Taxas mais convidativas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89913836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O que os </a:t>
            </a:r>
            <a:r>
              <a:rPr lang="pt-BR" altLang="pt-BR" sz="3800" b="0" dirty="0" err="1">
                <a:solidFill>
                  <a:srgbClr val="002060"/>
                </a:solidFill>
                <a:latin typeface="Arial Rounded MT Bold"/>
              </a:rPr>
              <a:t>VC’s</a:t>
            </a: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 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querem</a:t>
            </a:r>
            <a:r>
              <a:rPr lang="pt-BR" altLang="pt-BR" sz="3800" b="0" dirty="0">
                <a:solidFill>
                  <a:srgbClr val="002060"/>
                </a:solidFill>
                <a:latin typeface="Arial Rounded MT Bold"/>
              </a:rPr>
              <a:t>?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84313"/>
            <a:ext cx="8534400" cy="4800600"/>
          </a:xfrm>
          <a:noFill/>
        </p:spPr>
        <p:txBody>
          <a:bodyPr/>
          <a:lstStyle/>
          <a:p>
            <a:r>
              <a:rPr lang="en-US" altLang="pt-BR" sz="1600" b="0" dirty="0" err="1"/>
              <a:t>Retorno</a:t>
            </a:r>
            <a:r>
              <a:rPr lang="en-US" altLang="pt-BR" sz="1600" b="0" dirty="0"/>
              <a:t> de </a:t>
            </a:r>
            <a:r>
              <a:rPr lang="en-US" altLang="pt-BR" sz="1600" b="0" dirty="0" err="1"/>
              <a:t>investimento</a:t>
            </a:r>
            <a:r>
              <a:rPr lang="en-US" altLang="pt-BR" sz="1600" b="0" dirty="0"/>
              <a:t> de:</a:t>
            </a:r>
          </a:p>
          <a:p>
            <a:pPr lvl="1">
              <a:buFontTx/>
              <a:buChar char="•"/>
            </a:pPr>
            <a:r>
              <a:rPr lang="en-US" altLang="pt-BR" sz="1600" b="0" dirty="0"/>
              <a:t>3 a 5 </a:t>
            </a:r>
            <a:r>
              <a:rPr lang="en-US" altLang="pt-BR" sz="1600" b="0" dirty="0" err="1"/>
              <a:t>vezes</a:t>
            </a:r>
            <a:r>
              <a:rPr lang="en-US" altLang="pt-BR" sz="1600" b="0" dirty="0"/>
              <a:t> (300%-500%)</a:t>
            </a:r>
          </a:p>
          <a:p>
            <a:pPr lvl="1">
              <a:buFontTx/>
              <a:buChar char="•"/>
            </a:pPr>
            <a:r>
              <a:rPr lang="en-US" altLang="pt-BR" sz="1600" b="0" dirty="0" err="1"/>
              <a:t>dentro</a:t>
            </a:r>
            <a:r>
              <a:rPr lang="en-US" altLang="pt-BR" sz="1600" b="0" dirty="0"/>
              <a:t> de 4 a 7 </a:t>
            </a:r>
            <a:r>
              <a:rPr lang="en-US" altLang="pt-BR" sz="1600" b="0" dirty="0" err="1"/>
              <a:t>anos</a:t>
            </a:r>
            <a:r>
              <a:rPr lang="en-US" altLang="pt-BR" sz="1600" b="0" dirty="0"/>
              <a:t> </a:t>
            </a:r>
          </a:p>
          <a:p>
            <a:endParaRPr lang="en-US" altLang="pt-BR" sz="1600" b="0" dirty="0"/>
          </a:p>
          <a:p>
            <a:endParaRPr lang="en-US" altLang="pt-BR" sz="1600" b="0" dirty="0"/>
          </a:p>
          <a:p>
            <a:r>
              <a:rPr lang="en-US" altLang="pt-BR" sz="1600" b="0" dirty="0"/>
              <a:t>E </a:t>
            </a:r>
            <a:r>
              <a:rPr lang="en-US" altLang="pt-BR" sz="1600" b="0" dirty="0" err="1"/>
              <a:t>ainda</a:t>
            </a:r>
            <a:r>
              <a:rPr lang="en-US" altLang="pt-BR" sz="1600" b="0" dirty="0"/>
              <a:t>: </a:t>
            </a:r>
          </a:p>
          <a:p>
            <a:pPr lvl="1">
              <a:buFontTx/>
              <a:buChar char="•"/>
            </a:pPr>
            <a:r>
              <a:rPr lang="en-US" altLang="pt-BR" sz="1600" b="0" dirty="0"/>
              <a:t>O post-money de </a:t>
            </a:r>
            <a:r>
              <a:rPr lang="en-US" altLang="pt-BR" sz="1600" b="0" dirty="0" err="1"/>
              <a:t>sua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empresa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deve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aumentar</a:t>
            </a:r>
            <a:r>
              <a:rPr lang="en-US" altLang="pt-BR" sz="1600" b="0" dirty="0"/>
              <a:t> de 3 a 5 </a:t>
            </a:r>
            <a:r>
              <a:rPr lang="en-US" altLang="pt-BR" sz="1600" b="0" dirty="0" err="1"/>
              <a:t>vezes</a:t>
            </a:r>
            <a:endParaRPr lang="en-US" altLang="pt-BR" sz="1600" b="0" dirty="0"/>
          </a:p>
          <a:p>
            <a:pPr lvl="1">
              <a:buFontTx/>
              <a:buChar char="•"/>
            </a:pPr>
            <a:r>
              <a:rPr lang="pt-BR" altLang="pt-BR" sz="1600" b="0" dirty="0"/>
              <a:t>Post-</a:t>
            </a:r>
            <a:r>
              <a:rPr lang="pt-BR" altLang="pt-BR" sz="1600" b="0" dirty="0" err="1"/>
              <a:t>money</a:t>
            </a:r>
            <a:r>
              <a:rPr lang="pt-BR" altLang="pt-BR" sz="1600" b="0" dirty="0"/>
              <a:t> = </a:t>
            </a:r>
            <a:r>
              <a:rPr lang="pt-BR" altLang="pt-BR" sz="1600" b="0" dirty="0" err="1"/>
              <a:t>pre-money</a:t>
            </a:r>
            <a:r>
              <a:rPr lang="pt-BR" altLang="pt-BR" sz="1600" b="0" dirty="0"/>
              <a:t> (</a:t>
            </a:r>
            <a:r>
              <a:rPr lang="pt-BR" altLang="pt-BR" sz="1600" b="0" dirty="0" err="1"/>
              <a:t>valuation</a:t>
            </a:r>
            <a:r>
              <a:rPr lang="pt-BR" altLang="pt-BR" sz="1600" b="0" dirty="0"/>
              <a:t> antes do VC) + aporte</a:t>
            </a:r>
            <a:endParaRPr lang="en-US" altLang="pt-BR" sz="1600" b="0" dirty="0"/>
          </a:p>
          <a:p>
            <a:endParaRPr lang="en-US" altLang="pt-BR" sz="1600" b="0" dirty="0"/>
          </a:p>
          <a:p>
            <a:endParaRPr lang="en-US" altLang="pt-BR" sz="1600" b="0" dirty="0"/>
          </a:p>
          <a:p>
            <a:r>
              <a:rPr lang="en-US" altLang="pt-BR" sz="1600" b="0" dirty="0"/>
              <a:t>O </a:t>
            </a:r>
            <a:r>
              <a:rPr lang="en-US" altLang="pt-BR" sz="1600" b="0" dirty="0" err="1"/>
              <a:t>investimento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médio</a:t>
            </a:r>
            <a:r>
              <a:rPr lang="en-US" altLang="pt-BR" sz="1600" b="0" dirty="0"/>
              <a:t> é de $5+</a:t>
            </a:r>
          </a:p>
          <a:p>
            <a:endParaRPr lang="en-US" altLang="pt-BR" sz="1600" b="0" dirty="0"/>
          </a:p>
          <a:p>
            <a:endParaRPr lang="en-US" altLang="pt-BR" sz="1600" b="0" dirty="0"/>
          </a:p>
          <a:p>
            <a:r>
              <a:rPr lang="en-US" altLang="pt-BR" sz="1600" b="0" dirty="0"/>
              <a:t>Round 1 financings: de 25% a 50% </a:t>
            </a:r>
          </a:p>
          <a:p>
            <a:pPr lvl="1">
              <a:buFontTx/>
              <a:buChar char="•"/>
            </a:pPr>
            <a:r>
              <a:rPr lang="en-US" altLang="pt-BR" sz="1600" b="0" dirty="0" err="1"/>
              <a:t>Permite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uma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diluição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adicional</a:t>
            </a:r>
            <a:r>
              <a:rPr lang="en-US" altLang="pt-BR" sz="1600" b="0" dirty="0"/>
              <a:t> </a:t>
            </a:r>
            <a:r>
              <a:rPr lang="en-US" altLang="pt-BR" sz="1600" b="0" dirty="0" err="1"/>
              <a:t>nos</a:t>
            </a:r>
            <a:r>
              <a:rPr lang="en-US" altLang="pt-BR" sz="1600" b="0" dirty="0"/>
              <a:t> rounds 2 &amp; 3</a:t>
            </a:r>
          </a:p>
          <a:p>
            <a:pPr lvl="1">
              <a:buFontTx/>
              <a:buChar char="•"/>
            </a:pPr>
            <a:endParaRPr lang="en-US" altLang="pt-BR" sz="1600" b="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203953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tângulo de cantos arredondados 25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Angels</a:t>
            </a:r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  x  </a:t>
            </a:r>
            <a:r>
              <a:rPr lang="pt-BR" altLang="pt-BR" sz="3800" b="0" dirty="0" err="1">
                <a:solidFill>
                  <a:srgbClr val="002060"/>
                </a:solidFill>
                <a:effectLst/>
                <a:latin typeface="Arial Rounded MT Bold"/>
              </a:rPr>
              <a:t>VCs</a:t>
            </a:r>
            <a:endParaRPr lang="pt-BR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94211" name="AutoShape 3"/>
          <p:cNvSpPr>
            <a:spLocks noChangeArrowheads="1"/>
          </p:cNvSpPr>
          <p:nvPr/>
        </p:nvSpPr>
        <p:spPr bwMode="auto">
          <a:xfrm rot="5325295" flipH="1">
            <a:off x="7048500" y="2628900"/>
            <a:ext cx="16002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57"/>
                  <a:pt x="5400" y="10915"/>
                  <a:pt x="5402" y="10973"/>
                </a:cubicBezTo>
                <a:lnTo>
                  <a:pt x="5" y="11147"/>
                </a:lnTo>
                <a:cubicBezTo>
                  <a:pt x="1" y="11031"/>
                  <a:pt x="0" y="1091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4212" name="AutoShape 4"/>
          <p:cNvSpPr>
            <a:spLocks noChangeArrowheads="1"/>
          </p:cNvSpPr>
          <p:nvPr/>
        </p:nvSpPr>
        <p:spPr bwMode="auto">
          <a:xfrm rot="5325295" flipH="1">
            <a:off x="7048500" y="4533900"/>
            <a:ext cx="16002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57"/>
                  <a:pt x="5400" y="10915"/>
                  <a:pt x="5402" y="10973"/>
                </a:cubicBezTo>
                <a:lnTo>
                  <a:pt x="5" y="11147"/>
                </a:lnTo>
                <a:cubicBezTo>
                  <a:pt x="1" y="11031"/>
                  <a:pt x="0" y="1091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4213" name="Line 5"/>
          <p:cNvSpPr>
            <a:spLocks noChangeShapeType="1"/>
          </p:cNvSpPr>
          <p:nvPr/>
        </p:nvSpPr>
        <p:spPr bwMode="auto">
          <a:xfrm>
            <a:off x="2362200" y="4419600"/>
            <a:ext cx="0" cy="8382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295400" y="3352800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chemeClr val="tx1"/>
                </a:solidFill>
                <a:latin typeface="Times New Roman" panose="02020603050405020304" pitchFamily="18" charset="0"/>
              </a:rPr>
              <a:t>Angels</a:t>
            </a: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1295400" y="5257800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rPr>
              <a:t>Empreendedor</a:t>
            </a:r>
          </a:p>
        </p:txBody>
      </p:sp>
      <p:sp>
        <p:nvSpPr>
          <p:cNvPr id="94216" name="Rectangle 8"/>
          <p:cNvSpPr>
            <a:spLocks noChangeArrowheads="1"/>
          </p:cNvSpPr>
          <p:nvPr/>
        </p:nvSpPr>
        <p:spPr bwMode="auto">
          <a:xfrm>
            <a:off x="5410200" y="5257800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b="0">
                <a:solidFill>
                  <a:schemeClr val="tx1"/>
                </a:solidFill>
                <a:latin typeface="Times New Roman" panose="02020603050405020304" pitchFamily="18" charset="0"/>
              </a:rPr>
              <a:t>Empreendedor</a:t>
            </a:r>
          </a:p>
        </p:txBody>
      </p:sp>
      <p:sp>
        <p:nvSpPr>
          <p:cNvPr id="94217" name="Rectangle 9"/>
          <p:cNvSpPr>
            <a:spLocks noChangeArrowheads="1"/>
          </p:cNvSpPr>
          <p:nvPr/>
        </p:nvSpPr>
        <p:spPr bwMode="auto">
          <a:xfrm>
            <a:off x="5410200" y="3352800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chemeClr val="tx1"/>
                </a:solidFill>
                <a:latin typeface="Times New Roman" panose="02020603050405020304" pitchFamily="18" charset="0"/>
              </a:rPr>
              <a:t>Venture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>
                <a:solidFill>
                  <a:schemeClr val="tx1"/>
                </a:solidFill>
                <a:latin typeface="Times New Roman" panose="02020603050405020304" pitchFamily="18" charset="0"/>
              </a:rPr>
              <a:t>Capitalists</a:t>
            </a:r>
          </a:p>
        </p:txBody>
      </p:sp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5410200" y="1524000"/>
            <a:ext cx="2209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Fund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2400" b="0" i="1">
                <a:solidFill>
                  <a:schemeClr val="tx1"/>
                </a:solidFill>
                <a:latin typeface="Times New Roman" panose="02020603050405020304" pitchFamily="18" charset="0"/>
              </a:rPr>
              <a:t>Providers</a:t>
            </a:r>
            <a:endParaRPr lang="en-US" altLang="pt-BR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19" name="Text Box 11"/>
          <p:cNvSpPr txBox="1">
            <a:spLocks noChangeArrowheads="1"/>
          </p:cNvSpPr>
          <p:nvPr/>
        </p:nvSpPr>
        <p:spPr bwMode="auto">
          <a:xfrm>
            <a:off x="1981200" y="4648200"/>
            <a:ext cx="7826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$$</a:t>
            </a:r>
          </a:p>
        </p:txBody>
      </p:sp>
      <p:sp>
        <p:nvSpPr>
          <p:cNvPr id="94220" name="Line 12"/>
          <p:cNvSpPr>
            <a:spLocks noChangeShapeType="1"/>
          </p:cNvSpPr>
          <p:nvPr/>
        </p:nvSpPr>
        <p:spPr bwMode="auto">
          <a:xfrm>
            <a:off x="6553200" y="2590800"/>
            <a:ext cx="0" cy="7620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21" name="Text Box 13"/>
          <p:cNvSpPr txBox="1">
            <a:spLocks noChangeArrowheads="1"/>
          </p:cNvSpPr>
          <p:nvPr/>
        </p:nvSpPr>
        <p:spPr bwMode="auto">
          <a:xfrm>
            <a:off x="6172200" y="2819400"/>
            <a:ext cx="7826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$$</a:t>
            </a:r>
          </a:p>
        </p:txBody>
      </p:sp>
      <p:sp>
        <p:nvSpPr>
          <p:cNvPr id="94222" name="Text Box 14"/>
          <p:cNvSpPr txBox="1">
            <a:spLocks noChangeArrowheads="1"/>
          </p:cNvSpPr>
          <p:nvPr/>
        </p:nvSpPr>
        <p:spPr bwMode="auto">
          <a:xfrm rot="-7388">
            <a:off x="7569200" y="4648200"/>
            <a:ext cx="1327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Informação</a:t>
            </a: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7569200" y="2743200"/>
            <a:ext cx="1327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>
                <a:solidFill>
                  <a:schemeClr val="tx1"/>
                </a:solidFill>
                <a:latin typeface="Times New Roman" panose="02020603050405020304" pitchFamily="18" charset="0"/>
              </a:rPr>
              <a:t>Informação</a:t>
            </a:r>
          </a:p>
        </p:txBody>
      </p:sp>
      <p:sp>
        <p:nvSpPr>
          <p:cNvPr id="94224" name="AutoShape 16"/>
          <p:cNvSpPr>
            <a:spLocks noChangeArrowheads="1"/>
          </p:cNvSpPr>
          <p:nvPr/>
        </p:nvSpPr>
        <p:spPr bwMode="auto">
          <a:xfrm rot="-5325295">
            <a:off x="266700" y="4533900"/>
            <a:ext cx="1600200" cy="609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0822"/>
                  <a:pt x="5400" y="10844"/>
                  <a:pt x="5400" y="10867"/>
                </a:cubicBezTo>
                <a:lnTo>
                  <a:pt x="0" y="10934"/>
                </a:lnTo>
                <a:cubicBezTo>
                  <a:pt x="0" y="10889"/>
                  <a:pt x="0" y="10844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pt-BR"/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 rot="-7406">
            <a:off x="148112" y="4648200"/>
            <a:ext cx="1327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80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Informação</a:t>
            </a:r>
            <a:endParaRPr lang="en-US" altLang="pt-BR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226" name="Line 18"/>
          <p:cNvSpPr>
            <a:spLocks noChangeShapeType="1"/>
          </p:cNvSpPr>
          <p:nvPr/>
        </p:nvSpPr>
        <p:spPr bwMode="auto">
          <a:xfrm>
            <a:off x="6553200" y="4419600"/>
            <a:ext cx="0" cy="838200"/>
          </a:xfrm>
          <a:prstGeom prst="line">
            <a:avLst/>
          </a:prstGeom>
          <a:noFill/>
          <a:ln w="7620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6172200" y="4648200"/>
            <a:ext cx="782638" cy="244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$$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029200" y="4419600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(Principal)</a:t>
            </a: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105400" y="2590800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(Principal)</a:t>
            </a:r>
          </a:p>
        </p:txBody>
      </p:sp>
      <p:sp>
        <p:nvSpPr>
          <p:cNvPr id="94230" name="Text Box 22"/>
          <p:cNvSpPr txBox="1">
            <a:spLocks noChangeArrowheads="1"/>
          </p:cNvSpPr>
          <p:nvPr/>
        </p:nvSpPr>
        <p:spPr bwMode="auto">
          <a:xfrm>
            <a:off x="2590800" y="4419600"/>
            <a:ext cx="1123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(Principal)</a:t>
            </a:r>
          </a:p>
        </p:txBody>
      </p:sp>
      <p:sp>
        <p:nvSpPr>
          <p:cNvPr id="94231" name="Text Box 23"/>
          <p:cNvSpPr txBox="1">
            <a:spLocks noChangeArrowheads="1"/>
          </p:cNvSpPr>
          <p:nvPr/>
        </p:nvSpPr>
        <p:spPr bwMode="auto">
          <a:xfrm>
            <a:off x="5060950" y="29718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(Agente)</a:t>
            </a:r>
          </a:p>
        </p:txBody>
      </p:sp>
      <p:sp>
        <p:nvSpPr>
          <p:cNvPr id="94232" name="Text Box 24"/>
          <p:cNvSpPr txBox="1">
            <a:spLocks noChangeArrowheads="1"/>
          </p:cNvSpPr>
          <p:nvPr/>
        </p:nvSpPr>
        <p:spPr bwMode="auto">
          <a:xfrm>
            <a:off x="4984750" y="48768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(Agente)</a:t>
            </a:r>
          </a:p>
        </p:txBody>
      </p:sp>
      <p:sp>
        <p:nvSpPr>
          <p:cNvPr id="94233" name="Text Box 25"/>
          <p:cNvSpPr txBox="1">
            <a:spLocks noChangeArrowheads="1"/>
          </p:cNvSpPr>
          <p:nvPr/>
        </p:nvSpPr>
        <p:spPr bwMode="auto">
          <a:xfrm>
            <a:off x="2774950" y="4876800"/>
            <a:ext cx="930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pt-BR" sz="1600">
                <a:solidFill>
                  <a:schemeClr val="tx1"/>
                </a:solidFill>
                <a:latin typeface="Times New Roman" panose="02020603050405020304" pitchFamily="18" charset="0"/>
              </a:rPr>
              <a:t>(Agente)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38140923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tângulo de cantos arredondados 4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Desinvestimento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458200" cy="41148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</a:rPr>
              <a:t>O processo de crescimento da empresa que recebe aporte de capital pode levar de 2 a 10 anos.</a:t>
            </a:r>
          </a:p>
          <a:p>
            <a:pPr>
              <a:buFontTx/>
              <a:buNone/>
            </a:pPr>
            <a:endParaRPr lang="pt-BR" altLang="pt-BR" sz="1600" b="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</a:rPr>
              <a:t>Para os investidores existe um único objetivo: desinvestir através da venda, ao maior preço possível, da sua participação na empresa. </a:t>
            </a:r>
          </a:p>
          <a:p>
            <a:pPr>
              <a:buFontTx/>
              <a:buNone/>
            </a:pPr>
            <a:endParaRPr lang="pt-BR" altLang="pt-BR" sz="1600" b="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pt-BR" altLang="pt-BR" sz="1600" b="0" dirty="0">
                <a:solidFill>
                  <a:schemeClr val="tx1"/>
                </a:solidFill>
              </a:rPr>
              <a:t>O estágio de </a:t>
            </a:r>
            <a:r>
              <a:rPr lang="pt-BR" altLang="pt-BR" sz="1600" b="0" u="sng" dirty="0">
                <a:solidFill>
                  <a:schemeClr val="tx1"/>
                </a:solidFill>
              </a:rPr>
              <a:t>Desinvestimento</a:t>
            </a:r>
            <a:r>
              <a:rPr lang="pt-BR" altLang="pt-BR" sz="1600" b="0" dirty="0">
                <a:solidFill>
                  <a:schemeClr val="tx1"/>
                </a:solidFill>
              </a:rPr>
              <a:t> ou </a:t>
            </a:r>
            <a:r>
              <a:rPr lang="pt-BR" altLang="pt-BR" sz="1600" b="0" u="sng" dirty="0">
                <a:solidFill>
                  <a:schemeClr val="tx1"/>
                </a:solidFill>
              </a:rPr>
              <a:t>Saída</a:t>
            </a:r>
            <a:r>
              <a:rPr lang="pt-BR" altLang="pt-BR" sz="1600" b="0" dirty="0">
                <a:solidFill>
                  <a:schemeClr val="tx1"/>
                </a:solidFill>
              </a:rPr>
              <a:t> pode ocorrer como segue:</a:t>
            </a:r>
          </a:p>
          <a:p>
            <a:pPr lvl="1"/>
            <a:endParaRPr lang="pt-BR" altLang="pt-BR" sz="1600" dirty="0"/>
          </a:p>
          <a:p>
            <a:pPr lvl="1">
              <a:buFontTx/>
              <a:buNone/>
            </a:pPr>
            <a:r>
              <a:rPr lang="pt-BR" altLang="pt-BR" sz="1600" b="0" dirty="0"/>
              <a:t>a) através da venda da participação no mercado acionário através de Oferta Pública de Venda (IPO, </a:t>
            </a:r>
            <a:r>
              <a:rPr lang="pt-BR" altLang="pt-BR" sz="1600" b="0" dirty="0" err="1"/>
              <a:t>Initial</a:t>
            </a:r>
            <a:r>
              <a:rPr lang="pt-BR" altLang="pt-BR" sz="1600" b="0" dirty="0"/>
              <a:t> </a:t>
            </a:r>
            <a:r>
              <a:rPr lang="pt-BR" altLang="pt-BR" sz="1600" b="0" dirty="0" err="1"/>
              <a:t>Public</a:t>
            </a:r>
            <a:r>
              <a:rPr lang="pt-BR" altLang="pt-BR" sz="1600" b="0" dirty="0"/>
              <a:t> </a:t>
            </a:r>
            <a:r>
              <a:rPr lang="pt-BR" altLang="pt-BR" sz="1600" b="0" dirty="0" err="1"/>
              <a:t>Offering</a:t>
            </a:r>
            <a:r>
              <a:rPr lang="pt-BR" altLang="pt-BR" sz="1600" b="0" dirty="0"/>
              <a:t>);</a:t>
            </a:r>
          </a:p>
          <a:p>
            <a:pPr lvl="1">
              <a:buFontTx/>
              <a:buNone/>
            </a:pPr>
            <a:endParaRPr lang="pt-BR" altLang="pt-BR" sz="1600" b="0" dirty="0"/>
          </a:p>
          <a:p>
            <a:pPr lvl="1">
              <a:buFontTx/>
              <a:buNone/>
            </a:pPr>
            <a:r>
              <a:rPr lang="pt-BR" altLang="pt-BR" sz="1600" b="0" dirty="0"/>
              <a:t>b) por uma venda direta a outra empresa, normalmente, maior;</a:t>
            </a:r>
          </a:p>
          <a:p>
            <a:pPr lvl="1">
              <a:buFontTx/>
              <a:buNone/>
            </a:pPr>
            <a:endParaRPr lang="pt-BR" altLang="pt-BR" sz="1600" b="0" dirty="0"/>
          </a:p>
          <a:p>
            <a:pPr lvl="1">
              <a:buFontTx/>
              <a:buNone/>
            </a:pPr>
            <a:r>
              <a:rPr lang="pt-BR" altLang="pt-BR" sz="1600" b="0" dirty="0"/>
              <a:t>c) através da recompra por parte dos empreendedores/gestores da empresa;</a:t>
            </a:r>
          </a:p>
          <a:p>
            <a:pPr lvl="1">
              <a:buFontTx/>
              <a:buNone/>
            </a:pPr>
            <a:endParaRPr lang="pt-BR" altLang="pt-BR" sz="1600" b="0" dirty="0"/>
          </a:p>
          <a:p>
            <a:pPr lvl="1">
              <a:buFontTx/>
              <a:buNone/>
            </a:pPr>
            <a:r>
              <a:rPr lang="pt-BR" altLang="pt-BR" sz="1600" b="0" dirty="0"/>
              <a:t>d) pela liquidação da empresa.</a:t>
            </a: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843808" y="5877272"/>
            <a:ext cx="57070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500"/>
              </a:spcBef>
              <a:spcAft>
                <a:spcPts val="500"/>
              </a:spcAft>
              <a:buFontTx/>
              <a:buNone/>
            </a:pPr>
            <a:r>
              <a:rPr lang="pt-BR" altLang="pt-BR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Fonte: www.venturecapital.com.br. Adaptado do </a:t>
            </a:r>
            <a:r>
              <a:rPr lang="pt-BR" altLang="pt-BR" sz="1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do</a:t>
            </a:r>
            <a:r>
              <a:rPr lang="pt-BR" altLang="pt-BR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projeto "New Venture </a:t>
            </a:r>
            <a:r>
              <a:rPr lang="pt-BR" altLang="pt-BR" sz="10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Financing</a:t>
            </a:r>
            <a:r>
              <a:rPr lang="pt-BR" altLang="pt-BR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no Brasil” (PUC-Rio).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405512296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Fontes de recursos não reembolsáveis</a:t>
            </a:r>
            <a:endParaRPr lang="en-US" altLang="pt-BR" sz="3800" b="0" dirty="0">
              <a:solidFill>
                <a:srgbClr val="002060"/>
              </a:solidFill>
              <a:effectLst/>
              <a:latin typeface="Arial Rounded MT Bold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924"/>
            <a:ext cx="77724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1800" dirty="0"/>
              <a:t>RHAE – CNPQ (</a:t>
            </a:r>
            <a:r>
              <a:rPr lang="pt-BR" altLang="pt-BR" sz="1800" dirty="0">
                <a:solidFill>
                  <a:schemeClr val="tx1"/>
                </a:solidFill>
              </a:rPr>
              <a:t>www.cnpq.br</a:t>
            </a:r>
            <a:r>
              <a:rPr lang="pt-BR" altLang="pt-BR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Editais semestrais ou anuais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Recursos para pessoal (RH), treinamentos, trazer especialistas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Até R$300mil para utilizar em 24 meses (média)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Foco do negócio: </a:t>
            </a:r>
            <a:r>
              <a:rPr lang="pt-BR" altLang="pt-BR" sz="1400" dirty="0">
                <a:solidFill>
                  <a:srgbClr val="FF3300"/>
                </a:solidFill>
              </a:rPr>
              <a:t>INOVAÇÃO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Micro e pequena empresa já existente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t-BR" altLang="pt-BR" sz="1400" dirty="0"/>
          </a:p>
          <a:p>
            <a:pPr>
              <a:lnSpc>
                <a:spcPct val="90000"/>
              </a:lnSpc>
            </a:pPr>
            <a:r>
              <a:rPr lang="pt-BR" altLang="pt-BR" sz="1800" dirty="0" err="1"/>
              <a:t>FAP’s</a:t>
            </a:r>
            <a:r>
              <a:rPr lang="pt-BR" altLang="pt-BR" sz="1800" dirty="0"/>
              <a:t> (Fundações de Amparo à Pesquisa dos Estados)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Exemplo: FAPESP (projeto PIPE)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Recursos para estruturar a empresa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Fase 1: até R$200mil (9 meses)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Fase 2: até R$1mi (24 meses)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Fase 3: “ponte” com capitalistas de risco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Foco do negócio: </a:t>
            </a:r>
            <a:r>
              <a:rPr lang="pt-BR" altLang="pt-BR" sz="1400" dirty="0">
                <a:solidFill>
                  <a:srgbClr val="FF3300"/>
                </a:solidFill>
              </a:rPr>
              <a:t>INOVAÇÃO</a:t>
            </a:r>
          </a:p>
          <a:p>
            <a:pPr lvl="1">
              <a:lnSpc>
                <a:spcPct val="90000"/>
              </a:lnSpc>
            </a:pPr>
            <a:endParaRPr lang="pt-BR" altLang="pt-BR" sz="1400" dirty="0"/>
          </a:p>
          <a:p>
            <a:pPr>
              <a:lnSpc>
                <a:spcPct val="90000"/>
              </a:lnSpc>
            </a:pPr>
            <a:r>
              <a:rPr lang="pt-BR" altLang="pt-BR" sz="1800" dirty="0"/>
              <a:t>FINEP</a:t>
            </a:r>
          </a:p>
          <a:p>
            <a:pPr lvl="1">
              <a:lnSpc>
                <a:spcPct val="90000"/>
              </a:lnSpc>
            </a:pPr>
            <a:r>
              <a:rPr lang="pt-BR" altLang="pt-BR" sz="1400" dirty="0"/>
              <a:t>Aporte de capital em empresas inovadoras</a:t>
            </a:r>
          </a:p>
          <a:p>
            <a:pPr>
              <a:lnSpc>
                <a:spcPct val="90000"/>
              </a:lnSpc>
            </a:pPr>
            <a:endParaRPr lang="en-US" altLang="pt-BR" sz="1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61414241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Retângulo de cantos arredondados 3"/>
          <p:cNvSpPr/>
          <p:nvPr/>
        </p:nvSpPr>
        <p:spPr>
          <a:xfrm>
            <a:off x="27721" y="119766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altLang="pt-BR" sz="3800" b="0" dirty="0">
                <a:solidFill>
                  <a:srgbClr val="002060"/>
                </a:solidFill>
                <a:effectLst/>
                <a:latin typeface="Arial Rounded MT Bold"/>
              </a:rPr>
              <a:t>Dicas essenciais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457200" y="1447800"/>
            <a:ext cx="7086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000" b="1">
                <a:solidFill>
                  <a:srgbClr val="00808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2" algn="just"/>
            <a:r>
              <a:rPr lang="en-US" altLang="pt-BR" sz="1800"/>
              <a:t>revise o plano (consultores, professores, board)</a:t>
            </a:r>
          </a:p>
          <a:p>
            <a:pPr lvl="2" algn="just"/>
            <a:r>
              <a:rPr lang="en-US" altLang="pt-BR" sz="1800"/>
              <a:t>mostre o que você está oferecendo</a:t>
            </a:r>
          </a:p>
          <a:p>
            <a:pPr lvl="2" algn="just"/>
            <a:r>
              <a:rPr lang="en-US" altLang="pt-BR" sz="1800"/>
              <a:t>faça cenários</a:t>
            </a:r>
          </a:p>
          <a:p>
            <a:pPr lvl="2" algn="just"/>
            <a:r>
              <a:rPr lang="en-US" altLang="pt-BR" sz="1800"/>
              <a:t>faça uma apresentação ppt de 12 slides/15minutos</a:t>
            </a:r>
          </a:p>
          <a:p>
            <a:pPr lvl="2" algn="just"/>
            <a:r>
              <a:rPr lang="en-US" altLang="pt-BR" sz="1800"/>
              <a:t>seja objetivo</a:t>
            </a:r>
          </a:p>
          <a:p>
            <a:pPr lvl="2" algn="just"/>
            <a:r>
              <a:rPr lang="en-US" altLang="pt-BR" sz="1800"/>
              <a:t>use gráficos e tabelas</a:t>
            </a:r>
          </a:p>
          <a:p>
            <a:pPr lvl="2" algn="just"/>
            <a:r>
              <a:rPr lang="en-US" altLang="pt-BR" sz="1800"/>
              <a:t>evite excessos: coloque em anexo</a:t>
            </a:r>
          </a:p>
          <a:p>
            <a:pPr lvl="2" algn="just"/>
            <a:r>
              <a:rPr lang="en-US" altLang="pt-BR" sz="1800"/>
              <a:t>faça sua própria planilha (evite formatos padrões de softwares)</a:t>
            </a:r>
          </a:p>
          <a:p>
            <a:pPr lvl="2" algn="just"/>
            <a:r>
              <a:rPr lang="en-US" altLang="pt-BR" sz="1800"/>
              <a:t>referencie todos os dados que não são seus</a:t>
            </a:r>
          </a:p>
          <a:p>
            <a:pPr lvl="2" algn="just"/>
            <a:r>
              <a:rPr lang="en-US" altLang="pt-BR" sz="1800"/>
              <a:t>preocupe-se com a aparência do plano</a:t>
            </a:r>
          </a:p>
          <a:p>
            <a:pPr lvl="2" algn="just"/>
            <a:r>
              <a:rPr lang="en-US" altLang="pt-BR" sz="1800"/>
              <a:t>encaderne de forma que seja de fácil manuseio</a:t>
            </a:r>
          </a:p>
          <a:p>
            <a:pPr lvl="2" algn="just"/>
            <a:r>
              <a:rPr lang="en-US" altLang="pt-BR" sz="1800"/>
              <a:t>faça várias versões do plano para cada público alvo diferente</a:t>
            </a:r>
          </a:p>
          <a:p>
            <a:pPr lvl="2" algn="just"/>
            <a:r>
              <a:rPr lang="en-US" altLang="pt-BR" sz="1800"/>
              <a:t>faça ainda um SE estendido (3 a 5 pg)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66530" y="6536377"/>
            <a:ext cx="8725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/>
              <a:t>© www.josedornelas.com.br                                                                                    facebook.com/</a:t>
            </a:r>
            <a:r>
              <a:rPr lang="pt-BR" sz="1200" b="1" dirty="0" err="1"/>
              <a:t>JoseDornelasEmpreende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1050344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1978</TotalTime>
  <Words>6518</Words>
  <Application>Microsoft Office PowerPoint</Application>
  <PresentationFormat>Apresentação na tela (4:3)</PresentationFormat>
  <Paragraphs>1579</Paragraphs>
  <Slides>101</Slides>
  <Notes>5</Notes>
  <HiddenSlides>0</HiddenSlides>
  <MMClips>0</MMClips>
  <ScaleCrop>false</ScaleCrop>
  <HeadingPairs>
    <vt:vector size="8" baseType="variant">
      <vt:variant>
        <vt:lpstr>Fontes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101</vt:i4>
      </vt:variant>
    </vt:vector>
  </HeadingPairs>
  <TitlesOfParts>
    <vt:vector size="123" baseType="lpstr">
      <vt:lpstr>SimSun</vt:lpstr>
      <vt:lpstr>Arial</vt:lpstr>
      <vt:lpstr>Arial Black</vt:lpstr>
      <vt:lpstr>Arial Narrow</vt:lpstr>
      <vt:lpstr>Arial Rounded MT Bold</vt:lpstr>
      <vt:lpstr>Calibri</vt:lpstr>
      <vt:lpstr>Geneva</vt:lpstr>
      <vt:lpstr>Impact</vt:lpstr>
      <vt:lpstr>Lucida Sans Unicode</vt:lpstr>
      <vt:lpstr>Symbol</vt:lpstr>
      <vt:lpstr>Tahoma</vt:lpstr>
      <vt:lpstr>Times</vt:lpstr>
      <vt:lpstr>Times New Roman</vt:lpstr>
      <vt:lpstr>Trebuchet MS</vt:lpstr>
      <vt:lpstr>Verdana</vt:lpstr>
      <vt:lpstr>Wingdings 2</vt:lpstr>
      <vt:lpstr>Wingdings 3</vt:lpstr>
      <vt:lpstr>Concourse</vt:lpstr>
      <vt:lpstr>Clip</vt:lpstr>
      <vt:lpstr>Documento</vt:lpstr>
      <vt:lpstr>Gráfico</vt:lpstr>
      <vt:lpstr>Document</vt:lpstr>
      <vt:lpstr>Apresentação do PowerPoint</vt:lpstr>
      <vt:lpstr>Quando planejar?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processo completo</vt:lpstr>
      <vt:lpstr>5 objetivos de um Plano de Negócios</vt:lpstr>
      <vt:lpstr>Possíveis Públicos-alvo de um  Plano de Negócios</vt:lpstr>
      <vt:lpstr>Por que escrever um Plano de Negócios?</vt:lpstr>
      <vt:lpstr>Por que não escrever um Plano de Negócios?</vt:lpstr>
      <vt:lpstr>Aspectos Chave do PN</vt:lpstr>
      <vt:lpstr>Aspectos Chave da história</vt:lpstr>
      <vt:lpstr>Estrutura de um PN</vt:lpstr>
      <vt:lpstr>Estrutura 2 MIT - The nuts and bolts of bplans</vt:lpstr>
      <vt:lpstr>Estrutura 2  MIT - The nuts and bolts of bplans</vt:lpstr>
      <vt:lpstr>Estrutura 3 - Babson  Sua história faz sentido?</vt:lpstr>
      <vt:lpstr>Estrutura 4  Corporate Business Plan</vt:lpstr>
      <vt:lpstr>Estrutura para Empresas Estabelecidas</vt:lpstr>
      <vt:lpstr>Qual o tamanho de um  Plano de Negócios?</vt:lpstr>
      <vt:lpstr>Como escrever  um PN</vt:lpstr>
      <vt:lpstr>Estrutura que usaremos no MBA</vt:lpstr>
      <vt:lpstr>Ideias x Oportunidades</vt:lpstr>
      <vt:lpstr>Ideia ou Oportunidade?</vt:lpstr>
      <vt:lpstr>Avaliando oportunidades</vt:lpstr>
      <vt:lpstr>Avaliando oportunidades</vt:lpstr>
      <vt:lpstr>Apresentação do PowerPoint</vt:lpstr>
      <vt:lpstr>Avaliando oportunidades</vt:lpstr>
      <vt:lpstr>Apresentação do PowerPoint</vt:lpstr>
      <vt:lpstr>Check-list de oportunidades</vt:lpstr>
      <vt:lpstr>Conceito do Negócio</vt:lpstr>
      <vt:lpstr>Análise de mercado</vt:lpstr>
      <vt:lpstr>Onde obter informações</vt:lpstr>
      <vt:lpstr>Análise do Setor</vt:lpstr>
      <vt:lpstr>Análise do setor</vt:lpstr>
      <vt:lpstr>Definição do segmento de mercado</vt:lpstr>
      <vt:lpstr>Perfil do consumidor</vt:lpstr>
      <vt:lpstr>Perfil do consumidor</vt:lpstr>
      <vt:lpstr>Análise do mercado-alvo</vt:lpstr>
      <vt:lpstr>Análise da Concorrência</vt:lpstr>
      <vt:lpstr>Análise da concorrência</vt:lpstr>
      <vt:lpstr>Como conhecer melhor o público-alvo</vt:lpstr>
      <vt:lpstr>Apresentação do PowerPoint</vt:lpstr>
      <vt:lpstr>Apresentação do PowerPoint</vt:lpstr>
      <vt:lpstr>Equipe gerencial</vt:lpstr>
      <vt:lpstr>Produtos e Serviços</vt:lpstr>
      <vt:lpstr>Ciclo de vida do produto</vt:lpstr>
      <vt:lpstr>Apresentação do PowerPoint</vt:lpstr>
      <vt:lpstr>Apresentação do PowerPoint</vt:lpstr>
      <vt:lpstr>Apresentação do PowerPoint</vt:lpstr>
      <vt:lpstr>Apresentação do PowerPoint</vt:lpstr>
      <vt:lpstr>Características X Benefícios</vt:lpstr>
      <vt:lpstr>Produtos e Serviços</vt:lpstr>
      <vt:lpstr>Como sua empresa age em relação a estes tópicos?</vt:lpstr>
      <vt:lpstr>Estrutura e operações</vt:lpstr>
      <vt:lpstr>Estratégia de Marketing e Vendas</vt:lpstr>
      <vt:lpstr>Apresentação do PowerPoint</vt:lpstr>
      <vt:lpstr>4P’s</vt:lpstr>
      <vt:lpstr>4P’s</vt:lpstr>
      <vt:lpstr>Marketing e Vendas Modelo de negócio</vt:lpstr>
      <vt:lpstr>Marketing e Vendas Modelo de negócio</vt:lpstr>
      <vt:lpstr>Marketing e Vendas Modelo de negócio</vt:lpstr>
      <vt:lpstr>Alguns posicionamentos de valor</vt:lpstr>
      <vt:lpstr>Exemplos de posicionamentos  de valor</vt:lpstr>
      <vt:lpstr>Apresentação do PowerPoint</vt:lpstr>
      <vt:lpstr>Apresentação do PowerPoint</vt:lpstr>
      <vt:lpstr>Análise Estratégica e Plano de Desenvolvimento</vt:lpstr>
      <vt:lpstr>Apresentação do PowerPoint</vt:lpstr>
      <vt:lpstr>Apresentação do PowerPoint</vt:lpstr>
      <vt:lpstr>Cronograma, prazos e referências</vt:lpstr>
      <vt:lpstr>Definindo Objetivos e Metas Plano de ação / cronograma</vt:lpstr>
      <vt:lpstr>Apresentação do PowerPoint</vt:lpstr>
      <vt:lpstr>Projeção de resultados</vt:lpstr>
      <vt:lpstr>Apresentação do PowerPoint</vt:lpstr>
      <vt:lpstr>Apresentação do PowerPoint</vt:lpstr>
      <vt:lpstr>Gráfico de exposição de caixa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Sumário Executivo</vt:lpstr>
      <vt:lpstr>Sumário Executivo</vt:lpstr>
      <vt:lpstr>Sumário Executivo (1 ou 2 páginas)</vt:lpstr>
      <vt:lpstr>Apresentação do PowerPoint</vt:lpstr>
      <vt:lpstr>Investimento para start-ups</vt:lpstr>
      <vt:lpstr>Fases do financiamento</vt:lpstr>
      <vt:lpstr>Quem são os investidores?</vt:lpstr>
      <vt:lpstr>Apresentação do PowerPoint</vt:lpstr>
      <vt:lpstr>O que os VC’s querem?</vt:lpstr>
      <vt:lpstr>Angels  x  VCs</vt:lpstr>
      <vt:lpstr>Desinvestimento</vt:lpstr>
      <vt:lpstr>Fontes de recursos não reembolsáveis</vt:lpstr>
      <vt:lpstr>Dicas essenciais</vt:lpstr>
      <vt:lpstr>Onde obter mais informações  e dicas finais</vt:lpstr>
      <vt:lpstr>Apresentação do PowerPoint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edsada</dc:title>
  <dc:creator>Mariselma</dc:creator>
  <cp:lastModifiedBy>jc ad</cp:lastModifiedBy>
  <cp:revision>285</cp:revision>
  <dcterms:created xsi:type="dcterms:W3CDTF">2007-10-25T14:49:18Z</dcterms:created>
  <dcterms:modified xsi:type="dcterms:W3CDTF">2018-02-23T22:22:04Z</dcterms:modified>
</cp:coreProperties>
</file>